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handoutMasterIdLst>
    <p:handoutMasterId r:id="rId90"/>
  </p:handoutMasterIdLst>
  <p:sldIdLst>
    <p:sldId id="689" r:id="rId2"/>
    <p:sldId id="478" r:id="rId3"/>
    <p:sldId id="690" r:id="rId4"/>
    <p:sldId id="666" r:id="rId5"/>
    <p:sldId id="605" r:id="rId6"/>
    <p:sldId id="606" r:id="rId7"/>
    <p:sldId id="607" r:id="rId8"/>
    <p:sldId id="608" r:id="rId9"/>
    <p:sldId id="609" r:id="rId10"/>
    <p:sldId id="610" r:id="rId11"/>
    <p:sldId id="611" r:id="rId12"/>
    <p:sldId id="682" r:id="rId13"/>
    <p:sldId id="603" r:id="rId14"/>
    <p:sldId id="688" r:id="rId15"/>
    <p:sldId id="683" r:id="rId16"/>
    <p:sldId id="679" r:id="rId17"/>
    <p:sldId id="684" r:id="rId18"/>
    <p:sldId id="686" r:id="rId19"/>
    <p:sldId id="687" r:id="rId20"/>
    <p:sldId id="613" r:id="rId21"/>
    <p:sldId id="614" r:id="rId22"/>
    <p:sldId id="616" r:id="rId23"/>
    <p:sldId id="622" r:id="rId24"/>
    <p:sldId id="693" r:id="rId25"/>
    <p:sldId id="694" r:id="rId26"/>
    <p:sldId id="696" r:id="rId27"/>
    <p:sldId id="691" r:id="rId28"/>
    <p:sldId id="698" r:id="rId29"/>
    <p:sldId id="692" r:id="rId30"/>
    <p:sldId id="626" r:id="rId31"/>
    <p:sldId id="699" r:id="rId32"/>
    <p:sldId id="624" r:id="rId33"/>
    <p:sldId id="700" r:id="rId34"/>
    <p:sldId id="704" r:id="rId35"/>
    <p:sldId id="703" r:id="rId36"/>
    <p:sldId id="705" r:id="rId37"/>
    <p:sldId id="706" r:id="rId38"/>
    <p:sldId id="702" r:id="rId39"/>
    <p:sldId id="701" r:id="rId40"/>
    <p:sldId id="627" r:id="rId41"/>
    <p:sldId id="707" r:id="rId42"/>
    <p:sldId id="708" r:id="rId43"/>
    <p:sldId id="710" r:id="rId44"/>
    <p:sldId id="711" r:id="rId45"/>
    <p:sldId id="712" r:id="rId46"/>
    <p:sldId id="709" r:id="rId47"/>
    <p:sldId id="632" r:id="rId48"/>
    <p:sldId id="623" r:id="rId49"/>
    <p:sldId id="630" r:id="rId50"/>
    <p:sldId id="631" r:id="rId51"/>
    <p:sldId id="634" r:id="rId52"/>
    <p:sldId id="636" r:id="rId53"/>
    <p:sldId id="628" r:id="rId54"/>
    <p:sldId id="646" r:id="rId55"/>
    <p:sldId id="713" r:id="rId56"/>
    <p:sldId id="638" r:id="rId57"/>
    <p:sldId id="640" r:id="rId58"/>
    <p:sldId id="641" r:id="rId59"/>
    <p:sldId id="642" r:id="rId60"/>
    <p:sldId id="643" r:id="rId61"/>
    <p:sldId id="645" r:id="rId62"/>
    <p:sldId id="653" r:id="rId63"/>
    <p:sldId id="654" r:id="rId64"/>
    <p:sldId id="655" r:id="rId65"/>
    <p:sldId id="650" r:id="rId66"/>
    <p:sldId id="656" r:id="rId67"/>
    <p:sldId id="657" r:id="rId68"/>
    <p:sldId id="658" r:id="rId69"/>
    <p:sldId id="659" r:id="rId70"/>
    <p:sldId id="660" r:id="rId71"/>
    <p:sldId id="662" r:id="rId72"/>
    <p:sldId id="673" r:id="rId73"/>
    <p:sldId id="663" r:id="rId74"/>
    <p:sldId id="664" r:id="rId75"/>
    <p:sldId id="665" r:id="rId76"/>
    <p:sldId id="667" r:id="rId77"/>
    <p:sldId id="669" r:id="rId78"/>
    <p:sldId id="671" r:id="rId79"/>
    <p:sldId id="670" r:id="rId80"/>
    <p:sldId id="674" r:id="rId81"/>
    <p:sldId id="644" r:id="rId82"/>
    <p:sldId id="619" r:id="rId83"/>
    <p:sldId id="620" r:id="rId84"/>
    <p:sldId id="676" r:id="rId85"/>
    <p:sldId id="675" r:id="rId86"/>
    <p:sldId id="678" r:id="rId87"/>
    <p:sldId id="677" r:id="rId88"/>
  </p:sldIdLst>
  <p:sldSz cx="12192000" cy="6858000"/>
  <p:notesSz cx="6858000" cy="9144000"/>
  <p:defaultTextStyle>
    <a:defPPr>
      <a:defRPr lang="en-US"/>
    </a:defPPr>
    <a:lvl1pPr marL="0" algn="l" defTabSz="914232" rtl="0" eaLnBrk="1" latinLnBrk="0" hangingPunct="1">
      <a:defRPr sz="1800" kern="1200">
        <a:solidFill>
          <a:schemeClr val="tx1"/>
        </a:solidFill>
        <a:latin typeface="+mn-lt"/>
        <a:ea typeface="+mn-ea"/>
        <a:cs typeface="+mn-cs"/>
      </a:defRPr>
    </a:lvl1pPr>
    <a:lvl2pPr marL="457115" algn="l" defTabSz="914232" rtl="0" eaLnBrk="1" latinLnBrk="0" hangingPunct="1">
      <a:defRPr sz="1800" kern="1200">
        <a:solidFill>
          <a:schemeClr val="tx1"/>
        </a:solidFill>
        <a:latin typeface="+mn-lt"/>
        <a:ea typeface="+mn-ea"/>
        <a:cs typeface="+mn-cs"/>
      </a:defRPr>
    </a:lvl2pPr>
    <a:lvl3pPr marL="914232" algn="l" defTabSz="914232" rtl="0" eaLnBrk="1" latinLnBrk="0" hangingPunct="1">
      <a:defRPr sz="1800" kern="1200">
        <a:solidFill>
          <a:schemeClr val="tx1"/>
        </a:solidFill>
        <a:latin typeface="+mn-lt"/>
        <a:ea typeface="+mn-ea"/>
        <a:cs typeface="+mn-cs"/>
      </a:defRPr>
    </a:lvl3pPr>
    <a:lvl4pPr marL="1371348" algn="l" defTabSz="914232" rtl="0" eaLnBrk="1" latinLnBrk="0" hangingPunct="1">
      <a:defRPr sz="1800" kern="1200">
        <a:solidFill>
          <a:schemeClr val="tx1"/>
        </a:solidFill>
        <a:latin typeface="+mn-lt"/>
        <a:ea typeface="+mn-ea"/>
        <a:cs typeface="+mn-cs"/>
      </a:defRPr>
    </a:lvl4pPr>
    <a:lvl5pPr marL="1828463" algn="l" defTabSz="914232" rtl="0" eaLnBrk="1" latinLnBrk="0" hangingPunct="1">
      <a:defRPr sz="1800" kern="1200">
        <a:solidFill>
          <a:schemeClr val="tx1"/>
        </a:solidFill>
        <a:latin typeface="+mn-lt"/>
        <a:ea typeface="+mn-ea"/>
        <a:cs typeface="+mn-cs"/>
      </a:defRPr>
    </a:lvl5pPr>
    <a:lvl6pPr marL="2285579" algn="l" defTabSz="914232" rtl="0" eaLnBrk="1" latinLnBrk="0" hangingPunct="1">
      <a:defRPr sz="1800" kern="1200">
        <a:solidFill>
          <a:schemeClr val="tx1"/>
        </a:solidFill>
        <a:latin typeface="+mn-lt"/>
        <a:ea typeface="+mn-ea"/>
        <a:cs typeface="+mn-cs"/>
      </a:defRPr>
    </a:lvl6pPr>
    <a:lvl7pPr marL="2742694" algn="l" defTabSz="914232" rtl="0" eaLnBrk="1" latinLnBrk="0" hangingPunct="1">
      <a:defRPr sz="1800" kern="1200">
        <a:solidFill>
          <a:schemeClr val="tx1"/>
        </a:solidFill>
        <a:latin typeface="+mn-lt"/>
        <a:ea typeface="+mn-ea"/>
        <a:cs typeface="+mn-cs"/>
      </a:defRPr>
    </a:lvl7pPr>
    <a:lvl8pPr marL="3199811" algn="l" defTabSz="914232" rtl="0" eaLnBrk="1" latinLnBrk="0" hangingPunct="1">
      <a:defRPr sz="1800" kern="1200">
        <a:solidFill>
          <a:schemeClr val="tx1"/>
        </a:solidFill>
        <a:latin typeface="+mn-lt"/>
        <a:ea typeface="+mn-ea"/>
        <a:cs typeface="+mn-cs"/>
      </a:defRPr>
    </a:lvl8pPr>
    <a:lvl9pPr marL="3656926" algn="l" defTabSz="91423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A7D8A95-32CD-A442-A133-994EA6CCFAF8}">
          <p14:sldIdLst>
            <p14:sldId id="689"/>
            <p14:sldId id="478"/>
            <p14:sldId id="690"/>
            <p14:sldId id="666"/>
            <p14:sldId id="605"/>
            <p14:sldId id="606"/>
            <p14:sldId id="607"/>
            <p14:sldId id="608"/>
            <p14:sldId id="609"/>
            <p14:sldId id="610"/>
            <p14:sldId id="611"/>
            <p14:sldId id="682"/>
            <p14:sldId id="603"/>
            <p14:sldId id="688"/>
            <p14:sldId id="683"/>
            <p14:sldId id="679"/>
            <p14:sldId id="684"/>
            <p14:sldId id="686"/>
            <p14:sldId id="687"/>
            <p14:sldId id="613"/>
            <p14:sldId id="614"/>
            <p14:sldId id="616"/>
            <p14:sldId id="622"/>
            <p14:sldId id="693"/>
            <p14:sldId id="694"/>
            <p14:sldId id="696"/>
            <p14:sldId id="691"/>
            <p14:sldId id="698"/>
            <p14:sldId id="692"/>
            <p14:sldId id="626"/>
            <p14:sldId id="699"/>
            <p14:sldId id="624"/>
            <p14:sldId id="700"/>
            <p14:sldId id="704"/>
            <p14:sldId id="703"/>
            <p14:sldId id="705"/>
            <p14:sldId id="706"/>
            <p14:sldId id="702"/>
            <p14:sldId id="701"/>
            <p14:sldId id="627"/>
            <p14:sldId id="707"/>
            <p14:sldId id="708"/>
            <p14:sldId id="710"/>
            <p14:sldId id="711"/>
            <p14:sldId id="712"/>
            <p14:sldId id="709"/>
            <p14:sldId id="632"/>
            <p14:sldId id="623"/>
            <p14:sldId id="630"/>
            <p14:sldId id="631"/>
            <p14:sldId id="634"/>
            <p14:sldId id="636"/>
            <p14:sldId id="628"/>
            <p14:sldId id="646"/>
            <p14:sldId id="713"/>
            <p14:sldId id="638"/>
            <p14:sldId id="640"/>
            <p14:sldId id="641"/>
            <p14:sldId id="642"/>
            <p14:sldId id="643"/>
            <p14:sldId id="645"/>
            <p14:sldId id="653"/>
            <p14:sldId id="654"/>
            <p14:sldId id="655"/>
            <p14:sldId id="650"/>
            <p14:sldId id="656"/>
            <p14:sldId id="657"/>
            <p14:sldId id="658"/>
            <p14:sldId id="659"/>
            <p14:sldId id="660"/>
            <p14:sldId id="662"/>
            <p14:sldId id="673"/>
            <p14:sldId id="663"/>
            <p14:sldId id="664"/>
            <p14:sldId id="665"/>
            <p14:sldId id="667"/>
            <p14:sldId id="669"/>
            <p14:sldId id="671"/>
            <p14:sldId id="670"/>
            <p14:sldId id="674"/>
            <p14:sldId id="644"/>
            <p14:sldId id="619"/>
            <p14:sldId id="620"/>
            <p14:sldId id="676"/>
            <p14:sldId id="675"/>
            <p14:sldId id="678"/>
            <p14:sldId id="677"/>
          </p14:sldIdLst>
        </p14:section>
        <p14:section name="E[" id="{D5E92838-4B32-1743-B4FC-D677339A293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CC4125"/>
    <a:srgbClr val="EEB0A4"/>
    <a:srgbClr val="FDCDE4"/>
    <a:srgbClr val="56F8F4"/>
    <a:srgbClr val="CEFDFC"/>
    <a:srgbClr val="F963AA"/>
    <a:srgbClr val="09D1CC"/>
    <a:srgbClr val="F73792"/>
    <a:srgbClr val="C7D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470400-F136-424F-978D-35F0715A7938}" v="1543" dt="2025-12-05T00:03:10.8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29"/>
    <p:restoredTop sz="87933"/>
  </p:normalViewPr>
  <p:slideViewPr>
    <p:cSldViewPr snapToGrid="0">
      <p:cViewPr varScale="1">
        <p:scale>
          <a:sx n="119" d="100"/>
          <a:sy n="119" d="100"/>
        </p:scale>
        <p:origin x="504" y="18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handoutMaster" Target="handoutMasters/handoutMaster1.xml"/><Relationship Id="rId95" Type="http://schemas.microsoft.com/office/2015/10/relationships/revisionInfo" Target="revisionInfo.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11503D0-B2A1-404A-4E4F-55A3EA65CD3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EDBCFC8-C0DE-311A-C5A6-26DC8B48835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69414A-D032-1A4D-90CB-BC259D65F813}" type="datetimeFigureOut">
              <a:rPr lang="en-US" smtClean="0"/>
              <a:t>12/3/25</a:t>
            </a:fld>
            <a:endParaRPr lang="en-US"/>
          </a:p>
        </p:txBody>
      </p:sp>
      <p:sp>
        <p:nvSpPr>
          <p:cNvPr id="4" name="Footer Placeholder 3">
            <a:extLst>
              <a:ext uri="{FF2B5EF4-FFF2-40B4-BE49-F238E27FC236}">
                <a16:creationId xmlns:a16="http://schemas.microsoft.com/office/drawing/2014/main" id="{E185B715-74B6-5B23-9A47-FF3BA0B5325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B20CE52-9100-415C-39A2-C29FBF018B6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E4A23A8-7B1F-7746-ACE0-490D0656D580}" type="slidenum">
              <a:rPr lang="en-US" smtClean="0"/>
              <a:t>‹#›</a:t>
            </a:fld>
            <a:endParaRPr lang="en-US"/>
          </a:p>
        </p:txBody>
      </p:sp>
    </p:spTree>
    <p:extLst>
      <p:ext uri="{BB962C8B-B14F-4D97-AF65-F5344CB8AC3E}">
        <p14:creationId xmlns:p14="http://schemas.microsoft.com/office/powerpoint/2010/main" val="12434874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69E78D-A8C0-480E-889F-8EC1F2071405}" type="datetimeFigureOut">
              <a:rPr lang="en-US" smtClean="0"/>
              <a:t>12/3/25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A6D8E4-4389-4BDB-844A-A58F014B2926}" type="slidenum">
              <a:rPr lang="en-US" smtClean="0"/>
              <a:t>‹#›</a:t>
            </a:fld>
            <a:endParaRPr lang="en-US"/>
          </a:p>
        </p:txBody>
      </p:sp>
    </p:spTree>
    <p:extLst>
      <p:ext uri="{BB962C8B-B14F-4D97-AF65-F5344CB8AC3E}">
        <p14:creationId xmlns:p14="http://schemas.microsoft.com/office/powerpoint/2010/main" val="2607675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6D8E4-4389-4BDB-844A-A58F014B2926}" type="slidenum">
              <a:rPr lang="en-US" smtClean="0"/>
              <a:t>13</a:t>
            </a:fld>
            <a:endParaRPr lang="en-US"/>
          </a:p>
        </p:txBody>
      </p:sp>
    </p:spTree>
    <p:extLst>
      <p:ext uri="{BB962C8B-B14F-4D97-AF65-F5344CB8AC3E}">
        <p14:creationId xmlns:p14="http://schemas.microsoft.com/office/powerpoint/2010/main" val="423445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E4A015-D681-22BB-39D6-E55282F6DA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115B06-22AA-1F51-6A0C-125163D6E8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5E3892-A6E8-AEE4-A2BA-87564710B08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583DFFA-267A-3C1C-0D93-32C0974A31D5}"/>
              </a:ext>
            </a:extLst>
          </p:cNvPr>
          <p:cNvSpPr>
            <a:spLocks noGrp="1"/>
          </p:cNvSpPr>
          <p:nvPr>
            <p:ph type="sldNum" sz="quarter" idx="5"/>
          </p:nvPr>
        </p:nvSpPr>
        <p:spPr/>
        <p:txBody>
          <a:bodyPr/>
          <a:lstStyle/>
          <a:p>
            <a:fld id="{44A6D8E4-4389-4BDB-844A-A58F014B2926}" type="slidenum">
              <a:rPr lang="en-US" smtClean="0"/>
              <a:t>63</a:t>
            </a:fld>
            <a:endParaRPr lang="en-US"/>
          </a:p>
        </p:txBody>
      </p:sp>
    </p:spTree>
    <p:extLst>
      <p:ext uri="{BB962C8B-B14F-4D97-AF65-F5344CB8AC3E}">
        <p14:creationId xmlns:p14="http://schemas.microsoft.com/office/powerpoint/2010/main" val="1488875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DC895-CF32-0C00-6DD6-9B3C806A9E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72166C-46BC-D663-FC55-5C9C03CD29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0956F4-AD6D-0E34-9473-A9DA70AB3B7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0CC757E-FDBF-6F5C-2B0A-9994A940CD27}"/>
              </a:ext>
            </a:extLst>
          </p:cNvPr>
          <p:cNvSpPr>
            <a:spLocks noGrp="1"/>
          </p:cNvSpPr>
          <p:nvPr>
            <p:ph type="sldNum" sz="quarter" idx="5"/>
          </p:nvPr>
        </p:nvSpPr>
        <p:spPr/>
        <p:txBody>
          <a:bodyPr/>
          <a:lstStyle/>
          <a:p>
            <a:fld id="{44A6D8E4-4389-4BDB-844A-A58F014B2926}" type="slidenum">
              <a:rPr lang="en-US" smtClean="0"/>
              <a:t>64</a:t>
            </a:fld>
            <a:endParaRPr lang="en-US"/>
          </a:p>
        </p:txBody>
      </p:sp>
    </p:spTree>
    <p:extLst>
      <p:ext uri="{BB962C8B-B14F-4D97-AF65-F5344CB8AC3E}">
        <p14:creationId xmlns:p14="http://schemas.microsoft.com/office/powerpoint/2010/main" val="3467387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6D8E4-4389-4BDB-844A-A58F014B2926}" type="slidenum">
              <a:rPr lang="en-US" smtClean="0"/>
              <a:t>69</a:t>
            </a:fld>
            <a:endParaRPr lang="en-US"/>
          </a:p>
        </p:txBody>
      </p:sp>
    </p:spTree>
    <p:extLst>
      <p:ext uri="{BB962C8B-B14F-4D97-AF65-F5344CB8AC3E}">
        <p14:creationId xmlns:p14="http://schemas.microsoft.com/office/powerpoint/2010/main" val="8490922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5342A-3C3E-8962-4F6A-1FCC802FDF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A6C0A5-025F-A3F2-CECA-FC29F20CAE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4E5D73-FFC7-C7F5-D5EF-7D93758853F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C8AD42D-A56E-3FFC-C8BB-98C382E36A8A}"/>
              </a:ext>
            </a:extLst>
          </p:cNvPr>
          <p:cNvSpPr>
            <a:spLocks noGrp="1"/>
          </p:cNvSpPr>
          <p:nvPr>
            <p:ph type="sldNum" sz="quarter" idx="5"/>
          </p:nvPr>
        </p:nvSpPr>
        <p:spPr/>
        <p:txBody>
          <a:bodyPr/>
          <a:lstStyle/>
          <a:p>
            <a:fld id="{44A6D8E4-4389-4BDB-844A-A58F014B2926}" type="slidenum">
              <a:rPr lang="en-US" smtClean="0"/>
              <a:t>70</a:t>
            </a:fld>
            <a:endParaRPr lang="en-US"/>
          </a:p>
        </p:txBody>
      </p:sp>
    </p:spTree>
    <p:extLst>
      <p:ext uri="{BB962C8B-B14F-4D97-AF65-F5344CB8AC3E}">
        <p14:creationId xmlns:p14="http://schemas.microsoft.com/office/powerpoint/2010/main" val="11069213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80379B-7101-E8F6-37AB-AEF3979C92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BDDC4E-2AC5-346E-D488-9DD2F83EE7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EC9094-6C27-F418-582D-BD8EB4A6C5F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D57F05A-D3C0-00C7-C98C-603117B2B298}"/>
              </a:ext>
            </a:extLst>
          </p:cNvPr>
          <p:cNvSpPr>
            <a:spLocks noGrp="1"/>
          </p:cNvSpPr>
          <p:nvPr>
            <p:ph type="sldNum" sz="quarter" idx="5"/>
          </p:nvPr>
        </p:nvSpPr>
        <p:spPr/>
        <p:txBody>
          <a:bodyPr/>
          <a:lstStyle/>
          <a:p>
            <a:fld id="{44A6D8E4-4389-4BDB-844A-A58F014B2926}" type="slidenum">
              <a:rPr lang="en-US" smtClean="0"/>
              <a:t>71</a:t>
            </a:fld>
            <a:endParaRPr lang="en-US"/>
          </a:p>
        </p:txBody>
      </p:sp>
    </p:spTree>
    <p:extLst>
      <p:ext uri="{BB962C8B-B14F-4D97-AF65-F5344CB8AC3E}">
        <p14:creationId xmlns:p14="http://schemas.microsoft.com/office/powerpoint/2010/main" val="4293271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E84038-2E78-7DF5-DC1D-FF24AB34E1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AC4720-90CB-6270-9D0B-1C7E4310FC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13EBC0-689F-1502-E36E-C1FAE97DD4E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EAC181A-7B2C-D64E-3ACF-4BEC539BFA86}"/>
              </a:ext>
            </a:extLst>
          </p:cNvPr>
          <p:cNvSpPr>
            <a:spLocks noGrp="1"/>
          </p:cNvSpPr>
          <p:nvPr>
            <p:ph type="sldNum" sz="quarter" idx="5"/>
          </p:nvPr>
        </p:nvSpPr>
        <p:spPr/>
        <p:txBody>
          <a:bodyPr/>
          <a:lstStyle/>
          <a:p>
            <a:fld id="{44A6D8E4-4389-4BDB-844A-A58F014B2926}" type="slidenum">
              <a:rPr lang="en-US" smtClean="0"/>
              <a:t>73</a:t>
            </a:fld>
            <a:endParaRPr lang="en-US"/>
          </a:p>
        </p:txBody>
      </p:sp>
    </p:spTree>
    <p:extLst>
      <p:ext uri="{BB962C8B-B14F-4D97-AF65-F5344CB8AC3E}">
        <p14:creationId xmlns:p14="http://schemas.microsoft.com/office/powerpoint/2010/main" val="15757746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A9198-B503-A5C5-B739-81BD43379A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4E3569-8287-F958-B9B2-E6AF8170D3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86E557-8721-42EC-45A9-4A97FED218E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3ECFA1-08C5-3246-584E-4F4DD918E496}"/>
              </a:ext>
            </a:extLst>
          </p:cNvPr>
          <p:cNvSpPr>
            <a:spLocks noGrp="1"/>
          </p:cNvSpPr>
          <p:nvPr>
            <p:ph type="sldNum" sz="quarter" idx="5"/>
          </p:nvPr>
        </p:nvSpPr>
        <p:spPr/>
        <p:txBody>
          <a:bodyPr/>
          <a:lstStyle/>
          <a:p>
            <a:fld id="{44A6D8E4-4389-4BDB-844A-A58F014B2926}" type="slidenum">
              <a:rPr lang="en-US" smtClean="0"/>
              <a:t>74</a:t>
            </a:fld>
            <a:endParaRPr lang="en-US"/>
          </a:p>
        </p:txBody>
      </p:sp>
    </p:spTree>
    <p:extLst>
      <p:ext uri="{BB962C8B-B14F-4D97-AF65-F5344CB8AC3E}">
        <p14:creationId xmlns:p14="http://schemas.microsoft.com/office/powerpoint/2010/main" val="15935547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F7AF4-83D3-C050-4ACD-A583297E6B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407A09-EBAD-5E48-CF59-E170023F2B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FB255A-D06C-E2D0-1DE9-0169EEF32E4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EC4369F-175C-62FB-1663-61A5C8DE5A38}"/>
              </a:ext>
            </a:extLst>
          </p:cNvPr>
          <p:cNvSpPr>
            <a:spLocks noGrp="1"/>
          </p:cNvSpPr>
          <p:nvPr>
            <p:ph type="sldNum" sz="quarter" idx="5"/>
          </p:nvPr>
        </p:nvSpPr>
        <p:spPr/>
        <p:txBody>
          <a:bodyPr/>
          <a:lstStyle/>
          <a:p>
            <a:fld id="{44A6D8E4-4389-4BDB-844A-A58F014B2926}" type="slidenum">
              <a:rPr lang="en-US" smtClean="0"/>
              <a:t>75</a:t>
            </a:fld>
            <a:endParaRPr lang="en-US"/>
          </a:p>
        </p:txBody>
      </p:sp>
    </p:spTree>
    <p:extLst>
      <p:ext uri="{BB962C8B-B14F-4D97-AF65-F5344CB8AC3E}">
        <p14:creationId xmlns:p14="http://schemas.microsoft.com/office/powerpoint/2010/main" val="11263686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4BEF3-D4E1-51A4-CE9B-5EBFA54429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49F4E6-56D0-F64A-8471-76349F2C47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A9E13D-16AF-21CB-BECF-C499B842F2E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69802EE-9A29-7E05-8C41-FC66036A4CEE}"/>
              </a:ext>
            </a:extLst>
          </p:cNvPr>
          <p:cNvSpPr>
            <a:spLocks noGrp="1"/>
          </p:cNvSpPr>
          <p:nvPr>
            <p:ph type="sldNum" sz="quarter" idx="5"/>
          </p:nvPr>
        </p:nvSpPr>
        <p:spPr/>
        <p:txBody>
          <a:bodyPr/>
          <a:lstStyle/>
          <a:p>
            <a:fld id="{44A6D8E4-4389-4BDB-844A-A58F014B2926}" type="slidenum">
              <a:rPr lang="en-US" smtClean="0"/>
              <a:t>76</a:t>
            </a:fld>
            <a:endParaRPr lang="en-US"/>
          </a:p>
        </p:txBody>
      </p:sp>
    </p:spTree>
    <p:extLst>
      <p:ext uri="{BB962C8B-B14F-4D97-AF65-F5344CB8AC3E}">
        <p14:creationId xmlns:p14="http://schemas.microsoft.com/office/powerpoint/2010/main" val="7775149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96859-CAA9-4EF5-11E0-40DEC54616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AAEA16-4F73-B798-A03C-9CE938DE7B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729A75-FB1D-9DC7-D6CF-CF08565DBA1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93CE386-5611-8E19-464A-533766E2A8F4}"/>
              </a:ext>
            </a:extLst>
          </p:cNvPr>
          <p:cNvSpPr>
            <a:spLocks noGrp="1"/>
          </p:cNvSpPr>
          <p:nvPr>
            <p:ph type="sldNum" sz="quarter" idx="5"/>
          </p:nvPr>
        </p:nvSpPr>
        <p:spPr/>
        <p:txBody>
          <a:bodyPr/>
          <a:lstStyle/>
          <a:p>
            <a:fld id="{44A6D8E4-4389-4BDB-844A-A58F014B2926}" type="slidenum">
              <a:rPr lang="en-US" smtClean="0"/>
              <a:t>77</a:t>
            </a:fld>
            <a:endParaRPr lang="en-US"/>
          </a:p>
        </p:txBody>
      </p:sp>
    </p:spTree>
    <p:extLst>
      <p:ext uri="{BB962C8B-B14F-4D97-AF65-F5344CB8AC3E}">
        <p14:creationId xmlns:p14="http://schemas.microsoft.com/office/powerpoint/2010/main" val="4091716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D624E-092A-6F3B-91CB-09FC32E756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DF53B8-A153-9A88-0750-0412902272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A27E09-6AC4-9798-23BE-DFE9000B03A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1CF0D33-9BCE-3606-43CF-4F223ED117D5}"/>
              </a:ext>
            </a:extLst>
          </p:cNvPr>
          <p:cNvSpPr>
            <a:spLocks noGrp="1"/>
          </p:cNvSpPr>
          <p:nvPr>
            <p:ph type="sldNum" sz="quarter" idx="5"/>
          </p:nvPr>
        </p:nvSpPr>
        <p:spPr/>
        <p:txBody>
          <a:bodyPr/>
          <a:lstStyle/>
          <a:p>
            <a:fld id="{44A6D8E4-4389-4BDB-844A-A58F014B2926}" type="slidenum">
              <a:rPr lang="en-US" smtClean="0"/>
              <a:t>14</a:t>
            </a:fld>
            <a:endParaRPr lang="en-US"/>
          </a:p>
        </p:txBody>
      </p:sp>
    </p:spTree>
    <p:extLst>
      <p:ext uri="{BB962C8B-B14F-4D97-AF65-F5344CB8AC3E}">
        <p14:creationId xmlns:p14="http://schemas.microsoft.com/office/powerpoint/2010/main" val="2339324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6D8E4-4389-4BDB-844A-A58F014B2926}" type="slidenum">
              <a:rPr lang="en-US" smtClean="0"/>
              <a:t>82</a:t>
            </a:fld>
            <a:endParaRPr lang="en-US"/>
          </a:p>
        </p:txBody>
      </p:sp>
    </p:spTree>
    <p:extLst>
      <p:ext uri="{BB962C8B-B14F-4D97-AF65-F5344CB8AC3E}">
        <p14:creationId xmlns:p14="http://schemas.microsoft.com/office/powerpoint/2010/main" val="1887008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6D8E4-4389-4BDB-844A-A58F014B2926}" type="slidenum">
              <a:rPr lang="en-US" smtClean="0"/>
              <a:t>21</a:t>
            </a:fld>
            <a:endParaRPr lang="en-US"/>
          </a:p>
        </p:txBody>
      </p:sp>
    </p:spTree>
    <p:extLst>
      <p:ext uri="{BB962C8B-B14F-4D97-AF65-F5344CB8AC3E}">
        <p14:creationId xmlns:p14="http://schemas.microsoft.com/office/powerpoint/2010/main" val="3746570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D4A044-F097-410A-CFB4-52C6A3DED2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5D46B0-24F4-AAE6-0E24-9E1CB4AB07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6406EF-3481-53A0-4B39-B98084067AE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7BB9066-4F2A-1139-2444-644F037580F6}"/>
              </a:ext>
            </a:extLst>
          </p:cNvPr>
          <p:cNvSpPr>
            <a:spLocks noGrp="1"/>
          </p:cNvSpPr>
          <p:nvPr>
            <p:ph type="sldNum" sz="quarter" idx="5"/>
          </p:nvPr>
        </p:nvSpPr>
        <p:spPr/>
        <p:txBody>
          <a:bodyPr/>
          <a:lstStyle/>
          <a:p>
            <a:fld id="{44A6D8E4-4389-4BDB-844A-A58F014B2926}" type="slidenum">
              <a:rPr lang="en-US" smtClean="0"/>
              <a:t>22</a:t>
            </a:fld>
            <a:endParaRPr lang="en-US"/>
          </a:p>
        </p:txBody>
      </p:sp>
    </p:spTree>
    <p:extLst>
      <p:ext uri="{BB962C8B-B14F-4D97-AF65-F5344CB8AC3E}">
        <p14:creationId xmlns:p14="http://schemas.microsoft.com/office/powerpoint/2010/main" val="3813206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cath</a:t>
            </a:r>
            <a:r>
              <a:rPr lang="en-US" dirty="0"/>
              <a:t> </a:t>
            </a:r>
            <a:r>
              <a:rPr lang="en-US" dirty="0" err="1"/>
              <a:t>imprit</a:t>
            </a:r>
            <a:r>
              <a:rPr lang="en-US" dirty="0"/>
              <a:t> </a:t>
            </a:r>
            <a:r>
              <a:rPr lang="en-US" dirty="0" err="1"/>
              <a:t>ong</a:t>
            </a:r>
            <a:r>
              <a:rPr lang="en-US" dirty="0"/>
              <a:t> </a:t>
            </a:r>
            <a:r>
              <a:rPr lang="en-US" dirty="0" err="1"/>
              <a:t>riss</a:t>
            </a:r>
            <a:r>
              <a:rPr lang="en-US" dirty="0"/>
              <a:t> on </a:t>
            </a:r>
            <a:r>
              <a:rPr lang="en-US" dirty="0" err="1"/>
              <a:t>ticycat’sse</a:t>
            </a:r>
            <a:r>
              <a:rPr lang="en-US" dirty="0"/>
              <a:t> </a:t>
            </a:r>
            <a:r>
              <a:rPr lang="en-US" dirty="0" err="1"/>
              <a:t>wid</a:t>
            </a:r>
            <a:endParaRPr lang="en-US" dirty="0"/>
          </a:p>
        </p:txBody>
      </p:sp>
      <p:sp>
        <p:nvSpPr>
          <p:cNvPr id="4" name="Slide Number Placeholder 3"/>
          <p:cNvSpPr>
            <a:spLocks noGrp="1"/>
          </p:cNvSpPr>
          <p:nvPr>
            <p:ph type="sldNum" sz="quarter" idx="5"/>
          </p:nvPr>
        </p:nvSpPr>
        <p:spPr/>
        <p:txBody>
          <a:bodyPr/>
          <a:lstStyle/>
          <a:p>
            <a:fld id="{44A6D8E4-4389-4BDB-844A-A58F014B2926}" type="slidenum">
              <a:rPr lang="en-US" smtClean="0"/>
              <a:t>30</a:t>
            </a:fld>
            <a:endParaRPr lang="en-US"/>
          </a:p>
        </p:txBody>
      </p:sp>
    </p:spTree>
    <p:extLst>
      <p:ext uri="{BB962C8B-B14F-4D97-AF65-F5344CB8AC3E}">
        <p14:creationId xmlns:p14="http://schemas.microsoft.com/office/powerpoint/2010/main" val="844634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zh-TW" altLang="en-US" b="0" i="0" dirty="0">
                <a:solidFill>
                  <a:srgbClr val="000000"/>
                </a:solidFill>
                <a:effectLst/>
                <a:latin typeface="Times New Roman" panose="02020603050405020304" pitchFamily="18" charset="0"/>
              </a:rPr>
              <a:t>詞曰：</a:t>
            </a:r>
          </a:p>
          <a:p>
            <a:pPr algn="just"/>
            <a:r>
              <a:rPr lang="zh-TW" altLang="en-US" b="0" i="0" dirty="0">
                <a:solidFill>
                  <a:srgbClr val="000000"/>
                </a:solidFill>
                <a:effectLst/>
                <a:latin typeface="Times New Roman" panose="02020603050405020304" pitchFamily="18" charset="0"/>
              </a:rPr>
              <a:t>　　滾滾長江東逝水，浪花淘盡英雄。是非成敗轉頭空：青山依舊在，幾度夕陽紅。白 髮漁樵江渚上，慣看秋月春風。一壺濁酒喜相逢：古今多少事，都付笑談中。</a:t>
            </a:r>
          </a:p>
          <a:p>
            <a:pPr algn="just"/>
            <a:r>
              <a:rPr lang="zh-TW" altLang="en-US" b="0" i="0" dirty="0">
                <a:solidFill>
                  <a:srgbClr val="000000"/>
                </a:solidFill>
                <a:effectLst/>
                <a:latin typeface="Times New Roman" panose="02020603050405020304" pitchFamily="18" charset="0"/>
              </a:rPr>
              <a:t>　　話說天下大勢，分久必合，合久必分：周末七國分爭，并入於秦。及秦滅之後，楚 、漢分爭，又并入於漢。漢朝自高祖斬白蛇而起義，一統天下。後來光武中興，傳至獻 帝，遂分為三國。推其致亂之由，殆始於桓、靈二帝。桓帝禁錮善類，崇信宦官。及桓 帝崩，靈帝即位，大將軍竇武、太傅陳蕃，共相輔佐。時有宦官曹節等弄權，竇武、陳 蕃謀誅之，作事不密，反為所害。中涓自此愈橫。</a:t>
            </a:r>
          </a:p>
          <a:p>
            <a:pPr algn="just"/>
            <a:r>
              <a:rPr lang="zh-TW" altLang="en-US" b="0" i="0" dirty="0">
                <a:solidFill>
                  <a:srgbClr val="000000"/>
                </a:solidFill>
                <a:effectLst/>
                <a:latin typeface="Times New Roman" panose="02020603050405020304" pitchFamily="18" charset="0"/>
              </a:rPr>
              <a:t>　　建寧二年四月望日，帝御溫德殿。方陞座，殿角狂風驟起，只見一條大青蛇，從梁 上飛將下來，蟠於椅上。帝驚倒，左右急救入宮，百官俱奔避。須臾，蛇不見了。忽然 大雷大雨，加以冰雹，落到半夜方止，壞卻房屋無數。建寧四年二月，洛陽地震；又海 水泛溢，沿海居民，盡被大浪捲入海中。光和元年，雌雞化雄。六月朔，黑氣十餘丈， 飛入溫德殿中。秋七月，有虹見於玉堂；五原山岸，盡皆崩裂。種種不祥，非止一端。</a:t>
            </a:r>
          </a:p>
          <a:p>
            <a:pPr algn="just"/>
            <a:r>
              <a:rPr lang="zh-TW" altLang="en-US" b="0" i="0" dirty="0">
                <a:solidFill>
                  <a:srgbClr val="000000"/>
                </a:solidFill>
                <a:effectLst/>
                <a:latin typeface="Times New Roman" panose="02020603050405020304" pitchFamily="18" charset="0"/>
              </a:rPr>
              <a:t>　　帝下詔問群臣以災異之由，議郎蔡邕上疏，以為蜺墮雞化，乃婦寺干政之所致，言 頗切直。帝覽奏歎息，因起更衣。曹節在後竊視，悉宣告左右。遂以他事陷邕於罪，放 歸田里。後張讓，趙忠，封諝，段珪，曹節，候覽，蹇碩，程曠，夏惲，郭勝十人朋比 為奸，號為「十常侍」。帝尊信張讓，呼為「阿父」，朝政日非，以致天下人心思亂， 盜賊蜂起。</a:t>
            </a:r>
          </a:p>
          <a:p>
            <a:pPr algn="just"/>
            <a:r>
              <a:rPr lang="zh-TW" altLang="en-US" b="0" i="0" dirty="0">
                <a:solidFill>
                  <a:srgbClr val="000000"/>
                </a:solidFill>
                <a:effectLst/>
                <a:latin typeface="Times New Roman" panose="02020603050405020304" pitchFamily="18" charset="0"/>
              </a:rPr>
              <a:t>　　時鉅鹿郡有兄弟三人：一名張角，一名張寶，一名張梁。那張角本是個不第秀才。 因入山採藥，遇一老人，碧眼童顏，手執藜杖，喚角至一洞中，以天書三卷授之，曰： 「此名太平要術。汝得之，當代天宣化，普救世人；若萌異心，必獲惡報。」角拜問姓 名。老人曰：「吾乃南華老仙也。」言訖，化陣清風而去。</a:t>
            </a:r>
          </a:p>
          <a:p>
            <a:pPr algn="just"/>
            <a:r>
              <a:rPr lang="zh-TW" altLang="en-US" b="0" i="0" dirty="0">
                <a:solidFill>
                  <a:srgbClr val="000000"/>
                </a:solidFill>
                <a:effectLst/>
                <a:latin typeface="Times New Roman" panose="02020603050405020304" pitchFamily="18" charset="0"/>
              </a:rPr>
              <a:t>　　角得此書，曉夜攻習，能呼風喚雨，號為太平道人。中平元年正月內，疫氣流行， 張角散施符水，為人治病，自稱大賢良師。角有徒弟五百餘人，雲游四方，皆能書符念 咒。次後徒眾日多，角乃立三十六方，─大方萬餘人，小方六七千─，各立渠帥，稱為 將軍。訛言「蒼天已死，黃天當立。」又云「歲在甲子，天下大吉。」令人各以白土， 書「甲子」二字於家中大門上。青、幽、徐、冀、荊、揚、兗、豫八州之人，家家侍奉 大賢良師張角名字。角遣其黨馬元義，暗齎金帛，結交中涓封諝，以為內應。角與二弟 商議曰：「至難得者，民心也。今民心已順，若不乘勢取天下，誠為可惜。」遂一面私 造黃旗，約期舉事；一面使弟子唐州，馳書報封諝。唐州乃逕赴省中告變。帝召大將軍 何進調兵擒馬元義，斬之；次收封諝等一干人下獄。</a:t>
            </a:r>
          </a:p>
          <a:p>
            <a:pPr algn="just"/>
            <a:r>
              <a:rPr lang="zh-TW" altLang="en-US" b="0" i="0" dirty="0">
                <a:solidFill>
                  <a:srgbClr val="000000"/>
                </a:solidFill>
                <a:effectLst/>
                <a:latin typeface="Times New Roman" panose="02020603050405020304" pitchFamily="18" charset="0"/>
              </a:rPr>
              <a:t>　　張角聞知事露，星夜舉兵，自稱天公將軍，─張寶稱地公將軍，張梁稱人公將軍─ 。申言於眾曰：「今漢運將終，大聖人出</a:t>
            </a:r>
            <a:r>
              <a:rPr lang="en-US" altLang="zh-TW" b="0" i="0" dirty="0">
                <a:solidFill>
                  <a:srgbClr val="000000"/>
                </a:solidFill>
                <a:effectLst/>
                <a:latin typeface="Times New Roman" panose="02020603050405020304" pitchFamily="18" charset="0"/>
              </a:rPr>
              <a:t>﹔</a:t>
            </a:r>
            <a:r>
              <a:rPr lang="zh-TW" altLang="en-US" b="0" i="0" dirty="0">
                <a:solidFill>
                  <a:srgbClr val="000000"/>
                </a:solidFill>
                <a:effectLst/>
                <a:latin typeface="Times New Roman" panose="02020603050405020304" pitchFamily="18" charset="0"/>
              </a:rPr>
              <a:t>汝等皆宜順從天意，以槳太平。」四方百姓 ，裹黃巾從張角反者，四五十萬。賊勢浩大，官軍望風而靡。何進奏帝火速降詔，令各 處備禦，討賊立功；一面遣中郎將盧植，皇甫嵩，朱雋，各引精兵，分三路討之。</a:t>
            </a:r>
          </a:p>
          <a:p>
            <a:pPr algn="just"/>
            <a:r>
              <a:rPr lang="zh-TW" altLang="en-US" b="0" i="0" dirty="0">
                <a:solidFill>
                  <a:srgbClr val="000000"/>
                </a:solidFill>
                <a:effectLst/>
                <a:latin typeface="Times New Roman" panose="02020603050405020304" pitchFamily="18" charset="0"/>
              </a:rPr>
              <a:t>　　且說張角一軍，前犯幽州界分。幽州太守劉焉，乃江夏竟陵人氏，漢魯恭王之後也 ；當時聞得賊兵將至，召校尉鄒靖計議。靖曰：「賊兵眾，我兵寡，明公宜作速招軍應 敵。」劉焉然其說，隨即出榜招募義兵。榜文行到涿縣，乃引出涿縣中一個英雄。</a:t>
            </a:r>
          </a:p>
          <a:p>
            <a:pPr algn="just"/>
            <a:r>
              <a:rPr lang="zh-TW" altLang="en-US" b="0" i="0" dirty="0">
                <a:solidFill>
                  <a:srgbClr val="000000"/>
                </a:solidFill>
                <a:effectLst/>
                <a:latin typeface="Times New Roman" panose="02020603050405020304" pitchFamily="18" charset="0"/>
              </a:rPr>
              <a:t>　　那人不甚好讀書；性寬和，寡言語，喜怒不形於色；素有大志，專好結交天下豪傑 ；生得身長七尺五寸，兩耳垂肩，雙手過膝，目能自顧其耳，面如冠玉，脣若塗脂；中 山靖王劉勝之後，漢景帝閣下玄孫</a:t>
            </a:r>
            <a:r>
              <a:rPr lang="en-US" altLang="zh-TW" b="0" i="0" dirty="0">
                <a:solidFill>
                  <a:srgbClr val="000000"/>
                </a:solidFill>
                <a:effectLst/>
                <a:latin typeface="Times New Roman" panose="02020603050405020304" pitchFamily="18" charset="0"/>
              </a:rPr>
              <a:t>﹔</a:t>
            </a:r>
            <a:r>
              <a:rPr lang="zh-TW" altLang="en-US" b="0" i="0" dirty="0">
                <a:solidFill>
                  <a:srgbClr val="000000"/>
                </a:solidFill>
                <a:effectLst/>
                <a:latin typeface="Times New Roman" panose="02020603050405020304" pitchFamily="18" charset="0"/>
              </a:rPr>
              <a:t>姓劉，名備，字玄德。昔劉勝之子劉貞，漢武時封 涿鹿亭侯，後坐酬金失侯，因此遺這一枝在涿縣。玄德祖劉雄，父劉弘。弘曾舉孝廉， 亦嘗作吏，早喪。玄德幼孤，事母至孝；家貧，販屨織蓆為業。家住本縣樓桑村。其家 之東南，有一大桑樹，高五丈餘，遙望之，童童如車蓋。相者云：「此家必出貴人。」</a:t>
            </a:r>
          </a:p>
          <a:p>
            <a:pPr algn="just"/>
            <a:r>
              <a:rPr lang="zh-TW" altLang="en-US" b="0" i="0" dirty="0">
                <a:solidFill>
                  <a:srgbClr val="000000"/>
                </a:solidFill>
                <a:effectLst/>
                <a:latin typeface="Times New Roman" panose="02020603050405020304" pitchFamily="18" charset="0"/>
              </a:rPr>
              <a:t>　　玄德幼時，與鄉中小兒戲於樹下，曰：「我為天子，當乘此車蓋。」叔父劉元起奇 其言，曰：「此兒非常人也！」因見玄德家貧，常資給之。年十五歲，母使游學，嘗師 事鄭玄、盧植；與公孫瓚等為友。及劉焉發榜招軍時，玄德年己二十八歲矣。當日見了 榜文，慨然長歎。隨後一人厲聲言曰：「大丈夫不與國家出力，何故長歎？」</a:t>
            </a:r>
          </a:p>
          <a:p>
            <a:pPr algn="just"/>
            <a:r>
              <a:rPr lang="zh-TW" altLang="en-US" b="0" i="0" dirty="0">
                <a:solidFill>
                  <a:srgbClr val="000000"/>
                </a:solidFill>
                <a:effectLst/>
                <a:latin typeface="Times New Roman" panose="02020603050405020304" pitchFamily="18" charset="0"/>
              </a:rPr>
              <a:t>　　玄德回視其人：身長八尺，豹頭環眼，燕頷虎鬚，聲若巨雷，勢如奔馬。玄德見他 形貌異常，問其姓名。其人曰：「某姓張，名飛，字翼德。世居涿郡，頗有莊田，賣酒 屠豬，專好結交天下豪傑。適纔見公看榜而歎，故此相問。」玄德曰：「我本漢室宗親 ，姓劉，名備。今聞黃巾倡亂，有志欲破賊安民；恨力不能，故長歎耳。」飛曰：「吾 頗有資財，當招募鄉勇，與公同舉大事，如何？」玄德甚喜，遂與同入村店中飲酒。</a:t>
            </a:r>
          </a:p>
          <a:p>
            <a:pPr algn="just"/>
            <a:r>
              <a:rPr lang="zh-TW" altLang="en-US" b="0" i="0" dirty="0">
                <a:solidFill>
                  <a:srgbClr val="000000"/>
                </a:solidFill>
                <a:effectLst/>
                <a:latin typeface="Times New Roman" panose="02020603050405020304" pitchFamily="18" charset="0"/>
              </a:rPr>
              <a:t>　　正飲間，見一大漢，推著一輛車子，到店門首歇了；入店坐下，便喚酒保：「快斟 酒來吃，我待趕入城去投軍。」玄德看其人：身長九尺，髯長二尺：面如重棗，脣若塗 脂；丹鳳眼，臥蠶眉：相貌堂堂，威風凜凜。玄德就邀他同坐，叩其姓名。其人曰：「 吾姓關，名羽，字壽長，後改雲長，河東解良人也。因本處勢豪，倚勢凌人，被吾殺了 ；逃難江湖，五六年矣。今聞此處招軍破賊，特來應募。」玄德遂以己志告之。雲長大 喜。同到張飛莊上，共議大事。</a:t>
            </a:r>
          </a:p>
          <a:p>
            <a:pPr algn="just"/>
            <a:r>
              <a:rPr lang="zh-TW" altLang="en-US" b="0" i="0" dirty="0">
                <a:solidFill>
                  <a:srgbClr val="000000"/>
                </a:solidFill>
                <a:effectLst/>
                <a:latin typeface="Times New Roman" panose="02020603050405020304" pitchFamily="18" charset="0"/>
              </a:rPr>
              <a:t>　　飛曰：「吾莊後有一桃園，花開正盛；明日當於園中祭告天地，我三人結為兄弟， 協力同心，然後可圖大事。」玄德、雲長、齊聲應曰：「如此甚好。」次日，於桃園中 ，備下烏牛白馬祭禮等項，三人焚香，再拜而說誓曰：「念劉備、關羽、張飛，雖然異 姓，既結為兄弟，則同心協力，救困扶危；上報國家，下安黎庶；不求同年同月同日生 ，但願同年同月同日死。皇天后土，實鑒此心。背義忘恩，天人共戮。」誓畢，拜玄德 為兄，關羽次之，張飛為弟。祭罷天地，復宰牛設酒，聚鄉中勇士，得三百餘人，就桃 園中痛飲一醉。來日收拾軍器，但恨無馬匹可乘。</a:t>
            </a:r>
          </a:p>
          <a:p>
            <a:pPr algn="just"/>
            <a:r>
              <a:rPr lang="zh-TW" altLang="en-US" b="0" i="0" dirty="0">
                <a:solidFill>
                  <a:srgbClr val="000000"/>
                </a:solidFill>
                <a:effectLst/>
                <a:latin typeface="Times New Roman" panose="02020603050405020304" pitchFamily="18" charset="0"/>
              </a:rPr>
              <a:t>　　正思慮間，人報「有兩個客人，引一夥伴儅，趕一群馬，投莊上來。」玄德曰：「 此天佑我也！」三人出莊迎接。原來二客乃中山大商：一名張世平，一名蘇雙，每年往 北販馬，近因寇發而回。玄德請二人到莊，置酒管待，訴說欲討賊安民之意。二客大喜 ，願將良馬五十匹相送；又贈金銀五百兩，鑌鐵一千斤，以資器用。玄德謝別二客，便 命良匠打造雙股劍。雲長造青龍偃月刀，又名冷豔鋸，重八十二斤。張飛造丈八點鋼矛 。各置全身鎧甲。共聚鄉勇五百餘人，來見鄒靖。鄒靖引見太守劉焉。三人參見畢，各 通姓名。玄德說起宗派，劉焉大喜，遂認玄德為姪。</a:t>
            </a:r>
          </a:p>
          <a:p>
            <a:pPr algn="just"/>
            <a:r>
              <a:rPr lang="zh-TW" altLang="en-US" b="0" i="0" dirty="0">
                <a:solidFill>
                  <a:srgbClr val="000000"/>
                </a:solidFill>
                <a:effectLst/>
                <a:latin typeface="Times New Roman" panose="02020603050405020304" pitchFamily="18" charset="0"/>
              </a:rPr>
              <a:t>　　不數日，人報黃巾賊將程遠志統兵五萬來犯涿郡。劉焉令鄒靖引玄德等三人，統兵 五百，前去破敵。玄德等欣然領軍前進，直至大興山下，與賊相見。賊眾皆披髮，以黃 巾抹額。當下兩軍相對，玄德出馬，─左有雲長，右有翼德─，揚鞭大罵：「反國逆賊 ，何不早降！」</a:t>
            </a:r>
          </a:p>
          <a:p>
            <a:pPr algn="just"/>
            <a:r>
              <a:rPr lang="zh-TW" altLang="en-US" b="0" i="0" dirty="0">
                <a:solidFill>
                  <a:srgbClr val="000000"/>
                </a:solidFill>
                <a:effectLst/>
                <a:latin typeface="Times New Roman" panose="02020603050405020304" pitchFamily="18" charset="0"/>
              </a:rPr>
              <a:t>　　程遠志大怒，遣副將鄧茂出戰。張飛挺丈八蛇矛直出，手起處，刺中鄧茂心窩，翻 身落馬。程遠志見折了鄧茂，拍馬舞刀，直取張飛。雲長舞動大刀，縱馬飛迎。程遠志 見了，早吃一驚；措手不及，被雲長刀起處，揮為兩段。後人有詩讚二人曰：</a:t>
            </a:r>
          </a:p>
          <a:p>
            <a:pPr algn="just"/>
            <a:r>
              <a:rPr lang="zh-TW" altLang="en-US" b="0" i="0" dirty="0">
                <a:solidFill>
                  <a:srgbClr val="000000"/>
                </a:solidFill>
                <a:effectLst/>
                <a:latin typeface="Times New Roman" panose="02020603050405020304" pitchFamily="18" charset="0"/>
              </a:rPr>
              <a:t>　　英雄發穎在今朝，一試矛兮一試刀。初出便將威力展，三分好把姓名標。</a:t>
            </a:r>
          </a:p>
          <a:p>
            <a:pPr algn="just"/>
            <a:r>
              <a:rPr lang="zh-TW" altLang="en-US" b="0" i="0" dirty="0">
                <a:solidFill>
                  <a:srgbClr val="000000"/>
                </a:solidFill>
                <a:effectLst/>
                <a:latin typeface="Times New Roman" panose="02020603050405020304" pitchFamily="18" charset="0"/>
              </a:rPr>
              <a:t>　　眾賊見程遠志被斬，皆倒戈而走。玄德揮軍追趕，投降者不計其數，大勝而回。劉 焉親自迎接，賞勞軍士。次日，接得青州太守龔景牒文，言黃巾賊圍城將陷，乞賜救援 。劉焉與玄德商議。玄德曰：「備願往救之。」劉焉令鄒靖將兵五千，同玄德，關，張 ，投青州來。賊眾見救軍至，分兵混戰。玄德兵寡不勝，退三十里下寨。玄德謂關、張 曰、「賊眾我寡，必出奇兵，方可取勝。」乃分關公引一千軍伏山左，張飛引一千軍伏 山右，鳴金為號，齊出接應。</a:t>
            </a:r>
          </a:p>
          <a:p>
            <a:pPr algn="just"/>
            <a:r>
              <a:rPr lang="zh-TW" altLang="en-US" b="0" i="0" dirty="0">
                <a:solidFill>
                  <a:srgbClr val="000000"/>
                </a:solidFill>
                <a:effectLst/>
                <a:latin typeface="Times New Roman" panose="02020603050405020304" pitchFamily="18" charset="0"/>
              </a:rPr>
              <a:t>　　次日，玄德與鄒靖，引軍鼓譟而進。賊眾迎戰，玄德引軍便退。賊眾乘勢追趕，方 過山嶺，玄德軍中一齊鳴金，左右兩軍齊出，玄德麾軍回身復殺。三路夾攻，賊眾大潰 。直趕至青州城下，太守龔景亦率民兵出城助戰。賊勢大敗，剿戮極多，遂解青州之圍 。後人有詩讚玄德曰：</a:t>
            </a:r>
          </a:p>
          <a:p>
            <a:endParaRPr lang="en-US" dirty="0"/>
          </a:p>
        </p:txBody>
      </p:sp>
      <p:sp>
        <p:nvSpPr>
          <p:cNvPr id="4" name="Slide Number Placeholder 3"/>
          <p:cNvSpPr>
            <a:spLocks noGrp="1"/>
          </p:cNvSpPr>
          <p:nvPr>
            <p:ph type="sldNum" sz="quarter" idx="5"/>
          </p:nvPr>
        </p:nvSpPr>
        <p:spPr/>
        <p:txBody>
          <a:bodyPr/>
          <a:lstStyle/>
          <a:p>
            <a:fld id="{44A6D8E4-4389-4BDB-844A-A58F014B2926}" type="slidenum">
              <a:rPr lang="en-US" smtClean="0"/>
              <a:t>47</a:t>
            </a:fld>
            <a:endParaRPr lang="en-US"/>
          </a:p>
        </p:txBody>
      </p:sp>
    </p:spTree>
    <p:extLst>
      <p:ext uri="{BB962C8B-B14F-4D97-AF65-F5344CB8AC3E}">
        <p14:creationId xmlns:p14="http://schemas.microsoft.com/office/powerpoint/2010/main" val="3328786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6D8E4-4389-4BDB-844A-A58F014B2926}" type="slidenum">
              <a:rPr lang="en-US" smtClean="0"/>
              <a:t>50</a:t>
            </a:fld>
            <a:endParaRPr lang="en-US"/>
          </a:p>
        </p:txBody>
      </p:sp>
    </p:spTree>
    <p:extLst>
      <p:ext uri="{BB962C8B-B14F-4D97-AF65-F5344CB8AC3E}">
        <p14:creationId xmlns:p14="http://schemas.microsoft.com/office/powerpoint/2010/main" val="1172754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6D8E4-4389-4BDB-844A-A58F014B2926}" type="slidenum">
              <a:rPr lang="en-US" smtClean="0"/>
              <a:t>51</a:t>
            </a:fld>
            <a:endParaRPr lang="en-US"/>
          </a:p>
        </p:txBody>
      </p:sp>
    </p:spTree>
    <p:extLst>
      <p:ext uri="{BB962C8B-B14F-4D97-AF65-F5344CB8AC3E}">
        <p14:creationId xmlns:p14="http://schemas.microsoft.com/office/powerpoint/2010/main" val="39112981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36DED-22BE-F666-4277-55B7D7724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08B426-1891-3A66-2D13-4500669104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414B1C-37DB-7D2B-B049-7177598E827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1F9D1DC-34B3-96FB-0193-8BB53B69CE80}"/>
              </a:ext>
            </a:extLst>
          </p:cNvPr>
          <p:cNvSpPr>
            <a:spLocks noGrp="1"/>
          </p:cNvSpPr>
          <p:nvPr>
            <p:ph type="sldNum" sz="quarter" idx="5"/>
          </p:nvPr>
        </p:nvSpPr>
        <p:spPr/>
        <p:txBody>
          <a:bodyPr/>
          <a:lstStyle/>
          <a:p>
            <a:fld id="{44A6D8E4-4389-4BDB-844A-A58F014B2926}" type="slidenum">
              <a:rPr lang="en-US" smtClean="0"/>
              <a:t>62</a:t>
            </a:fld>
            <a:endParaRPr lang="en-US"/>
          </a:p>
        </p:txBody>
      </p:sp>
    </p:spTree>
    <p:extLst>
      <p:ext uri="{BB962C8B-B14F-4D97-AF65-F5344CB8AC3E}">
        <p14:creationId xmlns:p14="http://schemas.microsoft.com/office/powerpoint/2010/main" val="27772201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Google Shape;26;p5">
            <a:extLst>
              <a:ext uri="{FF2B5EF4-FFF2-40B4-BE49-F238E27FC236}">
                <a16:creationId xmlns:a16="http://schemas.microsoft.com/office/drawing/2014/main" id="{54018777-5825-1DD9-F0F1-CB39782E2522}"/>
              </a:ext>
            </a:extLst>
          </p:cNvPr>
          <p:cNvSpPr/>
          <p:nvPr userDrawn="1"/>
        </p:nvSpPr>
        <p:spPr>
          <a:xfrm>
            <a:off x="7883" y="10251"/>
            <a:ext cx="6019800" cy="6858125"/>
          </a:xfrm>
          <a:prstGeom prst="rect">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51"/>
          </a:p>
        </p:txBody>
      </p:sp>
      <p:sp>
        <p:nvSpPr>
          <p:cNvPr id="2" name="Title 1">
            <a:extLst>
              <a:ext uri="{FF2B5EF4-FFF2-40B4-BE49-F238E27FC236}">
                <a16:creationId xmlns:a16="http://schemas.microsoft.com/office/drawing/2014/main" id="{62B9C4DB-FE1C-AFF9-6D3D-BE4C2F5EB265}"/>
              </a:ext>
            </a:extLst>
          </p:cNvPr>
          <p:cNvSpPr>
            <a:spLocks noGrp="1"/>
          </p:cNvSpPr>
          <p:nvPr>
            <p:ph type="ctrTitle"/>
          </p:nvPr>
        </p:nvSpPr>
        <p:spPr>
          <a:xfrm>
            <a:off x="236483" y="2878327"/>
            <a:ext cx="4716517" cy="2387601"/>
          </a:xfrm>
        </p:spPr>
        <p:txBody>
          <a:bodyPr anchor="b">
            <a:normAutofit/>
          </a:bodyPr>
          <a:lstStyle>
            <a:lvl1pPr algn="l">
              <a:defRPr sz="4800"/>
            </a:lvl1pPr>
          </a:lstStyle>
          <a:p>
            <a:r>
              <a:rPr lang="en-US"/>
              <a:t>Click to edit Master title style</a:t>
            </a:r>
          </a:p>
        </p:txBody>
      </p:sp>
      <p:sp>
        <p:nvSpPr>
          <p:cNvPr id="3" name="Subtitle 2">
            <a:extLst>
              <a:ext uri="{FF2B5EF4-FFF2-40B4-BE49-F238E27FC236}">
                <a16:creationId xmlns:a16="http://schemas.microsoft.com/office/drawing/2014/main" id="{989228E1-E086-EB78-46DA-64561B1337C6}"/>
              </a:ext>
            </a:extLst>
          </p:cNvPr>
          <p:cNvSpPr>
            <a:spLocks noGrp="1"/>
          </p:cNvSpPr>
          <p:nvPr>
            <p:ph type="subTitle" idx="1"/>
          </p:nvPr>
        </p:nvSpPr>
        <p:spPr>
          <a:xfrm>
            <a:off x="233857" y="5430837"/>
            <a:ext cx="4719145" cy="609601"/>
          </a:xfrm>
          <a:prstGeom prst="rect">
            <a:avLst/>
          </a:prstGeom>
        </p:spPr>
        <p:txBody>
          <a:bodyPr>
            <a:normAutofit/>
          </a:bodyPr>
          <a:lstStyle>
            <a:lvl1pPr marL="0" indent="0" algn="l">
              <a:buNone/>
              <a:defRPr sz="2100">
                <a:latin typeface="Inter Light" panose="02000403000000020004" pitchFamily="2" charset="0"/>
                <a:ea typeface="Inter Light" panose="02000403000000020004" pitchFamily="2" charset="0"/>
                <a:cs typeface="Inter Light" panose="02000403000000020004" pitchFamily="2"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8" name="Google Shape;29;p5">
            <a:extLst>
              <a:ext uri="{FF2B5EF4-FFF2-40B4-BE49-F238E27FC236}">
                <a16:creationId xmlns:a16="http://schemas.microsoft.com/office/drawing/2014/main" id="{A126BCB9-91F0-D815-1454-67C972B79D9D}"/>
              </a:ext>
            </a:extLst>
          </p:cNvPr>
          <p:cNvPicPr preferRelativeResize="0"/>
          <p:nvPr userDrawn="1"/>
        </p:nvPicPr>
        <p:blipFill>
          <a:blip r:embed="rId2">
            <a:alphaModFix/>
          </a:blip>
          <a:stretch>
            <a:fillRect/>
          </a:stretch>
        </p:blipFill>
        <p:spPr>
          <a:xfrm>
            <a:off x="5255" y="6687727"/>
            <a:ext cx="457200" cy="160022"/>
          </a:xfrm>
          <a:prstGeom prst="rect">
            <a:avLst/>
          </a:prstGeom>
          <a:noFill/>
          <a:ln>
            <a:noFill/>
          </a:ln>
        </p:spPr>
      </p:pic>
      <p:cxnSp>
        <p:nvCxnSpPr>
          <p:cNvPr id="9" name="Google Shape;21;p4">
            <a:extLst>
              <a:ext uri="{FF2B5EF4-FFF2-40B4-BE49-F238E27FC236}">
                <a16:creationId xmlns:a16="http://schemas.microsoft.com/office/drawing/2014/main" id="{0517905A-48BB-F8DB-1DE9-61D6A041865B}"/>
              </a:ext>
            </a:extLst>
          </p:cNvPr>
          <p:cNvCxnSpPr>
            <a:cxnSpLocks/>
          </p:cNvCxnSpPr>
          <p:nvPr userDrawn="1"/>
        </p:nvCxnSpPr>
        <p:spPr>
          <a:xfrm>
            <a:off x="223344" y="5311596"/>
            <a:ext cx="4882056" cy="0"/>
          </a:xfrm>
          <a:prstGeom prst="straightConnector1">
            <a:avLst/>
          </a:prstGeom>
          <a:noFill/>
          <a:ln w="19050" cap="flat" cmpd="sng">
            <a:solidFill>
              <a:srgbClr val="BF9000"/>
            </a:solidFill>
            <a:prstDash val="solid"/>
            <a:round/>
            <a:headEnd type="none" w="med" len="med"/>
            <a:tailEnd type="none" w="med" len="med"/>
          </a:ln>
        </p:spPr>
      </p:cxnSp>
      <p:sp>
        <p:nvSpPr>
          <p:cNvPr id="5" name="Content Placeholder 4">
            <a:extLst>
              <a:ext uri="{FF2B5EF4-FFF2-40B4-BE49-F238E27FC236}">
                <a16:creationId xmlns:a16="http://schemas.microsoft.com/office/drawing/2014/main" id="{C7BE7FE5-5841-F18C-6EA7-DAFDA72B17C6}"/>
              </a:ext>
            </a:extLst>
          </p:cNvPr>
          <p:cNvSpPr>
            <a:spLocks noGrp="1"/>
          </p:cNvSpPr>
          <p:nvPr>
            <p:ph sz="quarter" idx="10"/>
          </p:nvPr>
        </p:nvSpPr>
        <p:spPr>
          <a:xfrm>
            <a:off x="6096000" y="65087"/>
            <a:ext cx="6096000" cy="6716713"/>
          </a:xfrm>
          <a:prstGeom prst="rect">
            <a:avLst/>
          </a:prstGeom>
        </p:spPr>
        <p:txBody>
          <a:bodyPr anchor="ctr">
            <a:normAutofit/>
          </a:bodyPr>
          <a:lstStyle>
            <a:lvl1pPr algn="l">
              <a:defRPr sz="2400" b="0" i="0">
                <a:latin typeface="Inter Light" panose="02000403000000020004" pitchFamily="2" charset="0"/>
                <a:ea typeface="Inter Light" panose="02000403000000020004" pitchFamily="2" charset="0"/>
                <a:cs typeface="Inter Light" panose="02000403000000020004" pitchFamily="2" charset="0"/>
              </a:defRPr>
            </a:lvl1pPr>
            <a:lvl2pPr algn="l">
              <a:buSzPct val="125000"/>
              <a:defRPr sz="2400" b="0" i="0">
                <a:latin typeface="Inter Light" panose="02000403000000020004" pitchFamily="2" charset="0"/>
                <a:ea typeface="Inter Light" panose="02000403000000020004" pitchFamily="2" charset="0"/>
                <a:cs typeface="Inter Light" panose="02000403000000020004" pitchFamily="2" charset="0"/>
              </a:defRPr>
            </a:lvl2pPr>
            <a:lvl3pPr marL="1142971" indent="-228594" algn="l">
              <a:buFont typeface="Courier New" panose="02070309020205020404" pitchFamily="49" charset="0"/>
              <a:buChar char="o"/>
              <a:defRPr sz="2400" b="0" i="0">
                <a:latin typeface="Inter Light" panose="02000403000000020004" pitchFamily="2" charset="0"/>
                <a:ea typeface="Inter Light" panose="02000403000000020004" pitchFamily="2" charset="0"/>
                <a:cs typeface="Inter Light" panose="02000403000000020004" pitchFamily="2" charset="0"/>
              </a:defRPr>
            </a:lvl3pPr>
            <a:lvl4pPr marL="1600160" indent="-228594" algn="l">
              <a:buFont typeface="Wingdings" pitchFamily="2" charset="2"/>
              <a:buChar char="§"/>
              <a:defRPr sz="2400" b="0" i="0">
                <a:latin typeface="Inter Light" panose="02000403000000020004" pitchFamily="2" charset="0"/>
                <a:ea typeface="Inter Light" panose="02000403000000020004" pitchFamily="2" charset="0"/>
                <a:cs typeface="Inter Light" panose="02000403000000020004" pitchFamily="2" charset="0"/>
              </a:defRPr>
            </a:lvl4pPr>
            <a:lvl5pPr algn="l">
              <a:defRPr sz="2400" b="0" i="0">
                <a:latin typeface="Inter Light" panose="02000403000000020004" pitchFamily="2" charset="0"/>
                <a:ea typeface="Inter Light" panose="02000403000000020004" pitchFamily="2" charset="0"/>
                <a:cs typeface="Inter Light" panose="020004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7212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30F85-F851-4F4D-E2E6-07F71CABE4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602A28-2CC0-D2A6-A218-DE8C7CFEF9F9}"/>
              </a:ext>
            </a:extLst>
          </p:cNvPr>
          <p:cNvSpPr>
            <a:spLocks noGrp="1"/>
          </p:cNvSpPr>
          <p:nvPr>
            <p:ph idx="1"/>
          </p:nvPr>
        </p:nvSpPr>
        <p:spPr>
          <a:xfrm>
            <a:off x="93657" y="533400"/>
            <a:ext cx="11488745" cy="5638732"/>
          </a:xfrm>
          <a:prstGeom prst="rect">
            <a:avLst/>
          </a:prstGeom>
        </p:spPr>
        <p:txBody>
          <a:bodyPr>
            <a:noAutofit/>
          </a:bodyPr>
          <a:lstStyle>
            <a:lvl1pPr marL="0" indent="0">
              <a:buNone/>
              <a:defRPr sz="2400" b="0" i="0">
                <a:latin typeface="Inter Light" panose="02000403000000020004" pitchFamily="2" charset="0"/>
                <a:ea typeface="Inter Light" panose="02000403000000020004" pitchFamily="2" charset="0"/>
                <a:cs typeface="Inter Light" panose="02000403000000020004" pitchFamily="2" charset="0"/>
              </a:defRPr>
            </a:lvl1pPr>
            <a:lvl2pPr marL="685783" indent="-228594">
              <a:buSzPct val="100000"/>
              <a:buFont typeface="Courier New" panose="02070309020205020404" pitchFamily="49" charset="0"/>
              <a:buChar char="o"/>
              <a:defRPr sz="2400" b="0" i="0">
                <a:latin typeface="Inter Light" panose="02000403000000020004" pitchFamily="2" charset="0"/>
                <a:ea typeface="Inter Light" panose="02000403000000020004" pitchFamily="2" charset="0"/>
                <a:cs typeface="Inter Light" panose="02000403000000020004" pitchFamily="2" charset="0"/>
              </a:defRPr>
            </a:lvl2pPr>
            <a:lvl3pPr marL="1142971" indent="-228594">
              <a:buFont typeface="Wingdings" pitchFamily="2" charset="2"/>
              <a:buChar char="§"/>
              <a:defRPr sz="2400" b="0" i="0">
                <a:latin typeface="Inter Light" panose="02000403000000020004" pitchFamily="2" charset="0"/>
                <a:ea typeface="Inter Light" panose="02000403000000020004" pitchFamily="2" charset="0"/>
                <a:cs typeface="Inter Light" panose="02000403000000020004" pitchFamily="2" charset="0"/>
              </a:defRPr>
            </a:lvl3pPr>
            <a:lvl4pPr marL="1600160" indent="-228594">
              <a:buFont typeface="Arial" panose="020B0604020202020204" pitchFamily="34" charset="0"/>
              <a:buChar char="•"/>
              <a:defRPr sz="2400" b="0" i="0">
                <a:latin typeface="Inter Light" panose="02000403000000020004" pitchFamily="2" charset="0"/>
                <a:ea typeface="Inter Light" panose="02000403000000020004" pitchFamily="2" charset="0"/>
                <a:cs typeface="Inter Light" panose="02000403000000020004" pitchFamily="2" charset="0"/>
              </a:defRPr>
            </a:lvl4pPr>
            <a:lvl5pPr>
              <a:defRPr sz="2400" b="0" i="0">
                <a:latin typeface="Inter Light" panose="02000403000000020004" pitchFamily="2" charset="0"/>
                <a:ea typeface="Inter Light" panose="02000403000000020004" pitchFamily="2" charset="0"/>
                <a:cs typeface="Inter Light" panose="020004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C403DC90-05B5-A90A-60DC-914CE36E04A1}"/>
              </a:ext>
            </a:extLst>
          </p:cNvPr>
          <p:cNvSpPr>
            <a:spLocks noGrp="1"/>
          </p:cNvSpPr>
          <p:nvPr>
            <p:ph type="sldNum" sz="quarter" idx="12"/>
          </p:nvPr>
        </p:nvSpPr>
        <p:spPr/>
        <p:txBody>
          <a:bodyPr/>
          <a:lstStyle/>
          <a:p>
            <a:fld id="{8306E4CF-373C-401B-BBC8-66AC3A72A4AB}" type="slidenum">
              <a:rPr lang="en-US" smtClean="0"/>
              <a:t>‹#›</a:t>
            </a:fld>
            <a:endParaRPr lang="en-US"/>
          </a:p>
        </p:txBody>
      </p:sp>
      <p:cxnSp>
        <p:nvCxnSpPr>
          <p:cNvPr id="7" name="Google Shape;21;p4">
            <a:extLst>
              <a:ext uri="{FF2B5EF4-FFF2-40B4-BE49-F238E27FC236}">
                <a16:creationId xmlns:a16="http://schemas.microsoft.com/office/drawing/2014/main" id="{B141A41B-8850-A20F-A868-FF9415A83C2E}"/>
              </a:ext>
            </a:extLst>
          </p:cNvPr>
          <p:cNvCxnSpPr>
            <a:cxnSpLocks/>
          </p:cNvCxnSpPr>
          <p:nvPr userDrawn="1"/>
        </p:nvCxnSpPr>
        <p:spPr>
          <a:xfrm flipV="1">
            <a:off x="88284" y="457202"/>
            <a:ext cx="10439400" cy="1"/>
          </a:xfrm>
          <a:prstGeom prst="straightConnector1">
            <a:avLst/>
          </a:prstGeom>
          <a:noFill/>
          <a:ln w="19050" cap="flat" cmpd="sng">
            <a:solidFill>
              <a:srgbClr val="BF9000"/>
            </a:solidFill>
            <a:prstDash val="solid"/>
            <a:round/>
            <a:headEnd type="none" w="med" len="med"/>
            <a:tailEnd type="none" w="med" len="med"/>
          </a:ln>
        </p:spPr>
      </p:cxnSp>
    </p:spTree>
    <p:extLst>
      <p:ext uri="{BB962C8B-B14F-4D97-AF65-F5344CB8AC3E}">
        <p14:creationId xmlns:p14="http://schemas.microsoft.com/office/powerpoint/2010/main" val="100806822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FD4A60-6C16-80BA-4FEA-981785C72207}"/>
              </a:ext>
            </a:extLst>
          </p:cNvPr>
          <p:cNvSpPr>
            <a:spLocks noGrp="1"/>
          </p:cNvSpPr>
          <p:nvPr>
            <p:ph type="title"/>
          </p:nvPr>
        </p:nvSpPr>
        <p:spPr>
          <a:xfrm>
            <a:off x="0" y="3"/>
            <a:ext cx="10515600" cy="457200"/>
          </a:xfrm>
          <a:prstGeom prst="rect">
            <a:avLst/>
          </a:prstGeom>
        </p:spPr>
        <p:txBody>
          <a:bodyPr vert="horz" lIns="91440" tIns="45720" rIns="91440" bIns="45720" rtlCol="0" anchor="ctr">
            <a:normAutofit/>
          </a:bodyPr>
          <a:lstStyle/>
          <a:p>
            <a:r>
              <a:rPr lang="en-US"/>
              <a:t>Click to edit Master title style</a:t>
            </a:r>
          </a:p>
        </p:txBody>
      </p:sp>
      <p:sp>
        <p:nvSpPr>
          <p:cNvPr id="6" name="Slide Number Placeholder 5">
            <a:extLst>
              <a:ext uri="{FF2B5EF4-FFF2-40B4-BE49-F238E27FC236}">
                <a16:creationId xmlns:a16="http://schemas.microsoft.com/office/drawing/2014/main" id="{3996B9CB-D30E-202E-2F40-9EBE6ACE78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306E4CF-373C-401B-BBC8-66AC3A72A4AB}" type="slidenum">
              <a:rPr lang="en-US" smtClean="0"/>
              <a:t>‹#›</a:t>
            </a:fld>
            <a:endParaRPr lang="en-US"/>
          </a:p>
        </p:txBody>
      </p:sp>
      <p:pic>
        <p:nvPicPr>
          <p:cNvPr id="7" name="Google Shape;29;p5">
            <a:extLst>
              <a:ext uri="{FF2B5EF4-FFF2-40B4-BE49-F238E27FC236}">
                <a16:creationId xmlns:a16="http://schemas.microsoft.com/office/drawing/2014/main" id="{7A750F8F-3D3A-3346-1992-68E79F83A01D}"/>
              </a:ext>
            </a:extLst>
          </p:cNvPr>
          <p:cNvPicPr preferRelativeResize="0"/>
          <p:nvPr userDrawn="1"/>
        </p:nvPicPr>
        <p:blipFill>
          <a:blip r:embed="rId4">
            <a:alphaModFix/>
          </a:blip>
          <a:stretch>
            <a:fillRect/>
          </a:stretch>
        </p:blipFill>
        <p:spPr>
          <a:xfrm>
            <a:off x="5255" y="6687727"/>
            <a:ext cx="457200" cy="160022"/>
          </a:xfrm>
          <a:prstGeom prst="rect">
            <a:avLst/>
          </a:prstGeom>
          <a:noFill/>
          <a:ln>
            <a:noFill/>
          </a:ln>
        </p:spPr>
      </p:pic>
    </p:spTree>
    <p:extLst>
      <p:ext uri="{BB962C8B-B14F-4D97-AF65-F5344CB8AC3E}">
        <p14:creationId xmlns:p14="http://schemas.microsoft.com/office/powerpoint/2010/main" val="583393115"/>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377" rtl="0" eaLnBrk="1" latinLnBrk="0" hangingPunct="1">
        <a:lnSpc>
          <a:spcPct val="90000"/>
        </a:lnSpc>
        <a:spcBef>
          <a:spcPct val="0"/>
        </a:spcBef>
        <a:buNone/>
        <a:defRPr sz="2400" kern="1200">
          <a:solidFill>
            <a:srgbClr val="0B5394"/>
          </a:solidFill>
          <a:latin typeface="Inter Medium" panose="02000603000000020004" pitchFamily="2" charset="0"/>
          <a:ea typeface="Inter Medium" panose="02000603000000020004" pitchFamily="2" charset="0"/>
          <a:cs typeface="Inter Medium" panose="02000603000000020004" pitchFamily="2" charset="0"/>
        </a:defRPr>
      </a:lvl1pPr>
    </p:titleStyle>
    <p:bodyStyle>
      <a:lvl1pPr marL="0" indent="0" algn="l" defTabSz="914377" rtl="0" eaLnBrk="1" latinLnBrk="0" hangingPunct="1">
        <a:lnSpc>
          <a:spcPct val="110000"/>
        </a:lnSpc>
        <a:spcBef>
          <a:spcPts val="1000"/>
        </a:spcBef>
        <a:buFont typeface="Arial" panose="020B0604020202020204" pitchFamily="34" charset="0"/>
        <a:buNone/>
        <a:defRPr sz="240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joshh.ug/cs70/2gram_naive.html" TargetMode="Externa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joshh.ug/cs70/henry.html"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joshh.ug/cs70/henry.html" TargetMode="Externa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joshh.ug/cs70/2gram.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www.gutenberg.org/files/2701/old/moby10b.txt"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joshh.ug/cs70/kgram.htm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joshh.ug/cs70/kgram.html"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joshh.ug/cs70/three_state_markov_model.html"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joshh.ug/cs70/kgram.html"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6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gpt-tokenizer.dev/" TargetMode="External"/><Relationship Id="rId5" Type="http://schemas.openxmlformats.org/officeDocument/2006/relationships/hyperlink" Target="https://platform.openai.com/tokenizer" TargetMode="External"/><Relationship Id="rId4" Type="http://schemas.openxmlformats.org/officeDocument/2006/relationships/image" Target="../media/image80.png"/></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4.png"/><Relationship Id="rId5" Type="http://schemas.openxmlformats.org/officeDocument/2006/relationships/image" Target="../media/image16.png"/><Relationship Id="rId10" Type="http://schemas.openxmlformats.org/officeDocument/2006/relationships/image" Target="../media/image23.png"/><Relationship Id="rId4" Type="http://schemas.openxmlformats.org/officeDocument/2006/relationships/image" Target="../media/image15.png"/><Relationship Id="rId9" Type="http://schemas.openxmlformats.org/officeDocument/2006/relationships/image" Target="../media/image22.png"/></Relationships>
</file>

<file path=ppt/slides/_rels/slide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60.png"/></Relationships>
</file>

<file path=ppt/slides/_rels/slide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90.png"/><Relationship Id="rId5" Type="http://schemas.openxmlformats.org/officeDocument/2006/relationships/image" Target="../media/image87.png"/><Relationship Id="rId4" Type="http://schemas.openxmlformats.org/officeDocument/2006/relationships/image" Target="../media/image86.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6.pn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5.png"/><Relationship Id="rId5" Type="http://schemas.openxmlformats.org/officeDocument/2006/relationships/image" Target="../media/image16.png"/><Relationship Id="rId10" Type="http://schemas.openxmlformats.org/officeDocument/2006/relationships/image" Target="../media/image23.png"/><Relationship Id="rId4" Type="http://schemas.openxmlformats.org/officeDocument/2006/relationships/image" Target="../media/image15.png"/><Relationship Id="rId9" Type="http://schemas.openxmlformats.org/officeDocument/2006/relationships/image" Target="../media/image2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hyperlink" Target="https://agupubs.onlinelibrary.wiley.com/doi/full/10.1002/2016JB012861"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60959-42E7-5254-F64F-76C5890A5BE2}"/>
              </a:ext>
            </a:extLst>
          </p:cNvPr>
          <p:cNvSpPr>
            <a:spLocks noGrp="1"/>
          </p:cNvSpPr>
          <p:nvPr>
            <p:ph type="title"/>
          </p:nvPr>
        </p:nvSpPr>
        <p:spPr/>
        <p:txBody>
          <a:bodyPr/>
          <a:lstStyle/>
          <a:p>
            <a:r>
              <a:rPr lang="en-US" dirty="0"/>
              <a:t>Previous Lecture Summary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82507BC-C71A-9E66-E605-DC792F2C59B1}"/>
                  </a:ext>
                </a:extLst>
              </p:cNvPr>
              <p:cNvSpPr>
                <a:spLocks noGrp="1"/>
              </p:cNvSpPr>
              <p:nvPr>
                <p:ph idx="1"/>
              </p:nvPr>
            </p:nvSpPr>
            <p:spPr>
              <a:xfrm>
                <a:off x="93657" y="533400"/>
                <a:ext cx="11813863" cy="5638732"/>
              </a:xfrm>
            </p:spPr>
            <p:txBody>
              <a:bodyPr/>
              <a:lstStyle/>
              <a:p>
                <a:r>
                  <a:rPr lang="en-US" dirty="0"/>
                  <a:t>A Markov Chain is a series of random variables, </a:t>
                </a:r>
                <a:r>
                  <a:rPr lang="en-US" dirty="0" err="1"/>
                  <a:t>s.t.</a:t>
                </a:r>
                <a:endParaRPr lang="en-US" dirty="0"/>
              </a:p>
              <a:p>
                <a:pPr marL="342900" indent="-342900">
                  <a:buFont typeface="Arial" panose="020B0604020202020204" pitchFamily="34" charset="0"/>
                  <a:buChar char="•"/>
                </a:pPr>
                <a:r>
                  <a:rPr lang="en-US" dirty="0"/>
                  <a:t>We know the distribution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0</m:t>
                        </m:r>
                      </m:sub>
                    </m:sSub>
                  </m:oMath>
                </a14:m>
                <a:r>
                  <a:rPr lang="en-US" dirty="0"/>
                  <a:t>, denoted as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0</m:t>
                        </m:r>
                      </m:sub>
                    </m:sSub>
                  </m:oMath>
                </a14:m>
                <a:r>
                  <a:rPr lang="en-US" dirty="0"/>
                  <a:t>.</a:t>
                </a:r>
              </a:p>
              <a:p>
                <a:pPr marL="342900" indent="-342900">
                  <a:buFont typeface="Arial" panose="020B0604020202020204" pitchFamily="34" charset="0"/>
                  <a:buChar char="•"/>
                </a:pPr>
                <a:r>
                  <a:rPr lang="en-US" dirty="0"/>
                  <a:t>We know the transition probability matrix </a:t>
                </a:r>
                <a14:m>
                  <m:oMath xmlns:m="http://schemas.openxmlformats.org/officeDocument/2006/math">
                    <m:r>
                      <a:rPr lang="en-US" b="0" i="1" smtClean="0">
                        <a:latin typeface="Cambria Math" panose="02040503050406030204" pitchFamily="18" charset="0"/>
                      </a:rPr>
                      <m:t>𝑃</m:t>
                    </m:r>
                  </m:oMath>
                </a14:m>
                <a:r>
                  <a:rPr lang="en-US" dirty="0"/>
                  <a:t>. Rows sum to 1.</a:t>
                </a:r>
              </a:p>
              <a:p>
                <a:pPr marL="342900" indent="-342900">
                  <a:buFont typeface="Arial" panose="020B0604020202020204" pitchFamily="34" charset="0"/>
                  <a:buChar char="•"/>
                </a:pPr>
                <a:r>
                  <a:rPr lang="en-US" b="0" dirty="0"/>
                  <a:t>Example entry in</a:t>
                </a:r>
                <a:r>
                  <a:rPr lang="en-US" dirty="0"/>
                  <a:t> </a:t>
                </a:r>
                <a14:m>
                  <m:oMath xmlns:m="http://schemas.openxmlformats.org/officeDocument/2006/math">
                    <m:r>
                      <a:rPr lang="en-US" i="1">
                        <a:latin typeface="Cambria Math" panose="02040503050406030204" pitchFamily="18" charset="0"/>
                      </a:rPr>
                      <m:t>𝑃</m:t>
                    </m:r>
                  </m:oMath>
                </a14:m>
                <a:r>
                  <a:rPr lang="en-US" b="0" dirty="0"/>
                  <a:t>: </a:t>
                </a:r>
                <a14:m>
                  <m:oMath xmlns:m="http://schemas.openxmlformats.org/officeDocument/2006/math">
                    <m:r>
                      <a:rPr lang="en-US" b="1" i="1" smtClean="0">
                        <a:latin typeface="Cambria Math" panose="02040503050406030204" pitchFamily="18" charset="0"/>
                      </a:rPr>
                      <m:t>𝑷</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𝑛𝑒𝑥𝑡</m:t>
                            </m:r>
                          </m:sub>
                        </m:sSub>
                        <m:r>
                          <a:rPr lang="en-US" b="0" i="1" smtClean="0">
                            <a:latin typeface="Cambria Math" panose="02040503050406030204" pitchFamily="18" charset="0"/>
                          </a:rPr>
                          <m:t>=</m:t>
                        </m:r>
                        <m:r>
                          <a:rPr lang="en-US" b="0" i="1" smtClean="0">
                            <a:latin typeface="Cambria Math" panose="02040503050406030204" pitchFamily="18" charset="0"/>
                          </a:rPr>
                          <m:t>𝑗</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𝑝𝑟𝑒𝑣</m:t>
                            </m:r>
                          </m:sub>
                        </m:sSub>
                        <m:r>
                          <a:rPr lang="en-US" b="0" i="1" smtClean="0">
                            <a:latin typeface="Cambria Math" panose="02040503050406030204" pitchFamily="18" charset="0"/>
                          </a:rPr>
                          <m:t>=</m:t>
                        </m:r>
                        <m:r>
                          <a:rPr lang="en-US" b="0" i="1" smtClean="0">
                            <a:latin typeface="Cambria Math" panose="02040503050406030204" pitchFamily="18" charset="0"/>
                          </a:rPr>
                          <m:t>𝑖</m:t>
                        </m:r>
                      </m:e>
                    </m:d>
                    <m:r>
                      <a:rPr lang="en-US" b="0" i="1" smtClean="0">
                        <a:latin typeface="Cambria Math" panose="02040503050406030204" pitchFamily="18" charset="0"/>
                      </a:rPr>
                      <m:t>=</m:t>
                    </m:r>
                    <m:r>
                      <a:rPr lang="en-US" b="1" i="1" smtClean="0">
                        <a:latin typeface="Cambria Math" panose="02040503050406030204" pitchFamily="18" charset="0"/>
                      </a:rPr>
                      <m:t>𝑷</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oMath>
                </a14:m>
                <a:endParaRPr lang="en-US" dirty="0"/>
              </a:p>
              <a:p>
                <a:pPr marL="342900" indent="-342900">
                  <a:buFont typeface="Arial" panose="020B0604020202020204" pitchFamily="34" charset="0"/>
                  <a:buChar char="•"/>
                </a:pPr>
                <a:r>
                  <a:rPr lang="en-US" b="0" dirty="0"/>
                  <a:t>The distribution of kth random variable in the chain </a:t>
                </a:r>
                <a:r>
                  <a:rPr lang="en-US" dirty="0"/>
                  <a:t>is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0</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𝑘</m:t>
                        </m:r>
                      </m:sup>
                    </m:sSup>
                  </m:oMath>
                </a14:m>
                <a:endParaRPr lang="en-US" dirty="0"/>
              </a:p>
              <a:p>
                <a:endParaRPr lang="en-US" dirty="0"/>
              </a:p>
              <a:p>
                <a:r>
                  <a:rPr lang="en-US" dirty="0"/>
                  <a:t>Usages of Markov Chains:</a:t>
                </a:r>
              </a:p>
              <a:p>
                <a:pPr marL="342900" indent="-342900">
                  <a:buFont typeface="Arial" panose="020B0604020202020204" pitchFamily="34" charset="0"/>
                  <a:buChar char="•"/>
                </a:pPr>
                <a:r>
                  <a:rPr lang="en-US" dirty="0"/>
                  <a:t>Generating samples according to some model of the universe.</a:t>
                </a:r>
              </a:p>
              <a:p>
                <a:pPr marL="342900" indent="-342900">
                  <a:buFont typeface="Arial" panose="020B0604020202020204" pitchFamily="34" charset="0"/>
                  <a:buChar char="•"/>
                </a:pPr>
                <a:r>
                  <a:rPr lang="en-US" dirty="0"/>
                  <a:t>Hitting time analysis, e.g. expectation of a geometric random variable.</a:t>
                </a:r>
              </a:p>
              <a:p>
                <a:pPr marL="342900" indent="-342900">
                  <a:buFont typeface="Arial" panose="020B0604020202020204" pitchFamily="34" charset="0"/>
                  <a:buChar char="•"/>
                </a:pPr>
                <a:r>
                  <a:rPr lang="en-US" dirty="0"/>
                  <a:t>Probability of A before B, e.g. chance to make $100 w/o running out of money.</a:t>
                </a:r>
              </a:p>
              <a:p>
                <a:pPr marL="342900" indent="-342900">
                  <a:buFont typeface="Arial" panose="020B0604020202020204" pitchFamily="34" charset="0"/>
                  <a:buChar char="•"/>
                </a:pPr>
                <a:r>
                  <a:rPr lang="en-US" dirty="0"/>
                  <a:t>Making long term probability forecasts according to some model of the universe.</a:t>
                </a:r>
              </a:p>
              <a:p>
                <a:pPr marL="342900" indent="-342900">
                  <a:buFont typeface="Arial" panose="020B0604020202020204" pitchFamily="34" charset="0"/>
                  <a:buChar char="•"/>
                </a:pPr>
                <a:endParaRPr lang="en-US" dirty="0"/>
              </a:p>
            </p:txBody>
          </p:sp>
        </mc:Choice>
        <mc:Fallback>
          <p:sp>
            <p:nvSpPr>
              <p:cNvPr id="3" name="Content Placeholder 2">
                <a:extLst>
                  <a:ext uri="{FF2B5EF4-FFF2-40B4-BE49-F238E27FC236}">
                    <a16:creationId xmlns:a16="http://schemas.microsoft.com/office/drawing/2014/main" id="{F82507BC-C71A-9E66-E605-DC792F2C59B1}"/>
                  </a:ext>
                </a:extLst>
              </p:cNvPr>
              <p:cNvSpPr>
                <a:spLocks noGrp="1" noRot="1" noChangeAspect="1" noMove="1" noResize="1" noEditPoints="1" noAdjustHandles="1" noChangeArrowheads="1" noChangeShapeType="1" noTextEdit="1"/>
              </p:cNvSpPr>
              <p:nvPr>
                <p:ph idx="1"/>
              </p:nvPr>
            </p:nvSpPr>
            <p:spPr>
              <a:xfrm>
                <a:off x="93657" y="533400"/>
                <a:ext cx="11813863" cy="5638732"/>
              </a:xfrm>
              <a:blipFill>
                <a:blip r:embed="rId2"/>
                <a:stretch>
                  <a:fillRect l="-752" t="-901" b="-13288"/>
                </a:stretch>
              </a:blipFill>
            </p:spPr>
            <p:txBody>
              <a:bodyPr/>
              <a:lstStyle/>
              <a:p>
                <a:r>
                  <a:rPr lang="en-US">
                    <a:noFill/>
                  </a:rPr>
                  <a:t> </a:t>
                </a:r>
              </a:p>
            </p:txBody>
          </p:sp>
        </mc:Fallback>
      </mc:AlternateContent>
    </p:spTree>
    <p:extLst>
      <p:ext uri="{BB962C8B-B14F-4D97-AF65-F5344CB8AC3E}">
        <p14:creationId xmlns:p14="http://schemas.microsoft.com/office/powerpoint/2010/main" val="3246303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01830-F8FE-665D-AC41-A48363EA48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7F92BB-3F45-5249-F097-571034191FCA}"/>
              </a:ext>
            </a:extLst>
          </p:cNvPr>
          <p:cNvSpPr>
            <a:spLocks noGrp="1"/>
          </p:cNvSpPr>
          <p:nvPr>
            <p:ph type="title"/>
          </p:nvPr>
        </p:nvSpPr>
        <p:spPr/>
        <p:txBody>
          <a:bodyPr/>
          <a:lstStyle/>
          <a:p>
            <a:r>
              <a:rPr lang="en-US" dirty="0"/>
              <a:t>Example 2: Stationary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4186DC-5B1D-DB5A-C221-1CC7E0308BBA}"/>
                  </a:ext>
                </a:extLst>
              </p:cNvPr>
              <p:cNvSpPr>
                <a:spLocks noGrp="1"/>
              </p:cNvSpPr>
              <p:nvPr>
                <p:ph idx="1"/>
              </p:nvPr>
            </p:nvSpPr>
            <p:spPr/>
            <p:txBody>
              <a:bodyPr/>
              <a:lstStyle/>
              <a:p>
                <a:r>
                  <a:rPr lang="en-US"/>
                  <a:t>Consider this Markov Chain:</a:t>
                </a:r>
              </a:p>
              <a:p>
                <a:endParaRPr lang="en-US"/>
              </a:p>
              <a:p>
                <a:endParaRPr lang="en-US"/>
              </a:p>
              <a:p>
                <a:endParaRPr lang="en-US"/>
              </a:p>
              <a:p>
                <a14:m>
                  <m:oMath xmlns:m="http://schemas.openxmlformats.org/officeDocument/2006/math">
                    <m:r>
                      <a:rPr lang="en-US" b="0" i="1" smtClean="0">
                        <a:latin typeface="Cambria Math" panose="02040503050406030204" pitchFamily="18" charset="0"/>
                      </a:rPr>
                      <m:t>𝜋</m:t>
                    </m:r>
                    <m:r>
                      <a:rPr lang="en-US" b="0" i="0" smtClean="0">
                        <a:latin typeface="Cambria Math" panose="02040503050406030204" pitchFamily="18" charset="0"/>
                      </a:rPr>
                      <m:t>=[</m:t>
                    </m:r>
                    <m:r>
                      <m:rPr>
                        <m:sty m:val="p"/>
                      </m:rPr>
                      <a:rPr lang="en-US" b="0" i="0" smtClean="0">
                        <a:latin typeface="Cambria Math" panose="02040503050406030204" pitchFamily="18" charset="0"/>
                      </a:rPr>
                      <m:t>a</m:t>
                    </m:r>
                    <m:r>
                      <a:rPr lang="en-US" b="0" i="0" smtClean="0">
                        <a:latin typeface="Cambria Math" panose="02040503050406030204" pitchFamily="18" charset="0"/>
                      </a:rPr>
                      <m:t> </m:t>
                    </m:r>
                    <m:r>
                      <m:rPr>
                        <m:sty m:val="p"/>
                      </m:rPr>
                      <a:rPr lang="en-US" b="0" i="0" smtClean="0">
                        <a:latin typeface="Cambria Math" panose="02040503050406030204" pitchFamily="18" charset="0"/>
                      </a:rPr>
                      <m:t>b</m:t>
                    </m:r>
                    <m:r>
                      <a:rPr lang="en-US" b="0" i="0" smtClean="0">
                        <a:latin typeface="Cambria Math" panose="02040503050406030204" pitchFamily="18" charset="0"/>
                      </a:rPr>
                      <m:t>]</m:t>
                    </m:r>
                  </m:oMath>
                </a14:m>
                <a:r>
                  <a:rPr lang="en-US"/>
                  <a:t> is stationary </a:t>
                </a:r>
                <a:r>
                  <a:rPr lang="en-US" err="1"/>
                  <a:t>iff</a:t>
                </a:r>
                <a:r>
                  <a:rPr lang="en-US"/>
                  <a:t>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𝑏</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𝑏</m:t>
                        </m:r>
                      </m:e>
                    </m:d>
                  </m:oMath>
                </a14:m>
                <a:r>
                  <a:rPr lang="en-US"/>
                  <a:t> </a:t>
                </a:r>
                <a14:m>
                  <m:oMath xmlns:m="http://schemas.openxmlformats.org/officeDocument/2006/math">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i="1">
                                  <a:latin typeface="Cambria Math" panose="02040503050406030204" pitchFamily="18" charset="0"/>
                                </a:rPr>
                                <m:t>1</m:t>
                              </m:r>
                            </m:e>
                          </m:mr>
                        </m:m>
                      </m:e>
                    </m:d>
                  </m:oMath>
                </a14:m>
                <a:r>
                  <a:rPr lang="en-US"/>
                  <a:t> </a:t>
                </a:r>
              </a:p>
              <a:p>
                <a:endParaRPr lang="en-US"/>
              </a:p>
              <a:p>
                <a:r>
                  <a:rPr lang="en-US"/>
                  <a:t>What distribution is stationary, i.e. what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 </m:t>
                    </m:r>
                  </m:oMath>
                </a14:m>
                <a:r>
                  <a:rPr lang="en-US"/>
                  <a:t>and </a:t>
                </a:r>
                <a14:m>
                  <m:oMath xmlns:m="http://schemas.openxmlformats.org/officeDocument/2006/math">
                    <m:r>
                      <a:rPr lang="en-US" b="0" i="1" smtClean="0">
                        <a:latin typeface="Cambria Math" panose="02040503050406030204" pitchFamily="18" charset="0"/>
                      </a:rPr>
                      <m:t>𝑏</m:t>
                    </m:r>
                  </m:oMath>
                </a14:m>
                <a:r>
                  <a:rPr lang="en-US"/>
                  <a:t> can we pick?</a:t>
                </a:r>
              </a:p>
              <a:p>
                <a:pPr marL="342900" indent="-342900">
                  <a:buFont typeface="Arial" panose="020B0604020202020204" pitchFamily="34" charset="0"/>
                  <a:buChar char="•"/>
                </a:pPr>
                <a:r>
                  <a:rPr lang="en-US"/>
                  <a:t>Any distribution, e.g. </a:t>
                </a:r>
                <a14:m>
                  <m:oMath xmlns:m="http://schemas.openxmlformats.org/officeDocument/2006/math">
                    <m:r>
                      <a:rPr lang="en-US" b="0" i="1" smtClean="0">
                        <a:latin typeface="Cambria Math" panose="02040503050406030204" pitchFamily="18" charset="0"/>
                      </a:rPr>
                      <m:t>𝜋</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0.3  0.7</m:t>
                        </m:r>
                      </m:e>
                    </m:d>
                  </m:oMath>
                </a14:m>
                <a:r>
                  <a:rPr lang="en-US"/>
                  <a:t> just ends up right back where you started (and so does anything else).</a:t>
                </a:r>
              </a:p>
              <a:p>
                <a:endParaRPr lang="en-US"/>
              </a:p>
              <a:p>
                <a:r>
                  <a:rPr lang="en-US"/>
                  <a:t>Note: Doesn’t converge to something special over time. </a:t>
                </a:r>
              </a:p>
              <a:p>
                <a:endParaRPr lang="en-US"/>
              </a:p>
            </p:txBody>
          </p:sp>
        </mc:Choice>
        <mc:Fallback xmlns="">
          <p:sp>
            <p:nvSpPr>
              <p:cNvPr id="3" name="Content Placeholder 2">
                <a:extLst>
                  <a:ext uri="{FF2B5EF4-FFF2-40B4-BE49-F238E27FC236}">
                    <a16:creationId xmlns:a16="http://schemas.microsoft.com/office/drawing/2014/main" id="{2B4186DC-5B1D-DB5A-C221-1CC7E0308BBA}"/>
                  </a:ext>
                </a:extLst>
              </p:cNvPr>
              <p:cNvSpPr>
                <a:spLocks noGrp="1" noRot="1" noChangeAspect="1" noMove="1" noResize="1" noEditPoints="1" noAdjustHandles="1" noChangeArrowheads="1" noChangeShapeType="1" noTextEdit="1"/>
              </p:cNvSpPr>
              <p:nvPr>
                <p:ph idx="1"/>
              </p:nvPr>
            </p:nvSpPr>
            <p:spPr>
              <a:blipFill>
                <a:blip r:embed="rId2"/>
                <a:stretch>
                  <a:fillRect l="-796" t="-541" b="-72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9090D7B-FADE-06E4-77D6-8E867C7B9BB3}"/>
                  </a:ext>
                </a:extLst>
              </p:cNvPr>
              <p:cNvSpPr txBox="1"/>
              <p:nvPr/>
            </p:nvSpPr>
            <p:spPr>
              <a:xfrm>
                <a:off x="528320" y="1421296"/>
                <a:ext cx="2900680" cy="708143"/>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Inter Light" panose="02000403000000020004" pitchFamily="2" charset="0"/>
                          <a:cs typeface="Inter Light" panose="02000403000000020004" pitchFamily="2" charset="0"/>
                        </a:rPr>
                        <m:t>𝑃</m:t>
                      </m:r>
                      <m:r>
                        <a:rPr lang="en-US" sz="2400" b="0" i="1" smtClean="0">
                          <a:latin typeface="Cambria Math" panose="02040503050406030204" pitchFamily="18" charset="0"/>
                          <a:ea typeface="Inter Light" panose="02000403000000020004" pitchFamily="2" charset="0"/>
                          <a:cs typeface="Inter Light" panose="02000403000000020004" pitchFamily="2" charset="0"/>
                        </a:rPr>
                        <m:t>=</m:t>
                      </m:r>
                      <m:d>
                        <m:dPr>
                          <m:begChr m:val="["/>
                          <m:endChr m:val="]"/>
                          <m:ctrlPr>
                            <a:rPr lang="en-US" sz="2400" i="1" smtClean="0">
                              <a:latin typeface="Cambria Math" panose="02040503050406030204" pitchFamily="18" charset="0"/>
                              <a:ea typeface="Inter Light" panose="02000403000000020004" pitchFamily="2" charset="0"/>
                              <a:cs typeface="Inter Light" panose="02000403000000020004" pitchFamily="2" charset="0"/>
                            </a:rPr>
                          </m:ctrlPr>
                        </m:dPr>
                        <m:e>
                          <m:m>
                            <m:mPr>
                              <m:mcs>
                                <m:mc>
                                  <m:mcPr>
                                    <m:count m:val="2"/>
                                    <m:mcJc m:val="center"/>
                                  </m:mcPr>
                                </m:mc>
                              </m:mcs>
                              <m:ctrlPr>
                                <a:rPr lang="en-US" sz="2400" i="1" smtClean="0">
                                  <a:latin typeface="Cambria Math" panose="02040503050406030204" pitchFamily="18" charset="0"/>
                                  <a:ea typeface="Inter Light" panose="02000403000000020004" pitchFamily="2" charset="0"/>
                                  <a:cs typeface="Inter Light" panose="02000403000000020004" pitchFamily="2" charset="0"/>
                                </a:rPr>
                              </m:ctrlPr>
                            </m:mPr>
                            <m:mr>
                              <m:e>
                                <m:r>
                                  <m:rPr>
                                    <m:brk m:alnAt="7"/>
                                  </m:rPr>
                                  <a:rPr lang="en-US" sz="2400" b="0" i="1" smtClean="0">
                                    <a:latin typeface="Cambria Math" panose="02040503050406030204" pitchFamily="18" charset="0"/>
                                    <a:ea typeface="Inter Light" panose="02000403000000020004" pitchFamily="2" charset="0"/>
                                    <a:cs typeface="Inter Light" panose="02000403000000020004" pitchFamily="2" charset="0"/>
                                  </a:rPr>
                                  <m:t>1</m:t>
                                </m:r>
                              </m:e>
                              <m:e>
                                <m:r>
                                  <a:rPr lang="en-US" sz="2400" b="0" i="1" smtClean="0">
                                    <a:latin typeface="Cambria Math" panose="02040503050406030204" pitchFamily="18" charset="0"/>
                                    <a:ea typeface="Inter Light" panose="02000403000000020004" pitchFamily="2" charset="0"/>
                                    <a:cs typeface="Inter Light" panose="02000403000000020004" pitchFamily="2" charset="0"/>
                                  </a:rPr>
                                  <m:t>0</m:t>
                                </m:r>
                              </m:e>
                            </m:mr>
                            <m:mr>
                              <m:e>
                                <m:r>
                                  <a:rPr lang="en-US" sz="2400" b="0" i="1" smtClean="0">
                                    <a:latin typeface="Cambria Math" panose="02040503050406030204" pitchFamily="18" charset="0"/>
                                    <a:ea typeface="Inter Light" panose="02000403000000020004" pitchFamily="2" charset="0"/>
                                    <a:cs typeface="Inter Light" panose="02000403000000020004" pitchFamily="2" charset="0"/>
                                  </a:rPr>
                                  <m:t>0</m:t>
                                </m:r>
                              </m:e>
                              <m:e>
                                <m:r>
                                  <a:rPr lang="en-US" sz="2400" b="0" i="1" smtClean="0">
                                    <a:latin typeface="Cambria Math" panose="02040503050406030204" pitchFamily="18" charset="0"/>
                                    <a:ea typeface="Inter Light" panose="02000403000000020004" pitchFamily="2" charset="0"/>
                                    <a:cs typeface="Inter Light" panose="02000403000000020004" pitchFamily="2" charset="0"/>
                                  </a:rPr>
                                  <m:t>1</m:t>
                                </m:r>
                              </m:e>
                            </m:mr>
                          </m:m>
                        </m:e>
                      </m:d>
                    </m:oMath>
                  </m:oMathPara>
                </a14:m>
                <a:endParaRPr lang="en-US" sz="2400">
                  <a:latin typeface="Inter Light" panose="02000403000000020004" pitchFamily="2" charset="0"/>
                  <a:ea typeface="Inter Light" panose="02000403000000020004" pitchFamily="2" charset="0"/>
                  <a:cs typeface="Inter Light" panose="02000403000000020004" pitchFamily="2" charset="0"/>
                </a:endParaRPr>
              </a:p>
            </p:txBody>
          </p:sp>
        </mc:Choice>
        <mc:Fallback xmlns="">
          <p:sp>
            <p:nvSpPr>
              <p:cNvPr id="5" name="TextBox 4">
                <a:extLst>
                  <a:ext uri="{FF2B5EF4-FFF2-40B4-BE49-F238E27FC236}">
                    <a16:creationId xmlns:a16="http://schemas.microsoft.com/office/drawing/2014/main" id="{A9090D7B-FADE-06E4-77D6-8E867C7B9BB3}"/>
                  </a:ext>
                </a:extLst>
              </p:cNvPr>
              <p:cNvSpPr txBox="1">
                <a:spLocks noRot="1" noChangeAspect="1" noMove="1" noResize="1" noEditPoints="1" noAdjustHandles="1" noChangeArrowheads="1" noChangeShapeType="1" noTextEdit="1"/>
              </p:cNvSpPr>
              <p:nvPr/>
            </p:nvSpPr>
            <p:spPr>
              <a:xfrm>
                <a:off x="528320" y="1421296"/>
                <a:ext cx="2900680" cy="708143"/>
              </a:xfrm>
              <a:prstGeom prst="rect">
                <a:avLst/>
              </a:prstGeom>
              <a:blipFill>
                <a:blip r:embed="rId3"/>
                <a:stretch>
                  <a:fillRect/>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EE5AE42D-A92D-255D-BA98-F59CB778CD44}"/>
              </a:ext>
            </a:extLst>
          </p:cNvPr>
          <p:cNvPicPr>
            <a:picLocks noChangeAspect="1"/>
          </p:cNvPicPr>
          <p:nvPr/>
        </p:nvPicPr>
        <p:blipFill>
          <a:blip r:embed="rId4"/>
          <a:stretch>
            <a:fillRect/>
          </a:stretch>
        </p:blipFill>
        <p:spPr>
          <a:xfrm>
            <a:off x="6075680" y="1188221"/>
            <a:ext cx="4864100" cy="1155700"/>
          </a:xfrm>
          <a:prstGeom prst="rect">
            <a:avLst/>
          </a:prstGeom>
        </p:spPr>
      </p:pic>
    </p:spTree>
    <p:extLst>
      <p:ext uri="{BB962C8B-B14F-4D97-AF65-F5344CB8AC3E}">
        <p14:creationId xmlns:p14="http://schemas.microsoft.com/office/powerpoint/2010/main" val="1487396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C5179-FC4E-ADBE-B1D4-10B68AD7B3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686EEC-8D8F-802B-94CD-5D38CC22C4CF}"/>
              </a:ext>
            </a:extLst>
          </p:cNvPr>
          <p:cNvSpPr>
            <a:spLocks noGrp="1"/>
          </p:cNvSpPr>
          <p:nvPr>
            <p:ph type="ctrTitle"/>
          </p:nvPr>
        </p:nvSpPr>
        <p:spPr/>
        <p:txBody>
          <a:bodyPr>
            <a:normAutofit/>
          </a:bodyPr>
          <a:lstStyle/>
          <a:p>
            <a:r>
              <a:rPr lang="en-US" dirty="0"/>
              <a:t>Irreducibility and Periodicity</a:t>
            </a:r>
          </a:p>
        </p:txBody>
      </p:sp>
      <p:sp>
        <p:nvSpPr>
          <p:cNvPr id="3" name="Subtitle 2">
            <a:extLst>
              <a:ext uri="{FF2B5EF4-FFF2-40B4-BE49-F238E27FC236}">
                <a16:creationId xmlns:a16="http://schemas.microsoft.com/office/drawing/2014/main" id="{CB91BF18-047E-04D5-8367-F5EFDB6C75BE}"/>
              </a:ext>
            </a:extLst>
          </p:cNvPr>
          <p:cNvSpPr>
            <a:spLocks noGrp="1"/>
          </p:cNvSpPr>
          <p:nvPr>
            <p:ph type="subTitle" idx="1"/>
          </p:nvPr>
        </p:nvSpPr>
        <p:spPr/>
        <p:txBody>
          <a:bodyPr/>
          <a:lstStyle/>
          <a:p>
            <a:r>
              <a:rPr lang="en-US" dirty="0"/>
              <a:t>Lecture 26, CS70 Fall 2025</a:t>
            </a:r>
          </a:p>
        </p:txBody>
      </p:sp>
      <p:sp>
        <p:nvSpPr>
          <p:cNvPr id="6" name="Content Placeholder 5">
            <a:extLst>
              <a:ext uri="{FF2B5EF4-FFF2-40B4-BE49-F238E27FC236}">
                <a16:creationId xmlns:a16="http://schemas.microsoft.com/office/drawing/2014/main" id="{3714198A-2756-DF30-01AF-D7F4636C79D6}"/>
              </a:ext>
            </a:extLst>
          </p:cNvPr>
          <p:cNvSpPr>
            <a:spLocks noGrp="1"/>
          </p:cNvSpPr>
          <p:nvPr>
            <p:ph sz="quarter" idx="10"/>
          </p:nvPr>
        </p:nvSpPr>
        <p:spPr/>
        <p:txBody>
          <a:bodyPr/>
          <a:lstStyle/>
          <a:p>
            <a:endParaRPr lang="en-US">
              <a:solidFill>
                <a:schemeClr val="bg1">
                  <a:lumMod val="65000"/>
                </a:schemeClr>
              </a:solidFill>
            </a:endParaRPr>
          </a:p>
          <a:p>
            <a:endParaRPr lang="en-US" b="1">
              <a:solidFill>
                <a:schemeClr val="accent3"/>
              </a:solidFill>
              <a:latin typeface="Inter" panose="02000503000000020004" pitchFamily="2" charset="0"/>
              <a:ea typeface="Inter" panose="02000503000000020004" pitchFamily="2" charset="0"/>
              <a:cs typeface="Inter" panose="02000503000000020004" pitchFamily="2" charset="0"/>
            </a:endParaRPr>
          </a:p>
        </p:txBody>
      </p:sp>
      <p:sp>
        <p:nvSpPr>
          <p:cNvPr id="4" name="Content Placeholder 5">
            <a:extLst>
              <a:ext uri="{FF2B5EF4-FFF2-40B4-BE49-F238E27FC236}">
                <a16:creationId xmlns:a16="http://schemas.microsoft.com/office/drawing/2014/main" id="{69476B34-EB1C-C7DD-787D-B28F8AA25D8C}"/>
              </a:ext>
            </a:extLst>
          </p:cNvPr>
          <p:cNvSpPr txBox="1">
            <a:spLocks/>
          </p:cNvSpPr>
          <p:nvPr/>
        </p:nvSpPr>
        <p:spPr>
          <a:xfrm>
            <a:off x="6248400" y="217487"/>
            <a:ext cx="6096000" cy="6716713"/>
          </a:xfrm>
          <a:prstGeom prst="rect">
            <a:avLst/>
          </a:prstGeom>
        </p:spPr>
        <p:txBody>
          <a:bodyPr anchor="ctr">
            <a:normAutofit/>
          </a:bodyPr>
          <a:lstStyle>
            <a:lvl1pPr marL="0" indent="0" algn="l" defTabSz="914377" rtl="0" eaLnBrk="1" latinLnBrk="0" hangingPunct="1">
              <a:lnSpc>
                <a:spcPct val="110000"/>
              </a:lnSpc>
              <a:spcBef>
                <a:spcPts val="1000"/>
              </a:spcBef>
              <a:buFont typeface="Arial" panose="020B0604020202020204" pitchFamily="34" charset="0"/>
              <a:buNone/>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1pPr>
            <a:lvl2pPr marL="685783" indent="-228594" algn="l" defTabSz="914377" rtl="0" eaLnBrk="1" latinLnBrk="0" hangingPunct="1">
              <a:lnSpc>
                <a:spcPct val="90000"/>
              </a:lnSpc>
              <a:spcBef>
                <a:spcPts val="500"/>
              </a:spcBef>
              <a:buSzPct val="125000"/>
              <a:buFont typeface="Arial" panose="020B0604020202020204" pitchFamily="34" charset="0"/>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2pPr>
            <a:lvl3pPr marL="1142971" indent="-228594" algn="l" defTabSz="914377" rtl="0" eaLnBrk="1" latinLnBrk="0" hangingPunct="1">
              <a:lnSpc>
                <a:spcPct val="90000"/>
              </a:lnSpc>
              <a:spcBef>
                <a:spcPts val="500"/>
              </a:spcBef>
              <a:buFont typeface="Courier New" panose="02070309020205020404" pitchFamily="49" charset="0"/>
              <a:buChar char="o"/>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3pPr>
            <a:lvl4pPr marL="1600160" indent="-228594" algn="l" defTabSz="914377" rtl="0" eaLnBrk="1" latinLnBrk="0" hangingPunct="1">
              <a:lnSpc>
                <a:spcPct val="90000"/>
              </a:lnSpc>
              <a:spcBef>
                <a:spcPts val="500"/>
              </a:spcBef>
              <a:buFont typeface="Wingdings" pitchFamily="2" charset="2"/>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4pPr>
            <a:lvl5pPr marL="2057349" indent="-228594" algn="l" defTabSz="914377" rtl="0" eaLnBrk="1" latinLnBrk="0" hangingPunct="1">
              <a:lnSpc>
                <a:spcPct val="90000"/>
              </a:lnSpc>
              <a:spcBef>
                <a:spcPts val="500"/>
              </a:spcBef>
              <a:buFont typeface="Arial" panose="020B0604020202020204" pitchFamily="34" charset="0"/>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solidFill>
                <a:schemeClr val="bg1">
                  <a:lumMod val="65000"/>
                </a:schemeClr>
              </a:solidFill>
            </a:endParaRPr>
          </a:p>
        </p:txBody>
      </p:sp>
      <p:sp>
        <p:nvSpPr>
          <p:cNvPr id="5" name="Content Placeholder 5">
            <a:extLst>
              <a:ext uri="{FF2B5EF4-FFF2-40B4-BE49-F238E27FC236}">
                <a16:creationId xmlns:a16="http://schemas.microsoft.com/office/drawing/2014/main" id="{8B4F5C40-5B01-1A6B-0F0A-805070182EA3}"/>
              </a:ext>
            </a:extLst>
          </p:cNvPr>
          <p:cNvSpPr txBox="1">
            <a:spLocks/>
          </p:cNvSpPr>
          <p:nvPr/>
        </p:nvSpPr>
        <p:spPr>
          <a:xfrm>
            <a:off x="6134100" y="65087"/>
            <a:ext cx="6096000" cy="6716713"/>
          </a:xfrm>
          <a:prstGeom prst="rect">
            <a:avLst/>
          </a:prstGeom>
        </p:spPr>
        <p:txBody>
          <a:bodyPr anchor="ctr">
            <a:normAutofit/>
          </a:bodyPr>
          <a:lstStyle>
            <a:lvl1pPr marL="0" indent="0" algn="l" defTabSz="914377" rtl="0" eaLnBrk="1" latinLnBrk="0" hangingPunct="1">
              <a:lnSpc>
                <a:spcPct val="110000"/>
              </a:lnSpc>
              <a:spcBef>
                <a:spcPts val="1000"/>
              </a:spcBef>
              <a:buFont typeface="Arial" panose="020B0604020202020204" pitchFamily="34" charset="0"/>
              <a:buNone/>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1pPr>
            <a:lvl2pPr marL="685783" indent="-228594" algn="l" defTabSz="914377" rtl="0" eaLnBrk="1" latinLnBrk="0" hangingPunct="1">
              <a:lnSpc>
                <a:spcPct val="90000"/>
              </a:lnSpc>
              <a:spcBef>
                <a:spcPts val="500"/>
              </a:spcBef>
              <a:buSzPct val="125000"/>
              <a:buFont typeface="Arial" panose="020B0604020202020204" pitchFamily="34" charset="0"/>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2pPr>
            <a:lvl3pPr marL="1142971" indent="-228594" algn="l" defTabSz="914377" rtl="0" eaLnBrk="1" latinLnBrk="0" hangingPunct="1">
              <a:lnSpc>
                <a:spcPct val="90000"/>
              </a:lnSpc>
              <a:spcBef>
                <a:spcPts val="500"/>
              </a:spcBef>
              <a:buFont typeface="Courier New" panose="02070309020205020404" pitchFamily="49" charset="0"/>
              <a:buChar char="o"/>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3pPr>
            <a:lvl4pPr marL="1600160" indent="-228594" algn="l" defTabSz="914377" rtl="0" eaLnBrk="1" latinLnBrk="0" hangingPunct="1">
              <a:lnSpc>
                <a:spcPct val="90000"/>
              </a:lnSpc>
              <a:spcBef>
                <a:spcPts val="500"/>
              </a:spcBef>
              <a:buFont typeface="Wingdings" pitchFamily="2" charset="2"/>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4pPr>
            <a:lvl5pPr marL="2057349" indent="-228594" algn="l" defTabSz="914377" rtl="0" eaLnBrk="1" latinLnBrk="0" hangingPunct="1">
              <a:lnSpc>
                <a:spcPct val="90000"/>
              </a:lnSpc>
              <a:spcBef>
                <a:spcPts val="500"/>
              </a:spcBef>
              <a:buFont typeface="Arial" panose="020B0604020202020204" pitchFamily="34" charset="0"/>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65000"/>
                  </a:schemeClr>
                </a:solidFill>
              </a:rPr>
              <a:t>The Stationary Distribution (Continued)</a:t>
            </a:r>
          </a:p>
          <a:p>
            <a:r>
              <a:rPr lang="en-US" b="1" dirty="0">
                <a:solidFill>
                  <a:schemeClr val="accent3"/>
                </a:solidFill>
                <a:latin typeface="Inter" panose="02000503000000020004" pitchFamily="2" charset="0"/>
                <a:ea typeface="Inter" panose="02000503000000020004" pitchFamily="2" charset="0"/>
                <a:cs typeface="Inter" panose="02000503000000020004" pitchFamily="2" charset="0"/>
              </a:rPr>
              <a:t>Irreducibility and Periodicity</a:t>
            </a:r>
          </a:p>
          <a:p>
            <a:r>
              <a:rPr lang="en-US" dirty="0">
                <a:solidFill>
                  <a:schemeClr val="bg1">
                    <a:lumMod val="65000"/>
                  </a:schemeClr>
                </a:solidFill>
              </a:rPr>
              <a:t>Generating Text with a Markov Chain</a:t>
            </a:r>
          </a:p>
          <a:p>
            <a:r>
              <a:rPr lang="en-US" dirty="0">
                <a:solidFill>
                  <a:schemeClr val="bg1">
                    <a:lumMod val="65000"/>
                  </a:schemeClr>
                </a:solidFill>
              </a:rPr>
              <a:t>Word Level Markov Chains</a:t>
            </a:r>
          </a:p>
          <a:p>
            <a:r>
              <a:rPr lang="en-US" dirty="0">
                <a:solidFill>
                  <a:schemeClr val="bg1">
                    <a:lumMod val="65000"/>
                  </a:schemeClr>
                </a:solidFill>
              </a:rPr>
              <a:t>Brief Look at Large Language Models</a:t>
            </a:r>
          </a:p>
          <a:p>
            <a:pPr marL="342900" indent="-342900">
              <a:buFont typeface="Arial" panose="020B0604020202020204" pitchFamily="34" charset="0"/>
              <a:buChar char="•"/>
            </a:pPr>
            <a:r>
              <a:rPr lang="en-US" dirty="0">
                <a:solidFill>
                  <a:schemeClr val="bg1">
                    <a:lumMod val="65000"/>
                  </a:schemeClr>
                </a:solidFill>
              </a:rPr>
              <a:t>Embeddings and Tokenization</a:t>
            </a:r>
          </a:p>
          <a:p>
            <a:pPr marL="342900" indent="-342900">
              <a:buFont typeface="Arial" panose="020B0604020202020204" pitchFamily="34" charset="0"/>
              <a:buChar char="•"/>
            </a:pPr>
            <a:r>
              <a:rPr lang="en-US" dirty="0">
                <a:solidFill>
                  <a:schemeClr val="bg1">
                    <a:lumMod val="65000"/>
                  </a:schemeClr>
                </a:solidFill>
              </a:rPr>
              <a:t>Modifying Token Meaning with Vector Operations</a:t>
            </a:r>
          </a:p>
          <a:p>
            <a:pPr marL="342900" indent="-342900">
              <a:buFont typeface="Arial" panose="020B0604020202020204" pitchFamily="34" charset="0"/>
              <a:buChar char="•"/>
            </a:pPr>
            <a:r>
              <a:rPr lang="en-US" dirty="0">
                <a:solidFill>
                  <a:schemeClr val="bg1">
                    <a:lumMod val="65000"/>
                  </a:schemeClr>
                </a:solidFill>
              </a:rPr>
              <a:t>Generating Next Token Using Enriched Tokens</a:t>
            </a:r>
          </a:p>
          <a:p>
            <a:r>
              <a:rPr lang="en-US" dirty="0">
                <a:solidFill>
                  <a:schemeClr val="bg1">
                    <a:lumMod val="65000"/>
                  </a:schemeClr>
                </a:solidFill>
              </a:rPr>
              <a:t>Reflections on CS70</a:t>
            </a:r>
          </a:p>
        </p:txBody>
      </p:sp>
    </p:spTree>
    <p:extLst>
      <p:ext uri="{BB962C8B-B14F-4D97-AF65-F5344CB8AC3E}">
        <p14:creationId xmlns:p14="http://schemas.microsoft.com/office/powerpoint/2010/main" val="270807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51BBC-C691-7928-2437-B10E6FE2832B}"/>
              </a:ext>
            </a:extLst>
          </p:cNvPr>
          <p:cNvSpPr>
            <a:spLocks noGrp="1"/>
          </p:cNvSpPr>
          <p:nvPr>
            <p:ph type="title"/>
          </p:nvPr>
        </p:nvSpPr>
        <p:spPr/>
        <p:txBody>
          <a:bodyPr/>
          <a:lstStyle/>
          <a:p>
            <a:r>
              <a:rPr lang="en-US"/>
              <a:t>The Fundamental Theorem of Markov Chains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318EF6B-C9E0-ED6D-E949-7CEBAED19AC6}"/>
                  </a:ext>
                </a:extLst>
              </p:cNvPr>
              <p:cNvSpPr>
                <a:spLocks noGrp="1"/>
              </p:cNvSpPr>
              <p:nvPr>
                <p:ph idx="1"/>
              </p:nvPr>
            </p:nvSpPr>
            <p:spPr/>
            <p:txBody>
              <a:bodyPr/>
              <a:lstStyle/>
              <a:p>
                <a:r>
                  <a:rPr lang="en-US"/>
                  <a:t>We’ve seen some Markov Chains that converge to some unique invariant distribution, and others that do not.</a:t>
                </a:r>
              </a:p>
              <a:p>
                <a:endParaRPr lang="en-US"/>
              </a:p>
              <a:p>
                <a:r>
                  <a:rPr lang="en-US"/>
                  <a:t>Without proof, we’ll state the Fundamental Theorem of Markov Chains: If a Markov Chain is finite, </a:t>
                </a:r>
                <a:r>
                  <a:rPr lang="en-US" b="1">
                    <a:solidFill>
                      <a:schemeClr val="accent3"/>
                    </a:solidFill>
                    <a:latin typeface="Inter" panose="02000503000000020004" pitchFamily="2" charset="0"/>
                    <a:ea typeface="Inter" panose="02000503000000020004" pitchFamily="2" charset="0"/>
                    <a:cs typeface="Inter" panose="02000503000000020004" pitchFamily="2" charset="0"/>
                  </a:rPr>
                  <a:t>irreducible</a:t>
                </a:r>
                <a:r>
                  <a:rPr lang="en-US"/>
                  <a:t>, and </a:t>
                </a:r>
                <a:r>
                  <a:rPr lang="en-US" b="1">
                    <a:solidFill>
                      <a:schemeClr val="accent3"/>
                    </a:solidFill>
                    <a:latin typeface="Inter" panose="02000503000000020004" pitchFamily="2" charset="0"/>
                    <a:ea typeface="Inter" panose="02000503000000020004" pitchFamily="2" charset="0"/>
                    <a:cs typeface="Inter" panose="02000503000000020004" pitchFamily="2" charset="0"/>
                  </a:rPr>
                  <a:t>aperiodic</a:t>
                </a:r>
                <a:r>
                  <a:rPr lang="en-US"/>
                  <a:t>, for any initial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0</m:t>
                        </m:r>
                      </m:sub>
                    </m:sSub>
                  </m:oMath>
                </a14:m>
                <a:r>
                  <a:rPr lang="en-US"/>
                  <a:t>, the distribution at time </a:t>
                </a:r>
                <a14:m>
                  <m:oMath xmlns:m="http://schemas.openxmlformats.org/officeDocument/2006/math">
                    <m:r>
                      <a:rPr lang="en-US" b="0" i="1" smtClean="0">
                        <a:latin typeface="Cambria Math" panose="02040503050406030204" pitchFamily="18" charset="0"/>
                      </a:rPr>
                      <m:t>𝑛</m:t>
                    </m:r>
                  </m:oMath>
                </a14:m>
                <a:r>
                  <a:rPr lang="en-US"/>
                  <a:t> converts to </a:t>
                </a:r>
                <a14:m>
                  <m:oMath xmlns:m="http://schemas.openxmlformats.org/officeDocument/2006/math">
                    <m:r>
                      <a:rPr lang="en-US" b="0" i="1" smtClean="0">
                        <a:latin typeface="Cambria Math" panose="02040503050406030204" pitchFamily="18" charset="0"/>
                      </a:rPr>
                      <m:t>𝜋</m:t>
                    </m:r>
                  </m:oMath>
                </a14:m>
                <a:r>
                  <a:rPr lang="en-US"/>
                  <a:t>, which is the unique invariant distribution, and </a:t>
                </a:r>
                <a14:m>
                  <m:oMath xmlns:m="http://schemas.openxmlformats.org/officeDocument/2006/math">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&gt;0</m:t>
                    </m:r>
                  </m:oMath>
                </a14:m>
                <a:r>
                  <a:rPr lang="en-US"/>
                  <a:t> for all states </a:t>
                </a:r>
                <a14:m>
                  <m:oMath xmlns:m="http://schemas.openxmlformats.org/officeDocument/2006/math">
                    <m:r>
                      <a:rPr lang="en-US" b="0" i="1" smtClean="0">
                        <a:latin typeface="Cambria Math" panose="02040503050406030204" pitchFamily="18" charset="0"/>
                      </a:rPr>
                      <m:t>𝑖</m:t>
                    </m:r>
                  </m:oMath>
                </a14:m>
                <a:r>
                  <a:rPr lang="en-US"/>
                  <a:t>.</a:t>
                </a:r>
              </a:p>
            </p:txBody>
          </p:sp>
        </mc:Choice>
        <mc:Fallback xmlns="">
          <p:sp>
            <p:nvSpPr>
              <p:cNvPr id="3" name="Content Placeholder 2">
                <a:extLst>
                  <a:ext uri="{FF2B5EF4-FFF2-40B4-BE49-F238E27FC236}">
                    <a16:creationId xmlns:a16="http://schemas.microsoft.com/office/drawing/2014/main" id="{6318EF6B-C9E0-ED6D-E949-7CEBAED19AC6}"/>
                  </a:ext>
                </a:extLst>
              </p:cNvPr>
              <p:cNvSpPr>
                <a:spLocks noGrp="1" noRot="1" noChangeAspect="1" noMove="1" noResize="1" noEditPoints="1" noAdjustHandles="1" noChangeArrowheads="1" noChangeShapeType="1" noTextEdit="1"/>
              </p:cNvSpPr>
              <p:nvPr>
                <p:ph idx="1"/>
              </p:nvPr>
            </p:nvSpPr>
            <p:spPr>
              <a:blipFill>
                <a:blip r:embed="rId2"/>
                <a:stretch>
                  <a:fillRect l="-796" t="-541" r="-1432"/>
                </a:stretch>
              </a:blipFill>
            </p:spPr>
            <p:txBody>
              <a:bodyPr/>
              <a:lstStyle/>
              <a:p>
                <a:r>
                  <a:rPr lang="en-US">
                    <a:noFill/>
                  </a:rPr>
                  <a:t> </a:t>
                </a:r>
              </a:p>
            </p:txBody>
          </p:sp>
        </mc:Fallback>
      </mc:AlternateContent>
    </p:spTree>
    <p:extLst>
      <p:ext uri="{BB962C8B-B14F-4D97-AF65-F5344CB8AC3E}">
        <p14:creationId xmlns:p14="http://schemas.microsoft.com/office/powerpoint/2010/main" val="37132933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920E1-1AB4-938A-CDF9-FC12C06FB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6E0CA8-908F-B161-B6B8-17DC66893700}"/>
              </a:ext>
            </a:extLst>
          </p:cNvPr>
          <p:cNvSpPr>
            <a:spLocks noGrp="1"/>
          </p:cNvSpPr>
          <p:nvPr>
            <p:ph type="title"/>
          </p:nvPr>
        </p:nvSpPr>
        <p:spPr/>
        <p:txBody>
          <a:bodyPr/>
          <a:lstStyle/>
          <a:p>
            <a:r>
              <a:rPr lang="en-US"/>
              <a:t>Irreducible Markov Chains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D1899A9-1C4D-CCB6-795B-EBE9522005DB}"/>
                  </a:ext>
                </a:extLst>
              </p:cNvPr>
              <p:cNvSpPr>
                <a:spLocks noGrp="1"/>
              </p:cNvSpPr>
              <p:nvPr>
                <p:ph idx="1"/>
              </p:nvPr>
            </p:nvSpPr>
            <p:spPr/>
            <p:txBody>
              <a:bodyPr/>
              <a:lstStyle/>
              <a:p>
                <a:r>
                  <a:rPr lang="en-US" dirty="0"/>
                  <a:t>A Markov Chain is </a:t>
                </a:r>
                <a:r>
                  <a:rPr lang="en-US" b="1" dirty="0">
                    <a:solidFill>
                      <a:schemeClr val="accent3"/>
                    </a:solidFill>
                    <a:latin typeface="Inter" panose="02000503000000020004" pitchFamily="2" charset="0"/>
                    <a:ea typeface="Inter" panose="02000503000000020004" pitchFamily="2" charset="0"/>
                    <a:cs typeface="Inter" panose="02000503000000020004" pitchFamily="2" charset="0"/>
                  </a:rPr>
                  <a:t>irreducible</a:t>
                </a:r>
                <a:r>
                  <a:rPr lang="en-US" dirty="0"/>
                  <a:t> if you can get from any state </a:t>
                </a:r>
                <a14:m>
                  <m:oMath xmlns:m="http://schemas.openxmlformats.org/officeDocument/2006/math">
                    <m:r>
                      <a:rPr lang="en-US" b="0" i="1" smtClean="0">
                        <a:latin typeface="Cambria Math" panose="02040503050406030204" pitchFamily="18" charset="0"/>
                      </a:rPr>
                      <m:t>𝑖</m:t>
                    </m:r>
                  </m:oMath>
                </a14:m>
                <a:r>
                  <a:rPr lang="en-US" dirty="0"/>
                  <a:t> to any other state </a:t>
                </a:r>
                <a14:m>
                  <m:oMath xmlns:m="http://schemas.openxmlformats.org/officeDocument/2006/math">
                    <m:r>
                      <a:rPr lang="en-US" b="0" i="1" smtClean="0">
                        <a:latin typeface="Cambria Math" panose="02040503050406030204" pitchFamily="18" charset="0"/>
                      </a:rPr>
                      <m:t>𝑗</m:t>
                    </m:r>
                  </m:oMath>
                </a14:m>
                <a:r>
                  <a:rPr lang="en-US" dirty="0"/>
                  <a:t>, possibly by following multiple steps.</a:t>
                </a:r>
              </a:p>
              <a:p>
                <a:endParaRPr lang="en-US" dirty="0"/>
              </a:p>
              <a:p>
                <a:r>
                  <a:rPr lang="en-US" dirty="0"/>
                  <a:t>Exercise from Avishay Tal in Fall 2023: </a:t>
                </a:r>
                <a:r>
                  <a:rPr lang="en-US" dirty="0" err="1"/>
                  <a:t>joshh.ug</a:t>
                </a:r>
                <a:r>
                  <a:rPr lang="en-US" dirty="0"/>
                  <a:t>/C</a:t>
                </a:r>
              </a:p>
            </p:txBody>
          </p:sp>
        </mc:Choice>
        <mc:Fallback>
          <p:sp>
            <p:nvSpPr>
              <p:cNvPr id="3" name="Content Placeholder 2">
                <a:extLst>
                  <a:ext uri="{FF2B5EF4-FFF2-40B4-BE49-F238E27FC236}">
                    <a16:creationId xmlns:a16="http://schemas.microsoft.com/office/drawing/2014/main" id="{AD1899A9-1C4D-CCB6-795B-EBE9522005DB}"/>
                  </a:ext>
                </a:extLst>
              </p:cNvPr>
              <p:cNvSpPr>
                <a:spLocks noGrp="1" noRot="1" noChangeAspect="1" noMove="1" noResize="1" noEditPoints="1" noAdjustHandles="1" noChangeArrowheads="1" noChangeShapeType="1" noTextEdit="1"/>
              </p:cNvSpPr>
              <p:nvPr>
                <p:ph idx="1"/>
              </p:nvPr>
            </p:nvSpPr>
            <p:spPr>
              <a:blipFill>
                <a:blip r:embed="rId3"/>
                <a:stretch>
                  <a:fillRect l="-773" t="-901" r="-11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76250922-5725-6E88-918A-9AA92D552DCC}"/>
              </a:ext>
            </a:extLst>
          </p:cNvPr>
          <p:cNvPicPr>
            <a:picLocks noChangeAspect="1"/>
          </p:cNvPicPr>
          <p:nvPr/>
        </p:nvPicPr>
        <p:blipFill>
          <a:blip r:embed="rId4"/>
          <a:stretch>
            <a:fillRect/>
          </a:stretch>
        </p:blipFill>
        <p:spPr>
          <a:xfrm>
            <a:off x="2051825" y="2498713"/>
            <a:ext cx="7338664" cy="4130505"/>
          </a:xfrm>
          <a:prstGeom prst="rect">
            <a:avLst/>
          </a:prstGeom>
        </p:spPr>
      </p:pic>
      <p:pic>
        <p:nvPicPr>
          <p:cNvPr id="7" name="Picture 6">
            <a:extLst>
              <a:ext uri="{FF2B5EF4-FFF2-40B4-BE49-F238E27FC236}">
                <a16:creationId xmlns:a16="http://schemas.microsoft.com/office/drawing/2014/main" id="{85C3A1CB-5F75-726D-F318-C3E86C0E6D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60227" y="3535018"/>
            <a:ext cx="2229678" cy="2229678"/>
          </a:xfrm>
          <a:prstGeom prst="rect">
            <a:avLst/>
          </a:prstGeom>
        </p:spPr>
      </p:pic>
    </p:spTree>
    <p:extLst>
      <p:ext uri="{BB962C8B-B14F-4D97-AF65-F5344CB8AC3E}">
        <p14:creationId xmlns:p14="http://schemas.microsoft.com/office/powerpoint/2010/main" val="3962169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D3CD5-F9B4-853C-8F9B-1829A6D697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938E0E-ABE2-539B-4B41-FC021ED85044}"/>
              </a:ext>
            </a:extLst>
          </p:cNvPr>
          <p:cNvSpPr>
            <a:spLocks noGrp="1"/>
          </p:cNvSpPr>
          <p:nvPr>
            <p:ph type="title"/>
          </p:nvPr>
        </p:nvSpPr>
        <p:spPr/>
        <p:txBody>
          <a:bodyPr/>
          <a:lstStyle/>
          <a:p>
            <a:r>
              <a:rPr lang="en-US"/>
              <a:t>Irreducible Markov Chains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260ADEB-C740-71B6-C96E-A9E924FB19D4}"/>
                  </a:ext>
                </a:extLst>
              </p:cNvPr>
              <p:cNvSpPr>
                <a:spLocks noGrp="1"/>
              </p:cNvSpPr>
              <p:nvPr>
                <p:ph idx="1"/>
              </p:nvPr>
            </p:nvSpPr>
            <p:spPr/>
            <p:txBody>
              <a:bodyPr/>
              <a:lstStyle/>
              <a:p>
                <a:r>
                  <a:rPr lang="en-US" dirty="0"/>
                  <a:t>A Markov Chain is </a:t>
                </a:r>
                <a:r>
                  <a:rPr lang="en-US" b="1" dirty="0">
                    <a:solidFill>
                      <a:schemeClr val="accent3"/>
                    </a:solidFill>
                    <a:latin typeface="Inter" panose="02000503000000020004" pitchFamily="2" charset="0"/>
                    <a:ea typeface="Inter" panose="02000503000000020004" pitchFamily="2" charset="0"/>
                    <a:cs typeface="Inter" panose="02000503000000020004" pitchFamily="2" charset="0"/>
                  </a:rPr>
                  <a:t>irreducible</a:t>
                </a:r>
                <a:r>
                  <a:rPr lang="en-US" dirty="0"/>
                  <a:t> if you can get from any state </a:t>
                </a:r>
                <a14:m>
                  <m:oMath xmlns:m="http://schemas.openxmlformats.org/officeDocument/2006/math">
                    <m:r>
                      <a:rPr lang="en-US" b="0" i="1" smtClean="0">
                        <a:latin typeface="Cambria Math" panose="02040503050406030204" pitchFamily="18" charset="0"/>
                      </a:rPr>
                      <m:t>𝑖</m:t>
                    </m:r>
                  </m:oMath>
                </a14:m>
                <a:r>
                  <a:rPr lang="en-US" dirty="0"/>
                  <a:t> to any other state </a:t>
                </a:r>
                <a14:m>
                  <m:oMath xmlns:m="http://schemas.openxmlformats.org/officeDocument/2006/math">
                    <m:r>
                      <a:rPr lang="en-US" b="0" i="1" smtClean="0">
                        <a:latin typeface="Cambria Math" panose="02040503050406030204" pitchFamily="18" charset="0"/>
                      </a:rPr>
                      <m:t>𝑗</m:t>
                    </m:r>
                  </m:oMath>
                </a14:m>
                <a:r>
                  <a:rPr lang="en-US" dirty="0"/>
                  <a:t>, possibly by following multiple steps.</a:t>
                </a:r>
              </a:p>
              <a:p>
                <a:endParaRPr lang="en-US" dirty="0"/>
              </a:p>
            </p:txBody>
          </p:sp>
        </mc:Choice>
        <mc:Fallback>
          <p:sp>
            <p:nvSpPr>
              <p:cNvPr id="3" name="Content Placeholder 2">
                <a:extLst>
                  <a:ext uri="{FF2B5EF4-FFF2-40B4-BE49-F238E27FC236}">
                    <a16:creationId xmlns:a16="http://schemas.microsoft.com/office/drawing/2014/main" id="{8260ADEB-C740-71B6-C96E-A9E924FB19D4}"/>
                  </a:ext>
                </a:extLst>
              </p:cNvPr>
              <p:cNvSpPr>
                <a:spLocks noGrp="1" noRot="1" noChangeAspect="1" noMove="1" noResize="1" noEditPoints="1" noAdjustHandles="1" noChangeArrowheads="1" noChangeShapeType="1" noTextEdit="1"/>
              </p:cNvSpPr>
              <p:nvPr>
                <p:ph idx="1"/>
              </p:nvPr>
            </p:nvSpPr>
            <p:spPr>
              <a:blipFill>
                <a:blip r:embed="rId3"/>
                <a:stretch>
                  <a:fillRect l="-773" t="-901" r="-11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C6588977-054B-D42B-B83C-5FFB3C2E09CE}"/>
              </a:ext>
            </a:extLst>
          </p:cNvPr>
          <p:cNvPicPr>
            <a:picLocks noChangeAspect="1"/>
          </p:cNvPicPr>
          <p:nvPr/>
        </p:nvPicPr>
        <p:blipFill>
          <a:blip r:embed="rId4"/>
          <a:stretch>
            <a:fillRect/>
          </a:stretch>
        </p:blipFill>
        <p:spPr>
          <a:xfrm>
            <a:off x="2051825" y="2498713"/>
            <a:ext cx="7338664" cy="4130505"/>
          </a:xfrm>
          <a:prstGeom prst="rect">
            <a:avLst/>
          </a:prstGeom>
        </p:spPr>
      </p:pic>
      <p:cxnSp>
        <p:nvCxnSpPr>
          <p:cNvPr id="5" name="Straight Connector 4">
            <a:extLst>
              <a:ext uri="{FF2B5EF4-FFF2-40B4-BE49-F238E27FC236}">
                <a16:creationId xmlns:a16="http://schemas.microsoft.com/office/drawing/2014/main" id="{14EB42DD-AD79-8311-3AFA-720192BCC4A7}"/>
              </a:ext>
            </a:extLst>
          </p:cNvPr>
          <p:cNvCxnSpPr/>
          <p:nvPr/>
        </p:nvCxnSpPr>
        <p:spPr>
          <a:xfrm>
            <a:off x="2892287" y="5128591"/>
            <a:ext cx="1779104" cy="1262270"/>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DFA6E0C2-574A-1984-C969-CD70DB7917E7}"/>
              </a:ext>
            </a:extLst>
          </p:cNvPr>
          <p:cNvCxnSpPr>
            <a:cxnSpLocks/>
          </p:cNvCxnSpPr>
          <p:nvPr/>
        </p:nvCxnSpPr>
        <p:spPr>
          <a:xfrm flipV="1">
            <a:off x="2892287" y="5759726"/>
            <a:ext cx="1891748" cy="564874"/>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B0983D49-E8B0-1602-747B-A0AFD3B88793}"/>
              </a:ext>
            </a:extLst>
          </p:cNvPr>
          <p:cNvCxnSpPr/>
          <p:nvPr/>
        </p:nvCxnSpPr>
        <p:spPr>
          <a:xfrm>
            <a:off x="7109792" y="5258560"/>
            <a:ext cx="1779104" cy="1262270"/>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3C2E6B44-8CB4-E729-0836-17FA23CE7D08}"/>
              </a:ext>
            </a:extLst>
          </p:cNvPr>
          <p:cNvCxnSpPr>
            <a:cxnSpLocks/>
          </p:cNvCxnSpPr>
          <p:nvPr/>
        </p:nvCxnSpPr>
        <p:spPr>
          <a:xfrm flipV="1">
            <a:off x="7109792" y="5889695"/>
            <a:ext cx="1891748" cy="564874"/>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2880363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64A0B-C39C-87A1-450E-08DFE3A5BE9A}"/>
              </a:ext>
            </a:extLst>
          </p:cNvPr>
          <p:cNvSpPr>
            <a:spLocks noGrp="1"/>
          </p:cNvSpPr>
          <p:nvPr>
            <p:ph type="title"/>
          </p:nvPr>
        </p:nvSpPr>
        <p:spPr/>
        <p:txBody>
          <a:bodyPr/>
          <a:lstStyle/>
          <a:p>
            <a:r>
              <a:rPr lang="en-US"/>
              <a:t>Irreducibility is Not Enough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5AF9278-204E-BBC4-6849-BED6AD38DA62}"/>
                  </a:ext>
                </a:extLst>
              </p:cNvPr>
              <p:cNvSpPr>
                <a:spLocks noGrp="1"/>
              </p:cNvSpPr>
              <p:nvPr>
                <p:ph idx="1"/>
              </p:nvPr>
            </p:nvSpPr>
            <p:spPr/>
            <p:txBody>
              <a:bodyPr/>
              <a:lstStyle/>
              <a:p>
                <a:r>
                  <a:rPr lang="en-US"/>
                  <a:t>Consider this Markov Chain:</a:t>
                </a:r>
              </a:p>
              <a:p>
                <a:endParaRPr lang="en-US"/>
              </a:p>
              <a:p>
                <a:endParaRPr lang="en-US"/>
              </a:p>
              <a:p>
                <a:endParaRPr lang="en-US"/>
              </a:p>
              <a:p>
                <a:endParaRPr lang="en-US"/>
              </a:p>
              <a:p>
                <a:r>
                  <a:rPr lang="en-US"/>
                  <a:t>It is irreducible, but we don’t converge to a stationary distribution.</a:t>
                </a:r>
              </a:p>
              <a:p>
                <a:endParaRPr lang="en-US"/>
              </a:p>
              <a:p>
                <a:r>
                  <a:rPr lang="en-US"/>
                  <a:t>Example: Suppose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0</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1 0</m:t>
                        </m:r>
                      </m:e>
                    </m:d>
                  </m:oMath>
                </a14:m>
                <a:r>
                  <a:rPr lang="en-US"/>
                  <a:t>, then:</a:t>
                </a:r>
              </a:p>
              <a:p>
                <a:pPr marL="342900" indent="-34290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1 0</m:t>
                        </m:r>
                      </m:e>
                    </m:d>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0 1</m:t>
                        </m:r>
                      </m:e>
                    </m:d>
                  </m:oMath>
                </a14:m>
                <a:r>
                  <a:rPr lang="en-US" b="0"/>
                  <a:t> (definitely in state 2)</a:t>
                </a:r>
              </a:p>
              <a:p>
                <a:pPr marL="342900" indent="-34290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2</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0 1</m:t>
                        </m:r>
                      </m:e>
                    </m:d>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1 0</m:t>
                        </m:r>
                      </m:e>
                    </m:d>
                  </m:oMath>
                </a14:m>
                <a:r>
                  <a:rPr lang="en-US" b="0"/>
                  <a:t> (now definitely back in state 1)</a:t>
                </a:r>
              </a:p>
              <a:p>
                <a:pPr marL="342900" indent="-342900">
                  <a:buFont typeface="Arial" panose="020B0604020202020204" pitchFamily="34" charset="0"/>
                  <a:buChar char="•"/>
                </a:pPr>
                <a:endParaRPr lang="en-US"/>
              </a:p>
              <a:p>
                <a:r>
                  <a:rPr lang="en-US" b="0"/>
                  <a:t>We keep flipping back and forth forever!</a:t>
                </a:r>
              </a:p>
              <a:p>
                <a:pPr marL="342900" indent="-342900">
                  <a:buFont typeface="Arial" panose="020B0604020202020204" pitchFamily="34" charset="0"/>
                  <a:buChar char="•"/>
                </a:pPr>
                <a:endParaRPr lang="en-US" b="0"/>
              </a:p>
              <a:p>
                <a:pPr marL="342900" indent="-342900">
                  <a:buFont typeface="Arial" panose="020B0604020202020204" pitchFamily="34" charset="0"/>
                  <a:buChar char="•"/>
                </a:pPr>
                <a:endParaRPr lang="en-US" b="0"/>
              </a:p>
              <a:p>
                <a:pPr marL="342900" indent="-342900">
                  <a:buFont typeface="Arial" panose="020B0604020202020204" pitchFamily="34" charset="0"/>
                  <a:buChar char="•"/>
                </a:pPr>
                <a:endParaRPr lang="en-US"/>
              </a:p>
            </p:txBody>
          </p:sp>
        </mc:Choice>
        <mc:Fallback xmlns="">
          <p:sp>
            <p:nvSpPr>
              <p:cNvPr id="3" name="Content Placeholder 2">
                <a:extLst>
                  <a:ext uri="{FF2B5EF4-FFF2-40B4-BE49-F238E27FC236}">
                    <a16:creationId xmlns:a16="http://schemas.microsoft.com/office/drawing/2014/main" id="{25AF9278-204E-BBC4-6849-BED6AD38DA62}"/>
                  </a:ext>
                </a:extLst>
              </p:cNvPr>
              <p:cNvSpPr>
                <a:spLocks noGrp="1" noRot="1" noChangeAspect="1" noMove="1" noResize="1" noEditPoints="1" noAdjustHandles="1" noChangeArrowheads="1" noChangeShapeType="1" noTextEdit="1"/>
              </p:cNvSpPr>
              <p:nvPr>
                <p:ph idx="1"/>
              </p:nvPr>
            </p:nvSpPr>
            <p:spPr>
              <a:blipFill>
                <a:blip r:embed="rId2"/>
                <a:stretch>
                  <a:fillRect l="-796" t="-541" b="-1417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4E08CECA-7D62-B69B-6046-41B40BD7DCC7}"/>
              </a:ext>
            </a:extLst>
          </p:cNvPr>
          <p:cNvPicPr>
            <a:picLocks noChangeAspect="1"/>
          </p:cNvPicPr>
          <p:nvPr/>
        </p:nvPicPr>
        <p:blipFill>
          <a:blip r:embed="rId3"/>
          <a:stretch>
            <a:fillRect/>
          </a:stretch>
        </p:blipFill>
        <p:spPr>
          <a:xfrm>
            <a:off x="3858611" y="1248924"/>
            <a:ext cx="3733800" cy="174307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20B3759-C746-5A4F-F431-09109057C9F0}"/>
                  </a:ext>
                </a:extLst>
              </p:cNvPr>
              <p:cNvSpPr txBox="1"/>
              <p:nvPr/>
            </p:nvSpPr>
            <p:spPr>
              <a:xfrm>
                <a:off x="8434552" y="1545021"/>
                <a:ext cx="2081048" cy="749629"/>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Inter Light" panose="02000403000000020004" pitchFamily="2" charset="0"/>
                          <a:cs typeface="Inter Light" panose="02000403000000020004" pitchFamily="2" charset="0"/>
                        </a:rPr>
                        <m:t>𝑃</m:t>
                      </m:r>
                      <m:r>
                        <a:rPr lang="en-US" sz="2400" b="0" i="1" smtClean="0">
                          <a:latin typeface="Cambria Math" panose="02040503050406030204" pitchFamily="18" charset="0"/>
                          <a:ea typeface="Inter Light" panose="02000403000000020004" pitchFamily="2" charset="0"/>
                          <a:cs typeface="Inter Light" panose="02000403000000020004" pitchFamily="2" charset="0"/>
                        </a:rPr>
                        <m:t>=</m:t>
                      </m:r>
                      <m:d>
                        <m:dPr>
                          <m:begChr m:val="["/>
                          <m:endChr m:val="]"/>
                          <m:ctrlPr>
                            <a:rPr lang="en-US" sz="2400" b="0" i="1" smtClean="0">
                              <a:latin typeface="Cambria Math" panose="02040503050406030204" pitchFamily="18" charset="0"/>
                              <a:ea typeface="Inter Light" panose="02000403000000020004" pitchFamily="2" charset="0"/>
                              <a:cs typeface="Inter Light" panose="02000403000000020004" pitchFamily="2" charset="0"/>
                            </a:rPr>
                          </m:ctrlPr>
                        </m:dPr>
                        <m:e>
                          <m:m>
                            <m:mPr>
                              <m:mcs>
                                <m:mc>
                                  <m:mcPr>
                                    <m:count m:val="2"/>
                                    <m:mcJc m:val="center"/>
                                  </m:mcPr>
                                </m:mc>
                              </m:mcs>
                              <m:ctrlPr>
                                <a:rPr lang="en-US" sz="2400" b="0" i="1" smtClean="0">
                                  <a:latin typeface="Cambria Math" panose="02040503050406030204" pitchFamily="18" charset="0"/>
                                  <a:ea typeface="Inter Light" panose="02000403000000020004" pitchFamily="2" charset="0"/>
                                  <a:cs typeface="Inter Light" panose="02000403000000020004" pitchFamily="2" charset="0"/>
                                </a:rPr>
                              </m:ctrlPr>
                            </m:mPr>
                            <m:mr>
                              <m:e>
                                <m:r>
                                  <m:rPr>
                                    <m:brk m:alnAt="7"/>
                                  </m:rPr>
                                  <a:rPr lang="en-US" sz="2400" b="0" i="1" smtClean="0">
                                    <a:latin typeface="Cambria Math" panose="02040503050406030204" pitchFamily="18" charset="0"/>
                                    <a:ea typeface="Inter Light" panose="02000403000000020004" pitchFamily="2" charset="0"/>
                                    <a:cs typeface="Inter Light" panose="02000403000000020004" pitchFamily="2" charset="0"/>
                                  </a:rPr>
                                  <m:t>0</m:t>
                                </m:r>
                              </m:e>
                              <m:e>
                                <m:r>
                                  <a:rPr lang="en-US" sz="2400" b="0" i="1" smtClean="0">
                                    <a:latin typeface="Cambria Math" panose="02040503050406030204" pitchFamily="18" charset="0"/>
                                    <a:ea typeface="Inter Light" panose="02000403000000020004" pitchFamily="2" charset="0"/>
                                    <a:cs typeface="Inter Light" panose="02000403000000020004" pitchFamily="2" charset="0"/>
                                  </a:rPr>
                                  <m:t>1</m:t>
                                </m:r>
                              </m:e>
                            </m:mr>
                            <m:mr>
                              <m:e>
                                <m:r>
                                  <a:rPr lang="en-US" sz="2400" b="0" i="1" smtClean="0">
                                    <a:latin typeface="Cambria Math" panose="02040503050406030204" pitchFamily="18" charset="0"/>
                                    <a:ea typeface="Inter Light" panose="02000403000000020004" pitchFamily="2" charset="0"/>
                                    <a:cs typeface="Inter Light" panose="02000403000000020004" pitchFamily="2" charset="0"/>
                                  </a:rPr>
                                  <m:t>1</m:t>
                                </m:r>
                              </m:e>
                              <m:e>
                                <m:r>
                                  <a:rPr lang="en-US" sz="2400" b="0" i="1" smtClean="0">
                                    <a:latin typeface="Cambria Math" panose="02040503050406030204" pitchFamily="18" charset="0"/>
                                    <a:ea typeface="Inter Light" panose="02000403000000020004" pitchFamily="2" charset="0"/>
                                    <a:cs typeface="Inter Light" panose="02000403000000020004" pitchFamily="2" charset="0"/>
                                  </a:rPr>
                                  <m:t>0</m:t>
                                </m:r>
                              </m:e>
                            </m:mr>
                          </m:m>
                        </m:e>
                      </m:d>
                    </m:oMath>
                  </m:oMathPara>
                </a14:m>
                <a:endParaRPr lang="en-US" sz="2400">
                  <a:latin typeface="Inter Light" panose="02000403000000020004" pitchFamily="2" charset="0"/>
                  <a:ea typeface="Inter Light" panose="02000403000000020004" pitchFamily="2" charset="0"/>
                  <a:cs typeface="Inter Light" panose="02000403000000020004" pitchFamily="2" charset="0"/>
                </a:endParaRPr>
              </a:p>
            </p:txBody>
          </p:sp>
        </mc:Choice>
        <mc:Fallback xmlns="">
          <p:sp>
            <p:nvSpPr>
              <p:cNvPr id="6" name="TextBox 5">
                <a:extLst>
                  <a:ext uri="{FF2B5EF4-FFF2-40B4-BE49-F238E27FC236}">
                    <a16:creationId xmlns:a16="http://schemas.microsoft.com/office/drawing/2014/main" id="{F20B3759-C746-5A4F-F431-09109057C9F0}"/>
                  </a:ext>
                </a:extLst>
              </p:cNvPr>
              <p:cNvSpPr txBox="1">
                <a:spLocks noRot="1" noChangeAspect="1" noMove="1" noResize="1" noEditPoints="1" noAdjustHandles="1" noChangeArrowheads="1" noChangeShapeType="1" noTextEdit="1"/>
              </p:cNvSpPr>
              <p:nvPr/>
            </p:nvSpPr>
            <p:spPr>
              <a:xfrm>
                <a:off x="8434552" y="1545021"/>
                <a:ext cx="2081048" cy="749629"/>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16276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1B413-1A62-DBF2-1C05-5B85752C2B7C}"/>
              </a:ext>
            </a:extLst>
          </p:cNvPr>
          <p:cNvSpPr>
            <a:spLocks noGrp="1"/>
          </p:cNvSpPr>
          <p:nvPr>
            <p:ph type="title"/>
          </p:nvPr>
        </p:nvSpPr>
        <p:spPr/>
        <p:txBody>
          <a:bodyPr/>
          <a:lstStyle/>
          <a:p>
            <a:r>
              <a:rPr lang="en-US"/>
              <a:t>Periodicity</a:t>
            </a:r>
          </a:p>
        </p:txBody>
      </p:sp>
      <p:sp>
        <p:nvSpPr>
          <p:cNvPr id="3" name="Content Placeholder 2">
            <a:extLst>
              <a:ext uri="{FF2B5EF4-FFF2-40B4-BE49-F238E27FC236}">
                <a16:creationId xmlns:a16="http://schemas.microsoft.com/office/drawing/2014/main" id="{3BADF73D-534C-99F4-3708-5F673C85652E}"/>
              </a:ext>
            </a:extLst>
          </p:cNvPr>
          <p:cNvSpPr>
            <a:spLocks noGrp="1"/>
          </p:cNvSpPr>
          <p:nvPr>
            <p:ph idx="1"/>
          </p:nvPr>
        </p:nvSpPr>
        <p:spPr/>
        <p:txBody>
          <a:bodyPr/>
          <a:lstStyle/>
          <a:p>
            <a:r>
              <a:rPr lang="en-US"/>
              <a:t>The periodicity of a Markov Chain with transition matrix P is the </a:t>
            </a:r>
            <a:r>
              <a:rPr lang="en-US" err="1"/>
              <a:t>gcd</a:t>
            </a:r>
            <a:r>
              <a:rPr lang="en-US"/>
              <a:t> of the lengths of all closed walks (loops) in the chain. </a:t>
            </a:r>
          </a:p>
          <a:p>
            <a:endParaRPr lang="en-US"/>
          </a:p>
          <a:p>
            <a:r>
              <a:rPr lang="en-US"/>
              <a:t>Example: </a:t>
            </a:r>
          </a:p>
          <a:p>
            <a:endParaRPr lang="en-US"/>
          </a:p>
          <a:p>
            <a:endParaRPr lang="en-US"/>
          </a:p>
          <a:p>
            <a:endParaRPr lang="en-US"/>
          </a:p>
          <a:p>
            <a:r>
              <a:rPr lang="en-US" err="1"/>
              <a:t>gcd</a:t>
            </a:r>
            <a:r>
              <a:rPr lang="en-US"/>
              <a:t> of all length of all closed loops, which is 2.</a:t>
            </a:r>
          </a:p>
        </p:txBody>
      </p:sp>
      <p:pic>
        <p:nvPicPr>
          <p:cNvPr id="5" name="Picture 4">
            <a:extLst>
              <a:ext uri="{FF2B5EF4-FFF2-40B4-BE49-F238E27FC236}">
                <a16:creationId xmlns:a16="http://schemas.microsoft.com/office/drawing/2014/main" id="{47F3F8D4-BBA2-16E5-6E8B-A63EFB386DBA}"/>
              </a:ext>
            </a:extLst>
          </p:cNvPr>
          <p:cNvPicPr>
            <a:picLocks noChangeAspect="1"/>
          </p:cNvPicPr>
          <p:nvPr/>
        </p:nvPicPr>
        <p:blipFill>
          <a:blip r:embed="rId2"/>
          <a:stretch>
            <a:fillRect/>
          </a:stretch>
        </p:blipFill>
        <p:spPr>
          <a:xfrm>
            <a:off x="1667205" y="2084497"/>
            <a:ext cx="3733800" cy="1743075"/>
          </a:xfrm>
          <a:prstGeom prst="rect">
            <a:avLst/>
          </a:prstGeom>
        </p:spPr>
      </p:pic>
    </p:spTree>
    <p:extLst>
      <p:ext uri="{BB962C8B-B14F-4D97-AF65-F5344CB8AC3E}">
        <p14:creationId xmlns:p14="http://schemas.microsoft.com/office/powerpoint/2010/main" val="76543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F6BD2-5103-D310-99BB-CC1AD7B5F7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B3A4FB-A413-F404-7024-90C141DC5078}"/>
              </a:ext>
            </a:extLst>
          </p:cNvPr>
          <p:cNvSpPr>
            <a:spLocks noGrp="1"/>
          </p:cNvSpPr>
          <p:nvPr>
            <p:ph type="title"/>
          </p:nvPr>
        </p:nvSpPr>
        <p:spPr/>
        <p:txBody>
          <a:bodyPr/>
          <a:lstStyle/>
          <a:p>
            <a:r>
              <a:rPr lang="en-US"/>
              <a:t>Periodicity</a:t>
            </a:r>
          </a:p>
        </p:txBody>
      </p:sp>
      <p:sp>
        <p:nvSpPr>
          <p:cNvPr id="3" name="Content Placeholder 2">
            <a:extLst>
              <a:ext uri="{FF2B5EF4-FFF2-40B4-BE49-F238E27FC236}">
                <a16:creationId xmlns:a16="http://schemas.microsoft.com/office/drawing/2014/main" id="{115156A3-A28B-4270-C525-FF319038C61C}"/>
              </a:ext>
            </a:extLst>
          </p:cNvPr>
          <p:cNvSpPr>
            <a:spLocks noGrp="1"/>
          </p:cNvSpPr>
          <p:nvPr>
            <p:ph idx="1"/>
          </p:nvPr>
        </p:nvSpPr>
        <p:spPr/>
        <p:txBody>
          <a:bodyPr/>
          <a:lstStyle/>
          <a:p>
            <a:r>
              <a:rPr lang="en-US"/>
              <a:t>The periodicity of a Markov Chain with transition matrix P is the </a:t>
            </a:r>
            <a:r>
              <a:rPr lang="en-US" err="1"/>
              <a:t>gcd</a:t>
            </a:r>
            <a:r>
              <a:rPr lang="en-US"/>
              <a:t> of the lengths of all closed walks (loops) in the chain. </a:t>
            </a:r>
          </a:p>
          <a:p>
            <a:endParaRPr lang="en-US"/>
          </a:p>
          <a:p>
            <a:r>
              <a:rPr lang="en-US"/>
              <a:t>More examples: What do you think are the periods of these graphs?</a:t>
            </a:r>
          </a:p>
          <a:p>
            <a:pPr marL="342900" indent="-342900">
              <a:buFont typeface="Arial" panose="020B0604020202020204" pitchFamily="34" charset="0"/>
              <a:buChar char="•"/>
            </a:pPr>
            <a:r>
              <a:rPr lang="en-US" err="1"/>
              <a:t>joshh.ug</a:t>
            </a:r>
            <a:r>
              <a:rPr lang="en-US"/>
              <a:t>/D</a:t>
            </a:r>
          </a:p>
        </p:txBody>
      </p:sp>
      <p:pic>
        <p:nvPicPr>
          <p:cNvPr id="5" name="Picture 4">
            <a:extLst>
              <a:ext uri="{FF2B5EF4-FFF2-40B4-BE49-F238E27FC236}">
                <a16:creationId xmlns:a16="http://schemas.microsoft.com/office/drawing/2014/main" id="{A1AE773A-24E5-352B-1E44-3C3A6FB7A38D}"/>
              </a:ext>
            </a:extLst>
          </p:cNvPr>
          <p:cNvPicPr>
            <a:picLocks noChangeAspect="1"/>
          </p:cNvPicPr>
          <p:nvPr/>
        </p:nvPicPr>
        <p:blipFill>
          <a:blip r:embed="rId2"/>
          <a:stretch>
            <a:fillRect/>
          </a:stretch>
        </p:blipFill>
        <p:spPr>
          <a:xfrm>
            <a:off x="804862" y="2940269"/>
            <a:ext cx="2352675" cy="2286000"/>
          </a:xfrm>
          <a:prstGeom prst="rect">
            <a:avLst/>
          </a:prstGeom>
        </p:spPr>
      </p:pic>
      <p:pic>
        <p:nvPicPr>
          <p:cNvPr id="7" name="Picture 6">
            <a:extLst>
              <a:ext uri="{FF2B5EF4-FFF2-40B4-BE49-F238E27FC236}">
                <a16:creationId xmlns:a16="http://schemas.microsoft.com/office/drawing/2014/main" id="{4D350FAB-9ADC-544C-BF04-12AEEF300F2D}"/>
              </a:ext>
            </a:extLst>
          </p:cNvPr>
          <p:cNvPicPr>
            <a:picLocks noChangeAspect="1"/>
          </p:cNvPicPr>
          <p:nvPr/>
        </p:nvPicPr>
        <p:blipFill>
          <a:blip r:embed="rId3"/>
          <a:stretch>
            <a:fillRect/>
          </a:stretch>
        </p:blipFill>
        <p:spPr>
          <a:xfrm>
            <a:off x="4827474" y="3130768"/>
            <a:ext cx="2152650" cy="1838325"/>
          </a:xfrm>
          <a:prstGeom prst="rect">
            <a:avLst/>
          </a:prstGeom>
        </p:spPr>
      </p:pic>
      <p:pic>
        <p:nvPicPr>
          <p:cNvPr id="11" name="Picture 10">
            <a:extLst>
              <a:ext uri="{FF2B5EF4-FFF2-40B4-BE49-F238E27FC236}">
                <a16:creationId xmlns:a16="http://schemas.microsoft.com/office/drawing/2014/main" id="{10698635-CB0D-439C-14F5-FF207D9E4378}"/>
              </a:ext>
            </a:extLst>
          </p:cNvPr>
          <p:cNvPicPr>
            <a:picLocks noChangeAspect="1"/>
          </p:cNvPicPr>
          <p:nvPr/>
        </p:nvPicPr>
        <p:blipFill>
          <a:blip r:embed="rId4"/>
          <a:stretch>
            <a:fillRect/>
          </a:stretch>
        </p:blipFill>
        <p:spPr>
          <a:xfrm>
            <a:off x="8486775" y="3130768"/>
            <a:ext cx="2228850" cy="1905000"/>
          </a:xfrm>
          <a:prstGeom prst="rect">
            <a:avLst/>
          </a:prstGeom>
        </p:spPr>
      </p:pic>
      <p:pic>
        <p:nvPicPr>
          <p:cNvPr id="6" name="Picture 5" descr="A qr code with a white background&#10;&#10;Description automatically generated">
            <a:extLst>
              <a:ext uri="{FF2B5EF4-FFF2-40B4-BE49-F238E27FC236}">
                <a16:creationId xmlns:a16="http://schemas.microsoft.com/office/drawing/2014/main" id="{6534EB72-7475-E37F-FAB1-99D8B5E365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95645" y="0"/>
            <a:ext cx="2352675" cy="2352675"/>
          </a:xfrm>
          <a:prstGeom prst="rect">
            <a:avLst/>
          </a:prstGeom>
        </p:spPr>
      </p:pic>
    </p:spTree>
    <p:extLst>
      <p:ext uri="{BB962C8B-B14F-4D97-AF65-F5344CB8AC3E}">
        <p14:creationId xmlns:p14="http://schemas.microsoft.com/office/powerpoint/2010/main" val="775612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86A28-ABB4-875F-3146-0CF00BCED1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A75FC9-0F0B-349D-4828-AF13985C8956}"/>
              </a:ext>
            </a:extLst>
          </p:cNvPr>
          <p:cNvSpPr>
            <a:spLocks noGrp="1"/>
          </p:cNvSpPr>
          <p:nvPr>
            <p:ph type="title"/>
          </p:nvPr>
        </p:nvSpPr>
        <p:spPr/>
        <p:txBody>
          <a:bodyPr/>
          <a:lstStyle/>
          <a:p>
            <a:r>
              <a:rPr lang="en-US"/>
              <a:t>Periodicity</a:t>
            </a:r>
          </a:p>
        </p:txBody>
      </p:sp>
      <p:sp>
        <p:nvSpPr>
          <p:cNvPr id="3" name="Content Placeholder 2">
            <a:extLst>
              <a:ext uri="{FF2B5EF4-FFF2-40B4-BE49-F238E27FC236}">
                <a16:creationId xmlns:a16="http://schemas.microsoft.com/office/drawing/2014/main" id="{7B1252DB-4168-EBE1-E47C-F63D06AE791B}"/>
              </a:ext>
            </a:extLst>
          </p:cNvPr>
          <p:cNvSpPr>
            <a:spLocks noGrp="1"/>
          </p:cNvSpPr>
          <p:nvPr>
            <p:ph idx="1"/>
          </p:nvPr>
        </p:nvSpPr>
        <p:spPr/>
        <p:txBody>
          <a:bodyPr/>
          <a:lstStyle/>
          <a:p>
            <a:r>
              <a:rPr lang="en-US" dirty="0"/>
              <a:t>The periodicity of a Markov Chain with transition matrix P is the </a:t>
            </a:r>
            <a:r>
              <a:rPr lang="en-US" dirty="0" err="1"/>
              <a:t>gcd</a:t>
            </a:r>
            <a:r>
              <a:rPr lang="en-US" dirty="0"/>
              <a:t> of the lengths of all closed walks (loops) in the chain. </a:t>
            </a:r>
          </a:p>
          <a:p>
            <a:endParaRPr lang="en-US" dirty="0"/>
          </a:p>
          <a:p>
            <a:r>
              <a:rPr lang="en-US" dirty="0"/>
              <a:t>More examples: What do you think are the periods of these graphs?</a:t>
            </a:r>
          </a:p>
        </p:txBody>
      </p:sp>
      <p:pic>
        <p:nvPicPr>
          <p:cNvPr id="5" name="Picture 4">
            <a:extLst>
              <a:ext uri="{FF2B5EF4-FFF2-40B4-BE49-F238E27FC236}">
                <a16:creationId xmlns:a16="http://schemas.microsoft.com/office/drawing/2014/main" id="{F5F0B57F-6826-C6DC-EE78-5A2790C39A24}"/>
              </a:ext>
            </a:extLst>
          </p:cNvPr>
          <p:cNvPicPr>
            <a:picLocks noChangeAspect="1"/>
          </p:cNvPicPr>
          <p:nvPr/>
        </p:nvPicPr>
        <p:blipFill>
          <a:blip r:embed="rId2"/>
          <a:stretch>
            <a:fillRect/>
          </a:stretch>
        </p:blipFill>
        <p:spPr>
          <a:xfrm>
            <a:off x="804862" y="2940269"/>
            <a:ext cx="2352675" cy="2286000"/>
          </a:xfrm>
          <a:prstGeom prst="rect">
            <a:avLst/>
          </a:prstGeom>
        </p:spPr>
      </p:pic>
      <p:pic>
        <p:nvPicPr>
          <p:cNvPr id="7" name="Picture 6">
            <a:extLst>
              <a:ext uri="{FF2B5EF4-FFF2-40B4-BE49-F238E27FC236}">
                <a16:creationId xmlns:a16="http://schemas.microsoft.com/office/drawing/2014/main" id="{55056D4D-9AFE-FCC0-3A99-E2D563CA6CF3}"/>
              </a:ext>
            </a:extLst>
          </p:cNvPr>
          <p:cNvPicPr>
            <a:picLocks noChangeAspect="1"/>
          </p:cNvPicPr>
          <p:nvPr/>
        </p:nvPicPr>
        <p:blipFill>
          <a:blip r:embed="rId3"/>
          <a:stretch>
            <a:fillRect/>
          </a:stretch>
        </p:blipFill>
        <p:spPr>
          <a:xfrm>
            <a:off x="4827474" y="3130768"/>
            <a:ext cx="2152650" cy="1838325"/>
          </a:xfrm>
          <a:prstGeom prst="rect">
            <a:avLst/>
          </a:prstGeom>
        </p:spPr>
      </p:pic>
      <p:pic>
        <p:nvPicPr>
          <p:cNvPr id="11" name="Picture 10">
            <a:extLst>
              <a:ext uri="{FF2B5EF4-FFF2-40B4-BE49-F238E27FC236}">
                <a16:creationId xmlns:a16="http://schemas.microsoft.com/office/drawing/2014/main" id="{C16A4D1C-BD19-BEE3-3AC6-48E06BE774CD}"/>
              </a:ext>
            </a:extLst>
          </p:cNvPr>
          <p:cNvPicPr>
            <a:picLocks noChangeAspect="1"/>
          </p:cNvPicPr>
          <p:nvPr/>
        </p:nvPicPr>
        <p:blipFill>
          <a:blip r:embed="rId4"/>
          <a:stretch>
            <a:fillRect/>
          </a:stretch>
        </p:blipFill>
        <p:spPr>
          <a:xfrm>
            <a:off x="8486775" y="3130768"/>
            <a:ext cx="2228850" cy="1905000"/>
          </a:xfrm>
          <a:prstGeom prst="rect">
            <a:avLst/>
          </a:prstGeom>
        </p:spPr>
      </p:pic>
      <p:sp>
        <p:nvSpPr>
          <p:cNvPr id="4" name="TextBox 3">
            <a:extLst>
              <a:ext uri="{FF2B5EF4-FFF2-40B4-BE49-F238E27FC236}">
                <a16:creationId xmlns:a16="http://schemas.microsoft.com/office/drawing/2014/main" id="{31C5896C-0408-9B9F-2E70-FDA1C7D6F22B}"/>
              </a:ext>
            </a:extLst>
          </p:cNvPr>
          <p:cNvSpPr txBox="1"/>
          <p:nvPr/>
        </p:nvSpPr>
        <p:spPr>
          <a:xfrm>
            <a:off x="475215" y="5226269"/>
            <a:ext cx="3174503" cy="461665"/>
          </a:xfrm>
          <a:prstGeom prst="rect">
            <a:avLst/>
          </a:prstGeom>
          <a:noFill/>
        </p:spPr>
        <p:txBody>
          <a:bodyPr wrap="square" rtlCol="0">
            <a:spAutoFit/>
          </a:bodyPr>
          <a:lstStyle/>
          <a:p>
            <a:pPr algn="l"/>
            <a:r>
              <a:rPr lang="en-US" sz="2400">
                <a:latin typeface="Inter Light" panose="02000403000000020004" pitchFamily="2" charset="0"/>
                <a:ea typeface="Inter Light" panose="02000403000000020004" pitchFamily="2" charset="0"/>
                <a:cs typeface="Inter Light" panose="02000403000000020004" pitchFamily="2" charset="0"/>
              </a:rPr>
              <a:t>Period: </a:t>
            </a:r>
            <a:r>
              <a:rPr lang="en-US" sz="2400" err="1">
                <a:latin typeface="Inter Light" panose="02000403000000020004" pitchFamily="2" charset="0"/>
                <a:ea typeface="Inter Light" panose="02000403000000020004" pitchFamily="2" charset="0"/>
                <a:cs typeface="Inter Light" panose="02000403000000020004" pitchFamily="2" charset="0"/>
              </a:rPr>
              <a:t>gcd</a:t>
            </a:r>
            <a:r>
              <a:rPr lang="en-US" sz="2400">
                <a:latin typeface="Inter Light" panose="02000403000000020004" pitchFamily="2" charset="0"/>
                <a:ea typeface="Inter Light" panose="02000403000000020004" pitchFamily="2" charset="0"/>
                <a:cs typeface="Inter Light" panose="02000403000000020004" pitchFamily="2" charset="0"/>
              </a:rPr>
              <a:t>(2, 4)=2</a:t>
            </a:r>
          </a:p>
        </p:txBody>
      </p:sp>
      <p:sp>
        <p:nvSpPr>
          <p:cNvPr id="6" name="TextBox 5">
            <a:extLst>
              <a:ext uri="{FF2B5EF4-FFF2-40B4-BE49-F238E27FC236}">
                <a16:creationId xmlns:a16="http://schemas.microsoft.com/office/drawing/2014/main" id="{2E45BC4B-D25F-912E-E5A9-368136320CDB}"/>
              </a:ext>
            </a:extLst>
          </p:cNvPr>
          <p:cNvSpPr txBox="1"/>
          <p:nvPr/>
        </p:nvSpPr>
        <p:spPr>
          <a:xfrm>
            <a:off x="5159827" y="4969093"/>
            <a:ext cx="2460171" cy="461665"/>
          </a:xfrm>
          <a:prstGeom prst="rect">
            <a:avLst/>
          </a:prstGeom>
          <a:noFill/>
        </p:spPr>
        <p:txBody>
          <a:bodyPr wrap="square" rtlCol="0">
            <a:spAutoFit/>
          </a:bodyPr>
          <a:lstStyle/>
          <a:p>
            <a:pPr algn="l"/>
            <a:r>
              <a:rPr lang="en-US" sz="2400">
                <a:latin typeface="Inter Light" panose="02000403000000020004" pitchFamily="2" charset="0"/>
                <a:ea typeface="Inter Light" panose="02000403000000020004" pitchFamily="2" charset="0"/>
                <a:cs typeface="Inter Light" panose="02000403000000020004" pitchFamily="2" charset="0"/>
              </a:rPr>
              <a:t>Period: 3</a:t>
            </a:r>
          </a:p>
        </p:txBody>
      </p:sp>
      <p:sp>
        <p:nvSpPr>
          <p:cNvPr id="8" name="TextBox 7">
            <a:extLst>
              <a:ext uri="{FF2B5EF4-FFF2-40B4-BE49-F238E27FC236}">
                <a16:creationId xmlns:a16="http://schemas.microsoft.com/office/drawing/2014/main" id="{5676C6D7-15BD-0BE0-D6F6-521543CDD38D}"/>
              </a:ext>
            </a:extLst>
          </p:cNvPr>
          <p:cNvSpPr txBox="1"/>
          <p:nvPr/>
        </p:nvSpPr>
        <p:spPr>
          <a:xfrm>
            <a:off x="8310962" y="5111965"/>
            <a:ext cx="3787381" cy="461665"/>
          </a:xfrm>
          <a:prstGeom prst="rect">
            <a:avLst/>
          </a:prstGeom>
          <a:noFill/>
        </p:spPr>
        <p:txBody>
          <a:bodyPr wrap="square" rtlCol="0">
            <a:spAutoFit/>
          </a:bodyPr>
          <a:lstStyle/>
          <a:p>
            <a:pPr algn="l"/>
            <a:r>
              <a:rPr lang="en-US" sz="2400" dirty="0">
                <a:latin typeface="Inter Light" panose="02000403000000020004" pitchFamily="2" charset="0"/>
                <a:ea typeface="Inter Light" panose="02000403000000020004" pitchFamily="2" charset="0"/>
                <a:cs typeface="Inter Light" panose="02000403000000020004" pitchFamily="2" charset="0"/>
              </a:rPr>
              <a:t>Period: </a:t>
            </a:r>
            <a:r>
              <a:rPr lang="en-US" sz="2400" dirty="0" err="1">
                <a:latin typeface="Inter Light" panose="02000403000000020004" pitchFamily="2" charset="0"/>
                <a:ea typeface="Inter Light" panose="02000403000000020004" pitchFamily="2" charset="0"/>
                <a:cs typeface="Inter Light" panose="02000403000000020004" pitchFamily="2" charset="0"/>
              </a:rPr>
              <a:t>gcd</a:t>
            </a:r>
            <a:r>
              <a:rPr lang="en-US" sz="2400" dirty="0">
                <a:latin typeface="Inter Light" panose="02000403000000020004" pitchFamily="2" charset="0"/>
                <a:ea typeface="Inter Light" panose="02000403000000020004" pitchFamily="2" charset="0"/>
                <a:cs typeface="Inter Light" panose="02000403000000020004" pitchFamily="2" charset="0"/>
              </a:rPr>
              <a:t>(2, 3)=1</a:t>
            </a:r>
          </a:p>
        </p:txBody>
      </p:sp>
    </p:spTree>
    <p:extLst>
      <p:ext uri="{BB962C8B-B14F-4D97-AF65-F5344CB8AC3E}">
        <p14:creationId xmlns:p14="http://schemas.microsoft.com/office/powerpoint/2010/main" val="3509450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D37F8-46D3-50B7-8C62-1F60F40F1A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99A931-E453-03BC-8973-AEA4E9320037}"/>
              </a:ext>
            </a:extLst>
          </p:cNvPr>
          <p:cNvSpPr>
            <a:spLocks noGrp="1"/>
          </p:cNvSpPr>
          <p:nvPr>
            <p:ph type="title"/>
          </p:nvPr>
        </p:nvSpPr>
        <p:spPr/>
        <p:txBody>
          <a:bodyPr/>
          <a:lstStyle/>
          <a:p>
            <a:r>
              <a:rPr lang="en-US"/>
              <a:t>The Fundamental Theorem of Markov Chains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C3E1FCB-094C-613C-C1BE-FD2B65AABFE4}"/>
                  </a:ext>
                </a:extLst>
              </p:cNvPr>
              <p:cNvSpPr>
                <a:spLocks noGrp="1"/>
              </p:cNvSpPr>
              <p:nvPr>
                <p:ph idx="1"/>
              </p:nvPr>
            </p:nvSpPr>
            <p:spPr/>
            <p:txBody>
              <a:bodyPr/>
              <a:lstStyle/>
              <a:p>
                <a:r>
                  <a:rPr lang="en-US" dirty="0"/>
                  <a:t>We’ve seen some Markov Chains that converge to some unique invariant distribution, and others that do not.</a:t>
                </a:r>
              </a:p>
              <a:p>
                <a:endParaRPr lang="en-US" dirty="0"/>
              </a:p>
              <a:p>
                <a:r>
                  <a:rPr lang="en-US" dirty="0"/>
                  <a:t>The Fundamental Theorem of Markov Chains: If a Markov Chain is finite, </a:t>
                </a:r>
                <a:r>
                  <a:rPr lang="en-US" b="1" dirty="0">
                    <a:solidFill>
                      <a:schemeClr val="accent3"/>
                    </a:solidFill>
                    <a:latin typeface="Inter" panose="02000503000000020004" pitchFamily="2" charset="0"/>
                    <a:ea typeface="Inter" panose="02000503000000020004" pitchFamily="2" charset="0"/>
                    <a:cs typeface="Inter" panose="02000503000000020004" pitchFamily="2" charset="0"/>
                  </a:rPr>
                  <a:t>irreducible</a:t>
                </a:r>
                <a:r>
                  <a:rPr lang="en-US" dirty="0"/>
                  <a:t>, and </a:t>
                </a:r>
                <a:r>
                  <a:rPr lang="en-US" b="1" dirty="0">
                    <a:solidFill>
                      <a:schemeClr val="accent3"/>
                    </a:solidFill>
                    <a:latin typeface="Inter" panose="02000503000000020004" pitchFamily="2" charset="0"/>
                    <a:ea typeface="Inter" panose="02000503000000020004" pitchFamily="2" charset="0"/>
                    <a:cs typeface="Inter" panose="02000503000000020004" pitchFamily="2" charset="0"/>
                  </a:rPr>
                  <a:t>aperiodic</a:t>
                </a:r>
                <a:r>
                  <a:rPr lang="en-US" dirty="0"/>
                  <a:t>, for any initial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0</m:t>
                        </m:r>
                      </m:sub>
                    </m:sSub>
                  </m:oMath>
                </a14:m>
                <a:r>
                  <a:rPr lang="en-US" dirty="0"/>
                  <a:t>, the distribution at time </a:t>
                </a:r>
                <a14:m>
                  <m:oMath xmlns:m="http://schemas.openxmlformats.org/officeDocument/2006/math">
                    <m:r>
                      <a:rPr lang="en-US" b="0" i="1" smtClean="0">
                        <a:latin typeface="Cambria Math" panose="02040503050406030204" pitchFamily="18" charset="0"/>
                      </a:rPr>
                      <m:t>𝑛</m:t>
                    </m:r>
                  </m:oMath>
                </a14:m>
                <a:r>
                  <a:rPr lang="en-US" dirty="0"/>
                  <a:t> converts to </a:t>
                </a:r>
                <a14:m>
                  <m:oMath xmlns:m="http://schemas.openxmlformats.org/officeDocument/2006/math">
                    <m:r>
                      <a:rPr lang="en-US" b="0" i="1" smtClean="0">
                        <a:latin typeface="Cambria Math" panose="02040503050406030204" pitchFamily="18" charset="0"/>
                      </a:rPr>
                      <m:t>𝜋</m:t>
                    </m:r>
                  </m:oMath>
                </a14:m>
                <a:r>
                  <a:rPr lang="en-US" dirty="0"/>
                  <a:t>, which is the unique invariant distribution, and </a:t>
                </a:r>
                <a14:m>
                  <m:oMath xmlns:m="http://schemas.openxmlformats.org/officeDocument/2006/math">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&gt;0</m:t>
                    </m:r>
                  </m:oMath>
                </a14:m>
                <a:r>
                  <a:rPr lang="en-US" dirty="0"/>
                  <a:t> for all states </a:t>
                </a:r>
                <a14:m>
                  <m:oMath xmlns:m="http://schemas.openxmlformats.org/officeDocument/2006/math">
                    <m:r>
                      <a:rPr lang="en-US" b="0" i="1" smtClean="0">
                        <a:latin typeface="Cambria Math" panose="02040503050406030204" pitchFamily="18" charset="0"/>
                      </a:rPr>
                      <m:t>𝑖</m:t>
                    </m:r>
                  </m:oMath>
                </a14:m>
                <a:r>
                  <a:rPr lang="en-US" dirty="0"/>
                  <a:t>.</a:t>
                </a:r>
              </a:p>
              <a:p>
                <a:pPr marL="342900" indent="-342900">
                  <a:buFont typeface="Arial" panose="020B0604020202020204" pitchFamily="34" charset="0"/>
                  <a:buChar char="•"/>
                </a:pPr>
                <a:r>
                  <a:rPr lang="en-US" dirty="0"/>
                  <a:t>We will not prove (nor do the notes).</a:t>
                </a:r>
              </a:p>
              <a:p>
                <a:endParaRPr lang="en-US" dirty="0"/>
              </a:p>
              <a:p>
                <a:r>
                  <a:rPr lang="en-US" b="1" dirty="0">
                    <a:solidFill>
                      <a:schemeClr val="accent3"/>
                    </a:solidFill>
                    <a:latin typeface="Inter" panose="02000503000000020004" pitchFamily="2" charset="0"/>
                    <a:ea typeface="Inter" panose="02000503000000020004" pitchFamily="2" charset="0"/>
                    <a:cs typeface="Inter" panose="02000503000000020004" pitchFamily="2" charset="0"/>
                  </a:rPr>
                  <a:t>Irreducible: </a:t>
                </a:r>
                <a:r>
                  <a:rPr lang="en-US" dirty="0"/>
                  <a:t>Any node reachable from any other node.</a:t>
                </a:r>
              </a:p>
              <a:p>
                <a:r>
                  <a:rPr lang="en-US" b="1" dirty="0">
                    <a:solidFill>
                      <a:schemeClr val="accent3"/>
                    </a:solidFill>
                    <a:latin typeface="Inter" panose="02000503000000020004" pitchFamily="2" charset="0"/>
                    <a:ea typeface="Inter" panose="02000503000000020004" pitchFamily="2" charset="0"/>
                    <a:cs typeface="Inter" panose="02000503000000020004" pitchFamily="2" charset="0"/>
                  </a:rPr>
                  <a:t>Aperiodic</a:t>
                </a:r>
                <a:r>
                  <a:rPr lang="en-US" dirty="0"/>
                  <a:t>: Period is 1. </a:t>
                </a:r>
              </a:p>
              <a:p>
                <a:pPr marL="342900" indent="-342900">
                  <a:buFont typeface="Arial" panose="020B0604020202020204" pitchFamily="34" charset="0"/>
                  <a:buChar char="•"/>
                </a:pPr>
                <a:r>
                  <a:rPr lang="en-US" dirty="0"/>
                  <a:t>Note: May contain loops, so long as GCD of the length of those loops is 1.</a:t>
                </a:r>
              </a:p>
            </p:txBody>
          </p:sp>
        </mc:Choice>
        <mc:Fallback>
          <p:sp>
            <p:nvSpPr>
              <p:cNvPr id="3" name="Content Placeholder 2">
                <a:extLst>
                  <a:ext uri="{FF2B5EF4-FFF2-40B4-BE49-F238E27FC236}">
                    <a16:creationId xmlns:a16="http://schemas.microsoft.com/office/drawing/2014/main" id="{DC3E1FCB-094C-613C-C1BE-FD2B65AABFE4}"/>
                  </a:ext>
                </a:extLst>
              </p:cNvPr>
              <p:cNvSpPr>
                <a:spLocks noGrp="1" noRot="1" noChangeAspect="1" noMove="1" noResize="1" noEditPoints="1" noAdjustHandles="1" noChangeArrowheads="1" noChangeShapeType="1" noTextEdit="1"/>
              </p:cNvSpPr>
              <p:nvPr>
                <p:ph idx="1"/>
              </p:nvPr>
            </p:nvSpPr>
            <p:spPr>
              <a:blipFill>
                <a:blip r:embed="rId2"/>
                <a:stretch>
                  <a:fillRect l="-773" t="-901"/>
                </a:stretch>
              </a:blipFill>
            </p:spPr>
            <p:txBody>
              <a:bodyPr/>
              <a:lstStyle/>
              <a:p>
                <a:r>
                  <a:rPr lang="en-US">
                    <a:noFill/>
                  </a:rPr>
                  <a:t> </a:t>
                </a:r>
              </a:p>
            </p:txBody>
          </p:sp>
        </mc:Fallback>
      </mc:AlternateContent>
    </p:spTree>
    <p:extLst>
      <p:ext uri="{BB962C8B-B14F-4D97-AF65-F5344CB8AC3E}">
        <p14:creationId xmlns:p14="http://schemas.microsoft.com/office/powerpoint/2010/main" val="57085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313CB-945F-F860-CDFF-AF1388F70F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757346-44B0-AEF1-0367-DE9B44A479C8}"/>
              </a:ext>
            </a:extLst>
          </p:cNvPr>
          <p:cNvSpPr>
            <a:spLocks noGrp="1"/>
          </p:cNvSpPr>
          <p:nvPr>
            <p:ph type="ctrTitle"/>
          </p:nvPr>
        </p:nvSpPr>
        <p:spPr/>
        <p:txBody>
          <a:bodyPr>
            <a:normAutofit/>
          </a:bodyPr>
          <a:lstStyle/>
          <a:p>
            <a:r>
              <a:rPr lang="en-US" dirty="0"/>
              <a:t>The Stationary Distribution (Continued)</a:t>
            </a:r>
          </a:p>
        </p:txBody>
      </p:sp>
      <p:sp>
        <p:nvSpPr>
          <p:cNvPr id="3" name="Subtitle 2">
            <a:extLst>
              <a:ext uri="{FF2B5EF4-FFF2-40B4-BE49-F238E27FC236}">
                <a16:creationId xmlns:a16="http://schemas.microsoft.com/office/drawing/2014/main" id="{B0241DDA-A6A1-B216-2DC9-B32E760D221E}"/>
              </a:ext>
            </a:extLst>
          </p:cNvPr>
          <p:cNvSpPr>
            <a:spLocks noGrp="1"/>
          </p:cNvSpPr>
          <p:nvPr>
            <p:ph type="subTitle" idx="1"/>
          </p:nvPr>
        </p:nvSpPr>
        <p:spPr/>
        <p:txBody>
          <a:bodyPr/>
          <a:lstStyle/>
          <a:p>
            <a:r>
              <a:rPr lang="en-US" dirty="0"/>
              <a:t>Lecture 26, CS70 Fall 2025</a:t>
            </a:r>
          </a:p>
        </p:txBody>
      </p:sp>
      <p:sp>
        <p:nvSpPr>
          <p:cNvPr id="6" name="Content Placeholder 5">
            <a:extLst>
              <a:ext uri="{FF2B5EF4-FFF2-40B4-BE49-F238E27FC236}">
                <a16:creationId xmlns:a16="http://schemas.microsoft.com/office/drawing/2014/main" id="{937D808E-88A2-F090-B52A-A0B7F8712752}"/>
              </a:ext>
            </a:extLst>
          </p:cNvPr>
          <p:cNvSpPr>
            <a:spLocks noGrp="1"/>
          </p:cNvSpPr>
          <p:nvPr>
            <p:ph sz="quarter" idx="10"/>
          </p:nvPr>
        </p:nvSpPr>
        <p:spPr/>
        <p:txBody>
          <a:bodyPr/>
          <a:lstStyle/>
          <a:p>
            <a:endParaRPr lang="en-US" dirty="0">
              <a:solidFill>
                <a:schemeClr val="bg1">
                  <a:lumMod val="65000"/>
                </a:schemeClr>
              </a:solidFill>
            </a:endParaRPr>
          </a:p>
          <a:p>
            <a:endParaRPr lang="en-US" b="1" dirty="0">
              <a:solidFill>
                <a:schemeClr val="accent3"/>
              </a:solidFill>
              <a:latin typeface="Inter" panose="02000503000000020004" pitchFamily="2" charset="0"/>
              <a:ea typeface="Inter" panose="02000503000000020004" pitchFamily="2" charset="0"/>
              <a:cs typeface="Inter" panose="02000503000000020004" pitchFamily="2" charset="0"/>
            </a:endParaRPr>
          </a:p>
        </p:txBody>
      </p:sp>
      <p:sp>
        <p:nvSpPr>
          <p:cNvPr id="4" name="Content Placeholder 5">
            <a:extLst>
              <a:ext uri="{FF2B5EF4-FFF2-40B4-BE49-F238E27FC236}">
                <a16:creationId xmlns:a16="http://schemas.microsoft.com/office/drawing/2014/main" id="{C75EB60F-8398-1A88-5EAC-8F69BCBB83DD}"/>
              </a:ext>
            </a:extLst>
          </p:cNvPr>
          <p:cNvSpPr txBox="1">
            <a:spLocks/>
          </p:cNvSpPr>
          <p:nvPr/>
        </p:nvSpPr>
        <p:spPr>
          <a:xfrm>
            <a:off x="6248400" y="217487"/>
            <a:ext cx="6096000" cy="6716713"/>
          </a:xfrm>
          <a:prstGeom prst="rect">
            <a:avLst/>
          </a:prstGeom>
        </p:spPr>
        <p:txBody>
          <a:bodyPr anchor="ctr">
            <a:normAutofit/>
          </a:bodyPr>
          <a:lstStyle>
            <a:lvl1pPr marL="0" indent="0" algn="l" defTabSz="914377" rtl="0" eaLnBrk="1" latinLnBrk="0" hangingPunct="1">
              <a:lnSpc>
                <a:spcPct val="110000"/>
              </a:lnSpc>
              <a:spcBef>
                <a:spcPts val="1000"/>
              </a:spcBef>
              <a:buFont typeface="Arial" panose="020B0604020202020204" pitchFamily="34" charset="0"/>
              <a:buNone/>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1pPr>
            <a:lvl2pPr marL="685783" indent="-228594" algn="l" defTabSz="914377" rtl="0" eaLnBrk="1" latinLnBrk="0" hangingPunct="1">
              <a:lnSpc>
                <a:spcPct val="90000"/>
              </a:lnSpc>
              <a:spcBef>
                <a:spcPts val="500"/>
              </a:spcBef>
              <a:buSzPct val="125000"/>
              <a:buFont typeface="Arial" panose="020B0604020202020204" pitchFamily="34" charset="0"/>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2pPr>
            <a:lvl3pPr marL="1142971" indent="-228594" algn="l" defTabSz="914377" rtl="0" eaLnBrk="1" latinLnBrk="0" hangingPunct="1">
              <a:lnSpc>
                <a:spcPct val="90000"/>
              </a:lnSpc>
              <a:spcBef>
                <a:spcPts val="500"/>
              </a:spcBef>
              <a:buFont typeface="Courier New" panose="02070309020205020404" pitchFamily="49" charset="0"/>
              <a:buChar char="o"/>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3pPr>
            <a:lvl4pPr marL="1600160" indent="-228594" algn="l" defTabSz="914377" rtl="0" eaLnBrk="1" latinLnBrk="0" hangingPunct="1">
              <a:lnSpc>
                <a:spcPct val="90000"/>
              </a:lnSpc>
              <a:spcBef>
                <a:spcPts val="500"/>
              </a:spcBef>
              <a:buFont typeface="Wingdings" pitchFamily="2" charset="2"/>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4pPr>
            <a:lvl5pPr marL="2057349" indent="-228594" algn="l" defTabSz="914377" rtl="0" eaLnBrk="1" latinLnBrk="0" hangingPunct="1">
              <a:lnSpc>
                <a:spcPct val="90000"/>
              </a:lnSpc>
              <a:spcBef>
                <a:spcPts val="500"/>
              </a:spcBef>
              <a:buFont typeface="Arial" panose="020B0604020202020204" pitchFamily="34" charset="0"/>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solidFill>
                <a:schemeClr val="bg1">
                  <a:lumMod val="65000"/>
                </a:schemeClr>
              </a:solidFill>
            </a:endParaRPr>
          </a:p>
        </p:txBody>
      </p:sp>
      <p:sp>
        <p:nvSpPr>
          <p:cNvPr id="7" name="Content Placeholder 5">
            <a:extLst>
              <a:ext uri="{FF2B5EF4-FFF2-40B4-BE49-F238E27FC236}">
                <a16:creationId xmlns:a16="http://schemas.microsoft.com/office/drawing/2014/main" id="{E623FEFD-961F-C607-D948-D1BF5ED94135}"/>
              </a:ext>
            </a:extLst>
          </p:cNvPr>
          <p:cNvSpPr txBox="1">
            <a:spLocks/>
          </p:cNvSpPr>
          <p:nvPr/>
        </p:nvSpPr>
        <p:spPr>
          <a:xfrm>
            <a:off x="6134100" y="65087"/>
            <a:ext cx="6096000" cy="6716713"/>
          </a:xfrm>
          <a:prstGeom prst="rect">
            <a:avLst/>
          </a:prstGeom>
        </p:spPr>
        <p:txBody>
          <a:bodyPr anchor="ctr">
            <a:normAutofit/>
          </a:bodyPr>
          <a:lstStyle>
            <a:lvl1pPr marL="0" indent="0" algn="l" defTabSz="914377" rtl="0" eaLnBrk="1" latinLnBrk="0" hangingPunct="1">
              <a:lnSpc>
                <a:spcPct val="110000"/>
              </a:lnSpc>
              <a:spcBef>
                <a:spcPts val="1000"/>
              </a:spcBef>
              <a:buFont typeface="Arial" panose="020B0604020202020204" pitchFamily="34" charset="0"/>
              <a:buNone/>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1pPr>
            <a:lvl2pPr marL="685783" indent="-228594" algn="l" defTabSz="914377" rtl="0" eaLnBrk="1" latinLnBrk="0" hangingPunct="1">
              <a:lnSpc>
                <a:spcPct val="90000"/>
              </a:lnSpc>
              <a:spcBef>
                <a:spcPts val="500"/>
              </a:spcBef>
              <a:buSzPct val="125000"/>
              <a:buFont typeface="Arial" panose="020B0604020202020204" pitchFamily="34" charset="0"/>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2pPr>
            <a:lvl3pPr marL="1142971" indent="-228594" algn="l" defTabSz="914377" rtl="0" eaLnBrk="1" latinLnBrk="0" hangingPunct="1">
              <a:lnSpc>
                <a:spcPct val="90000"/>
              </a:lnSpc>
              <a:spcBef>
                <a:spcPts val="500"/>
              </a:spcBef>
              <a:buFont typeface="Courier New" panose="02070309020205020404" pitchFamily="49" charset="0"/>
              <a:buChar char="o"/>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3pPr>
            <a:lvl4pPr marL="1600160" indent="-228594" algn="l" defTabSz="914377" rtl="0" eaLnBrk="1" latinLnBrk="0" hangingPunct="1">
              <a:lnSpc>
                <a:spcPct val="90000"/>
              </a:lnSpc>
              <a:spcBef>
                <a:spcPts val="500"/>
              </a:spcBef>
              <a:buFont typeface="Wingdings" pitchFamily="2" charset="2"/>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4pPr>
            <a:lvl5pPr marL="2057349" indent="-228594" algn="l" defTabSz="914377" rtl="0" eaLnBrk="1" latinLnBrk="0" hangingPunct="1">
              <a:lnSpc>
                <a:spcPct val="90000"/>
              </a:lnSpc>
              <a:spcBef>
                <a:spcPts val="500"/>
              </a:spcBef>
              <a:buFont typeface="Arial" panose="020B0604020202020204" pitchFamily="34" charset="0"/>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accent3"/>
                </a:solidFill>
                <a:latin typeface="Inter" panose="02000503000000020004" pitchFamily="2" charset="0"/>
                <a:ea typeface="Inter" panose="02000503000000020004" pitchFamily="2" charset="0"/>
                <a:cs typeface="Inter" panose="02000503000000020004" pitchFamily="2" charset="0"/>
              </a:rPr>
              <a:t>The Stationary Distribution (Continued)</a:t>
            </a:r>
          </a:p>
          <a:p>
            <a:r>
              <a:rPr lang="en-US" dirty="0">
                <a:solidFill>
                  <a:schemeClr val="bg1">
                    <a:lumMod val="65000"/>
                  </a:schemeClr>
                </a:solidFill>
              </a:rPr>
              <a:t>Irreducibility and Periodicity</a:t>
            </a:r>
            <a:endParaRPr lang="en-US" dirty="0">
              <a:solidFill>
                <a:schemeClr val="accent3"/>
              </a:solidFill>
            </a:endParaRPr>
          </a:p>
          <a:p>
            <a:r>
              <a:rPr lang="en-US" dirty="0">
                <a:solidFill>
                  <a:schemeClr val="bg1">
                    <a:lumMod val="65000"/>
                  </a:schemeClr>
                </a:solidFill>
              </a:rPr>
              <a:t>Generating Text with a Markov Chain</a:t>
            </a:r>
          </a:p>
          <a:p>
            <a:r>
              <a:rPr lang="en-US" dirty="0">
                <a:solidFill>
                  <a:schemeClr val="bg1">
                    <a:lumMod val="65000"/>
                  </a:schemeClr>
                </a:solidFill>
              </a:rPr>
              <a:t>Word Level Markov Chains</a:t>
            </a:r>
          </a:p>
          <a:p>
            <a:r>
              <a:rPr lang="en-US" dirty="0">
                <a:solidFill>
                  <a:schemeClr val="bg1">
                    <a:lumMod val="65000"/>
                  </a:schemeClr>
                </a:solidFill>
              </a:rPr>
              <a:t>Brief Look at Large Language Models</a:t>
            </a:r>
          </a:p>
          <a:p>
            <a:pPr marL="342900" indent="-342900">
              <a:buFont typeface="Arial" panose="020B0604020202020204" pitchFamily="34" charset="0"/>
              <a:buChar char="•"/>
            </a:pPr>
            <a:r>
              <a:rPr lang="en-US" dirty="0">
                <a:solidFill>
                  <a:schemeClr val="bg1">
                    <a:lumMod val="65000"/>
                  </a:schemeClr>
                </a:solidFill>
              </a:rPr>
              <a:t>Embeddings and Tokenization</a:t>
            </a:r>
          </a:p>
          <a:p>
            <a:pPr marL="342900" indent="-342900">
              <a:buFont typeface="Arial" panose="020B0604020202020204" pitchFamily="34" charset="0"/>
              <a:buChar char="•"/>
            </a:pPr>
            <a:r>
              <a:rPr lang="en-US" dirty="0">
                <a:solidFill>
                  <a:schemeClr val="bg1">
                    <a:lumMod val="65000"/>
                  </a:schemeClr>
                </a:solidFill>
              </a:rPr>
              <a:t>Modifying Token Meaning with Vector Operations</a:t>
            </a:r>
          </a:p>
          <a:p>
            <a:pPr marL="342900" indent="-342900">
              <a:buFont typeface="Arial" panose="020B0604020202020204" pitchFamily="34" charset="0"/>
              <a:buChar char="•"/>
            </a:pPr>
            <a:r>
              <a:rPr lang="en-US" dirty="0">
                <a:solidFill>
                  <a:schemeClr val="bg1">
                    <a:lumMod val="65000"/>
                  </a:schemeClr>
                </a:solidFill>
              </a:rPr>
              <a:t>Generating Next Token Using Enriched Tokens</a:t>
            </a:r>
          </a:p>
          <a:p>
            <a:r>
              <a:rPr lang="en-US" dirty="0">
                <a:solidFill>
                  <a:schemeClr val="bg1">
                    <a:lumMod val="65000"/>
                  </a:schemeClr>
                </a:solidFill>
              </a:rPr>
              <a:t>Reflections on CS70</a:t>
            </a:r>
          </a:p>
        </p:txBody>
      </p:sp>
    </p:spTree>
    <p:extLst>
      <p:ext uri="{BB962C8B-B14F-4D97-AF65-F5344CB8AC3E}">
        <p14:creationId xmlns:p14="http://schemas.microsoft.com/office/powerpoint/2010/main" val="28613309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40516-4C89-AD1D-44E7-18A8C558A6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A051AA-CD9B-68A3-AD5A-D5D076C25742}"/>
              </a:ext>
            </a:extLst>
          </p:cNvPr>
          <p:cNvSpPr>
            <a:spLocks noGrp="1"/>
          </p:cNvSpPr>
          <p:nvPr>
            <p:ph type="ctrTitle"/>
          </p:nvPr>
        </p:nvSpPr>
        <p:spPr/>
        <p:txBody>
          <a:bodyPr>
            <a:normAutofit/>
          </a:bodyPr>
          <a:lstStyle/>
          <a:p>
            <a:r>
              <a:rPr lang="en-US"/>
              <a:t>Generating Text with a Markov Chain</a:t>
            </a:r>
          </a:p>
        </p:txBody>
      </p:sp>
      <p:sp>
        <p:nvSpPr>
          <p:cNvPr id="3" name="Subtitle 2">
            <a:extLst>
              <a:ext uri="{FF2B5EF4-FFF2-40B4-BE49-F238E27FC236}">
                <a16:creationId xmlns:a16="http://schemas.microsoft.com/office/drawing/2014/main" id="{47A825BB-D014-1771-DBAC-B0A49EC606BD}"/>
              </a:ext>
            </a:extLst>
          </p:cNvPr>
          <p:cNvSpPr>
            <a:spLocks noGrp="1"/>
          </p:cNvSpPr>
          <p:nvPr>
            <p:ph type="subTitle" idx="1"/>
          </p:nvPr>
        </p:nvSpPr>
        <p:spPr/>
        <p:txBody>
          <a:bodyPr/>
          <a:lstStyle/>
          <a:p>
            <a:r>
              <a:rPr lang="en-US" dirty="0"/>
              <a:t>Lecture 26, CS70 Fall 2025</a:t>
            </a:r>
          </a:p>
        </p:txBody>
      </p:sp>
      <p:sp>
        <p:nvSpPr>
          <p:cNvPr id="6" name="Content Placeholder 5">
            <a:extLst>
              <a:ext uri="{FF2B5EF4-FFF2-40B4-BE49-F238E27FC236}">
                <a16:creationId xmlns:a16="http://schemas.microsoft.com/office/drawing/2014/main" id="{9679125A-E736-C931-BBC2-546D277477B1}"/>
              </a:ext>
            </a:extLst>
          </p:cNvPr>
          <p:cNvSpPr>
            <a:spLocks noGrp="1"/>
          </p:cNvSpPr>
          <p:nvPr>
            <p:ph sz="quarter" idx="10"/>
          </p:nvPr>
        </p:nvSpPr>
        <p:spPr/>
        <p:txBody>
          <a:bodyPr/>
          <a:lstStyle/>
          <a:p>
            <a:endParaRPr lang="en-US">
              <a:solidFill>
                <a:schemeClr val="bg1">
                  <a:lumMod val="65000"/>
                </a:schemeClr>
              </a:solidFill>
            </a:endParaRPr>
          </a:p>
          <a:p>
            <a:endParaRPr lang="en-US" b="1">
              <a:solidFill>
                <a:schemeClr val="accent3"/>
              </a:solidFill>
              <a:latin typeface="Inter" panose="02000503000000020004" pitchFamily="2" charset="0"/>
              <a:ea typeface="Inter" panose="02000503000000020004" pitchFamily="2" charset="0"/>
              <a:cs typeface="Inter" panose="02000503000000020004" pitchFamily="2" charset="0"/>
            </a:endParaRPr>
          </a:p>
        </p:txBody>
      </p:sp>
      <p:sp>
        <p:nvSpPr>
          <p:cNvPr id="4" name="Content Placeholder 5">
            <a:extLst>
              <a:ext uri="{FF2B5EF4-FFF2-40B4-BE49-F238E27FC236}">
                <a16:creationId xmlns:a16="http://schemas.microsoft.com/office/drawing/2014/main" id="{5EB39B07-8766-BF0D-A9E5-4A97F38F1118}"/>
              </a:ext>
            </a:extLst>
          </p:cNvPr>
          <p:cNvSpPr txBox="1">
            <a:spLocks/>
          </p:cNvSpPr>
          <p:nvPr/>
        </p:nvSpPr>
        <p:spPr>
          <a:xfrm>
            <a:off x="6248400" y="217487"/>
            <a:ext cx="6096000" cy="6716713"/>
          </a:xfrm>
          <a:prstGeom prst="rect">
            <a:avLst/>
          </a:prstGeom>
        </p:spPr>
        <p:txBody>
          <a:bodyPr anchor="ctr">
            <a:normAutofit/>
          </a:bodyPr>
          <a:lstStyle>
            <a:lvl1pPr marL="0" indent="0" algn="l" defTabSz="914377" rtl="0" eaLnBrk="1" latinLnBrk="0" hangingPunct="1">
              <a:lnSpc>
                <a:spcPct val="110000"/>
              </a:lnSpc>
              <a:spcBef>
                <a:spcPts val="1000"/>
              </a:spcBef>
              <a:buFont typeface="Arial" panose="020B0604020202020204" pitchFamily="34" charset="0"/>
              <a:buNone/>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1pPr>
            <a:lvl2pPr marL="685783" indent="-228594" algn="l" defTabSz="914377" rtl="0" eaLnBrk="1" latinLnBrk="0" hangingPunct="1">
              <a:lnSpc>
                <a:spcPct val="90000"/>
              </a:lnSpc>
              <a:spcBef>
                <a:spcPts val="500"/>
              </a:spcBef>
              <a:buSzPct val="125000"/>
              <a:buFont typeface="Arial" panose="020B0604020202020204" pitchFamily="34" charset="0"/>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2pPr>
            <a:lvl3pPr marL="1142971" indent="-228594" algn="l" defTabSz="914377" rtl="0" eaLnBrk="1" latinLnBrk="0" hangingPunct="1">
              <a:lnSpc>
                <a:spcPct val="90000"/>
              </a:lnSpc>
              <a:spcBef>
                <a:spcPts val="500"/>
              </a:spcBef>
              <a:buFont typeface="Courier New" panose="02070309020205020404" pitchFamily="49" charset="0"/>
              <a:buChar char="o"/>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3pPr>
            <a:lvl4pPr marL="1600160" indent="-228594" algn="l" defTabSz="914377" rtl="0" eaLnBrk="1" latinLnBrk="0" hangingPunct="1">
              <a:lnSpc>
                <a:spcPct val="90000"/>
              </a:lnSpc>
              <a:spcBef>
                <a:spcPts val="500"/>
              </a:spcBef>
              <a:buFont typeface="Wingdings" pitchFamily="2" charset="2"/>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4pPr>
            <a:lvl5pPr marL="2057349" indent="-228594" algn="l" defTabSz="914377" rtl="0" eaLnBrk="1" latinLnBrk="0" hangingPunct="1">
              <a:lnSpc>
                <a:spcPct val="90000"/>
              </a:lnSpc>
              <a:spcBef>
                <a:spcPts val="500"/>
              </a:spcBef>
              <a:buFont typeface="Arial" panose="020B0604020202020204" pitchFamily="34" charset="0"/>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solidFill>
                <a:schemeClr val="bg1">
                  <a:lumMod val="65000"/>
                </a:schemeClr>
              </a:solidFill>
            </a:endParaRPr>
          </a:p>
        </p:txBody>
      </p:sp>
      <p:sp>
        <p:nvSpPr>
          <p:cNvPr id="5" name="Content Placeholder 5">
            <a:extLst>
              <a:ext uri="{FF2B5EF4-FFF2-40B4-BE49-F238E27FC236}">
                <a16:creationId xmlns:a16="http://schemas.microsoft.com/office/drawing/2014/main" id="{7FFC87A1-4873-80D4-DE8F-11C6DB5422F5}"/>
              </a:ext>
            </a:extLst>
          </p:cNvPr>
          <p:cNvSpPr txBox="1">
            <a:spLocks/>
          </p:cNvSpPr>
          <p:nvPr/>
        </p:nvSpPr>
        <p:spPr>
          <a:xfrm>
            <a:off x="6134100" y="65087"/>
            <a:ext cx="6096000" cy="6716713"/>
          </a:xfrm>
          <a:prstGeom prst="rect">
            <a:avLst/>
          </a:prstGeom>
        </p:spPr>
        <p:txBody>
          <a:bodyPr anchor="ctr">
            <a:normAutofit/>
          </a:bodyPr>
          <a:lstStyle>
            <a:lvl1pPr marL="0" indent="0" algn="l" defTabSz="914377" rtl="0" eaLnBrk="1" latinLnBrk="0" hangingPunct="1">
              <a:lnSpc>
                <a:spcPct val="110000"/>
              </a:lnSpc>
              <a:spcBef>
                <a:spcPts val="1000"/>
              </a:spcBef>
              <a:buFont typeface="Arial" panose="020B0604020202020204" pitchFamily="34" charset="0"/>
              <a:buNone/>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1pPr>
            <a:lvl2pPr marL="685783" indent="-228594" algn="l" defTabSz="914377" rtl="0" eaLnBrk="1" latinLnBrk="0" hangingPunct="1">
              <a:lnSpc>
                <a:spcPct val="90000"/>
              </a:lnSpc>
              <a:spcBef>
                <a:spcPts val="500"/>
              </a:spcBef>
              <a:buSzPct val="125000"/>
              <a:buFont typeface="Arial" panose="020B0604020202020204" pitchFamily="34" charset="0"/>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2pPr>
            <a:lvl3pPr marL="1142971" indent="-228594" algn="l" defTabSz="914377" rtl="0" eaLnBrk="1" latinLnBrk="0" hangingPunct="1">
              <a:lnSpc>
                <a:spcPct val="90000"/>
              </a:lnSpc>
              <a:spcBef>
                <a:spcPts val="500"/>
              </a:spcBef>
              <a:buFont typeface="Courier New" panose="02070309020205020404" pitchFamily="49" charset="0"/>
              <a:buChar char="o"/>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3pPr>
            <a:lvl4pPr marL="1600160" indent="-228594" algn="l" defTabSz="914377" rtl="0" eaLnBrk="1" latinLnBrk="0" hangingPunct="1">
              <a:lnSpc>
                <a:spcPct val="90000"/>
              </a:lnSpc>
              <a:spcBef>
                <a:spcPts val="500"/>
              </a:spcBef>
              <a:buFont typeface="Wingdings" pitchFamily="2" charset="2"/>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4pPr>
            <a:lvl5pPr marL="2057349" indent="-228594" algn="l" defTabSz="914377" rtl="0" eaLnBrk="1" latinLnBrk="0" hangingPunct="1">
              <a:lnSpc>
                <a:spcPct val="90000"/>
              </a:lnSpc>
              <a:spcBef>
                <a:spcPts val="500"/>
              </a:spcBef>
              <a:buFont typeface="Arial" panose="020B0604020202020204" pitchFamily="34" charset="0"/>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65000"/>
                  </a:schemeClr>
                </a:solidFill>
              </a:rPr>
              <a:t>The Stationary Distribution (Continued)</a:t>
            </a:r>
          </a:p>
          <a:p>
            <a:r>
              <a:rPr lang="en-US" dirty="0">
                <a:solidFill>
                  <a:schemeClr val="bg1">
                    <a:lumMod val="65000"/>
                  </a:schemeClr>
                </a:solidFill>
              </a:rPr>
              <a:t>Irreducibility and Periodicity</a:t>
            </a:r>
            <a:endParaRPr lang="en-US" dirty="0">
              <a:solidFill>
                <a:schemeClr val="accent3"/>
              </a:solidFill>
            </a:endParaRPr>
          </a:p>
          <a:p>
            <a:r>
              <a:rPr lang="en-US" b="1" dirty="0">
                <a:solidFill>
                  <a:schemeClr val="accent3"/>
                </a:solidFill>
                <a:latin typeface="Inter" panose="02000503000000020004" pitchFamily="2" charset="0"/>
                <a:ea typeface="Inter" panose="02000503000000020004" pitchFamily="2" charset="0"/>
                <a:cs typeface="Inter" panose="02000503000000020004" pitchFamily="2" charset="0"/>
              </a:rPr>
              <a:t>Generating Text with a Markov Chain</a:t>
            </a:r>
          </a:p>
          <a:p>
            <a:r>
              <a:rPr lang="en-US" dirty="0">
                <a:solidFill>
                  <a:schemeClr val="bg1">
                    <a:lumMod val="65000"/>
                  </a:schemeClr>
                </a:solidFill>
              </a:rPr>
              <a:t>Word Level Markov Chains</a:t>
            </a:r>
          </a:p>
          <a:p>
            <a:r>
              <a:rPr lang="en-US" dirty="0">
                <a:solidFill>
                  <a:schemeClr val="bg1">
                    <a:lumMod val="65000"/>
                  </a:schemeClr>
                </a:solidFill>
              </a:rPr>
              <a:t>Brief Look at Large Language Models</a:t>
            </a:r>
          </a:p>
          <a:p>
            <a:pPr marL="342900" indent="-342900">
              <a:buFont typeface="Arial" panose="020B0604020202020204" pitchFamily="34" charset="0"/>
              <a:buChar char="•"/>
            </a:pPr>
            <a:r>
              <a:rPr lang="en-US" dirty="0">
                <a:solidFill>
                  <a:schemeClr val="bg1">
                    <a:lumMod val="65000"/>
                  </a:schemeClr>
                </a:solidFill>
              </a:rPr>
              <a:t>Embeddings and Tokenization</a:t>
            </a:r>
          </a:p>
          <a:p>
            <a:pPr marL="342900" indent="-342900">
              <a:buFont typeface="Arial" panose="020B0604020202020204" pitchFamily="34" charset="0"/>
              <a:buChar char="•"/>
            </a:pPr>
            <a:r>
              <a:rPr lang="en-US" dirty="0">
                <a:solidFill>
                  <a:schemeClr val="bg1">
                    <a:lumMod val="65000"/>
                  </a:schemeClr>
                </a:solidFill>
              </a:rPr>
              <a:t>Modifying Token Meaning with Vector Operations</a:t>
            </a:r>
          </a:p>
          <a:p>
            <a:pPr marL="342900" indent="-342900">
              <a:buFont typeface="Arial" panose="020B0604020202020204" pitchFamily="34" charset="0"/>
              <a:buChar char="•"/>
            </a:pPr>
            <a:r>
              <a:rPr lang="en-US" dirty="0">
                <a:solidFill>
                  <a:schemeClr val="bg1">
                    <a:lumMod val="65000"/>
                  </a:schemeClr>
                </a:solidFill>
              </a:rPr>
              <a:t>Generating Next Token Using Enriched Tokens</a:t>
            </a:r>
          </a:p>
          <a:p>
            <a:r>
              <a:rPr lang="en-US" dirty="0">
                <a:solidFill>
                  <a:schemeClr val="bg1">
                    <a:lumMod val="65000"/>
                  </a:schemeClr>
                </a:solidFill>
              </a:rPr>
              <a:t>Reflections on CS70</a:t>
            </a:r>
          </a:p>
        </p:txBody>
      </p:sp>
    </p:spTree>
    <p:extLst>
      <p:ext uri="{BB962C8B-B14F-4D97-AF65-F5344CB8AC3E}">
        <p14:creationId xmlns:p14="http://schemas.microsoft.com/office/powerpoint/2010/main" val="41830908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A762F-CAA3-CE0C-A85B-8F6E0B892CC3}"/>
              </a:ext>
            </a:extLst>
          </p:cNvPr>
          <p:cNvSpPr>
            <a:spLocks noGrp="1"/>
          </p:cNvSpPr>
          <p:nvPr>
            <p:ph type="title"/>
          </p:nvPr>
        </p:nvSpPr>
        <p:spPr/>
        <p:txBody>
          <a:bodyPr/>
          <a:lstStyle/>
          <a:p>
            <a:r>
              <a:rPr lang="en-US"/>
              <a:t>Claude Shannon: A Mathematical Theory of Communication (1948)</a:t>
            </a:r>
          </a:p>
        </p:txBody>
      </p:sp>
      <p:sp>
        <p:nvSpPr>
          <p:cNvPr id="3" name="Content Placeholder 2">
            <a:extLst>
              <a:ext uri="{FF2B5EF4-FFF2-40B4-BE49-F238E27FC236}">
                <a16:creationId xmlns:a16="http://schemas.microsoft.com/office/drawing/2014/main" id="{AD6BC0A1-2CFA-1D56-D933-77F7F3E32668}"/>
              </a:ext>
            </a:extLst>
          </p:cNvPr>
          <p:cNvSpPr>
            <a:spLocks noGrp="1"/>
          </p:cNvSpPr>
          <p:nvPr>
            <p:ph idx="1"/>
          </p:nvPr>
        </p:nvSpPr>
        <p:spPr/>
        <p:txBody>
          <a:bodyPr/>
          <a:lstStyle/>
          <a:p>
            <a:r>
              <a:rPr lang="en-US"/>
              <a:t>In 1948, Claude Shannon wrote a paper called “A Mathematical Theory of Communication”.</a:t>
            </a:r>
          </a:p>
          <a:p>
            <a:pPr marL="342900" indent="-342900">
              <a:buFont typeface="Arial" panose="020B0604020202020204" pitchFamily="34" charset="0"/>
              <a:buChar char="•"/>
            </a:pPr>
            <a:r>
              <a:rPr lang="en-US"/>
              <a:t>Earliest example of a generative language model with which I’m familiar.</a:t>
            </a:r>
          </a:p>
          <a:p>
            <a:pPr marL="342900" indent="-342900">
              <a:buFont typeface="Arial" panose="020B0604020202020204" pitchFamily="34" charset="0"/>
              <a:buChar char="•"/>
            </a:pPr>
            <a:endParaRPr lang="en-US"/>
          </a:p>
          <a:p>
            <a:r>
              <a:rPr lang="en-US"/>
              <a:t>Simplest model: </a:t>
            </a:r>
          </a:p>
          <a:p>
            <a:pPr marL="342900" indent="-342900">
              <a:buFont typeface="Arial" panose="020B0604020202020204" pitchFamily="34" charset="0"/>
              <a:buChar char="•"/>
            </a:pPr>
            <a:r>
              <a:rPr lang="en-US"/>
              <a:t>Simply generate letters totally randomly from the set {A, B, C, D, …, Z, SPACE}.</a:t>
            </a:r>
          </a:p>
          <a:p>
            <a:pPr marL="342900" indent="-342900">
              <a:buFont typeface="Arial" panose="020B0604020202020204" pitchFamily="34" charset="0"/>
              <a:buChar char="•"/>
            </a:pPr>
            <a:r>
              <a:rPr lang="en-US"/>
              <a:t>Example sequence (from Shannon’s paper): XFOML RXKHRJFFJUJ ZLPWCFWKCYJ FFJEYVKCQSGHYD QPAAMKBZAACIBZLHJQD</a:t>
            </a:r>
          </a:p>
        </p:txBody>
      </p:sp>
    </p:spTree>
    <p:extLst>
      <p:ext uri="{BB962C8B-B14F-4D97-AF65-F5344CB8AC3E}">
        <p14:creationId xmlns:p14="http://schemas.microsoft.com/office/powerpoint/2010/main" val="342319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18556-AF0A-94B3-66D9-F1621A2042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E3BF97-3D2D-080F-E066-0CCCD091E0D0}"/>
              </a:ext>
            </a:extLst>
          </p:cNvPr>
          <p:cNvSpPr>
            <a:spLocks noGrp="1"/>
          </p:cNvSpPr>
          <p:nvPr>
            <p:ph type="title"/>
          </p:nvPr>
        </p:nvSpPr>
        <p:spPr/>
        <p:txBody>
          <a:bodyPr/>
          <a:lstStyle/>
          <a:p>
            <a:r>
              <a:rPr lang="en-US"/>
              <a:t>Claude Shannon: A Mathematical Theory of Communication (1948)</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CE72C59-64F2-3422-2664-C2E713CA6310}"/>
                  </a:ext>
                </a:extLst>
              </p:cNvPr>
              <p:cNvSpPr>
                <a:spLocks noGrp="1"/>
              </p:cNvSpPr>
              <p:nvPr>
                <p:ph idx="1"/>
              </p:nvPr>
            </p:nvSpPr>
            <p:spPr/>
            <p:txBody>
              <a:bodyPr/>
              <a:lstStyle/>
              <a:p>
                <a:r>
                  <a:rPr lang="en-US" dirty="0"/>
                  <a:t>Simplest model: Generate equiprobable letters from {A, B, …, Z, SPACE}:</a:t>
                </a:r>
              </a:p>
              <a:p>
                <a:pPr marL="342900" indent="-342900">
                  <a:buFont typeface="Arial" panose="020B0604020202020204" pitchFamily="34" charset="0"/>
                  <a:buChar char="•"/>
                </a:pPr>
                <a:r>
                  <a:rPr lang="en-US" dirty="0"/>
                  <a:t>XFOML RXKHRJFFJUJ ZLPWCFWKCYJ FFJEYVKCQSGHYD QPAAMKBZAACIBZLHJQD</a:t>
                </a:r>
              </a:p>
              <a:p>
                <a:endParaRPr lang="en-US" dirty="0"/>
              </a:p>
              <a:p>
                <a:r>
                  <a:rPr lang="en-US" dirty="0"/>
                  <a:t>Next model: Generate letters with probability equal to the relative frequency of each letter in English. E will be most common, then A, etc.</a:t>
                </a:r>
              </a:p>
              <a:p>
                <a:pPr marL="342900" indent="-342900">
                  <a:buFont typeface="Arial" panose="020B0604020202020204" pitchFamily="34" charset="0"/>
                  <a:buChar char="•"/>
                </a:pPr>
                <a:r>
                  <a:rPr lang="en-US" dirty="0"/>
                  <a:t>OCRO HLI RGWR NMIELWIS EU LL NBNESEBYA TH EEI ALHENHTTPA OOBTTVA NAH BRL</a:t>
                </a:r>
              </a:p>
              <a:p>
                <a:endParaRPr lang="en-US" dirty="0"/>
              </a:p>
              <a:p>
                <a:r>
                  <a:rPr lang="en-US" dirty="0"/>
                  <a:t>These models are not Markov Chains.</a:t>
                </a:r>
              </a:p>
              <a:p>
                <a:pPr marL="342900" indent="-342900">
                  <a:buFont typeface="Arial" panose="020B0604020202020204" pitchFamily="34" charset="0"/>
                  <a:buChar char="•"/>
                </a:pPr>
                <a:r>
                  <a:rPr lang="en-US" dirty="0"/>
                  <a:t>First model is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)=1/27</m:t>
                    </m:r>
                  </m:oMath>
                </a14:m>
                <a:r>
                  <a:rPr lang="en-US" dirty="0"/>
                  <a:t>.</a:t>
                </a:r>
              </a:p>
              <a:p>
                <a:pPr marL="342900" indent="-342900">
                  <a:buFont typeface="Arial" panose="020B0604020202020204" pitchFamily="34" charset="0"/>
                  <a:buChar char="•"/>
                </a:pPr>
                <a:r>
                  <a:rPr lang="en-US" dirty="0"/>
                  <a:t>Second model is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m:t>
                    </m:r>
                    <m:r>
                      <a:rPr lang="en-US" b="0" i="1" smtClean="0">
                        <a:latin typeface="Cambria Math" panose="02040503050406030204" pitchFamily="18" charset="0"/>
                      </a:rPr>
                      <m:t>𝐴</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𝐴</m:t>
                        </m:r>
                      </m:sub>
                    </m:sSub>
                  </m:oMath>
                </a14:m>
                <a:r>
                  <a:rPr lang="en-US" dirty="0"/>
                  <a:t>, etc.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𝐴</m:t>
                        </m:r>
                      </m:sub>
                    </m:sSub>
                  </m:oMath>
                </a14:m>
                <a:r>
                  <a:rPr lang="en-US" dirty="0"/>
                  <a:t> is relative frequency of A.</a:t>
                </a:r>
              </a:p>
            </p:txBody>
          </p:sp>
        </mc:Choice>
        <mc:Fallback>
          <p:sp>
            <p:nvSpPr>
              <p:cNvPr id="3" name="Content Placeholder 2">
                <a:extLst>
                  <a:ext uri="{FF2B5EF4-FFF2-40B4-BE49-F238E27FC236}">
                    <a16:creationId xmlns:a16="http://schemas.microsoft.com/office/drawing/2014/main" id="{5CE72C59-64F2-3422-2664-C2E713CA6310}"/>
                  </a:ext>
                </a:extLst>
              </p:cNvPr>
              <p:cNvSpPr>
                <a:spLocks noGrp="1" noRot="1" noChangeAspect="1" noMove="1" noResize="1" noEditPoints="1" noAdjustHandles="1" noChangeArrowheads="1" noChangeShapeType="1" noTextEdit="1"/>
              </p:cNvSpPr>
              <p:nvPr>
                <p:ph idx="1"/>
              </p:nvPr>
            </p:nvSpPr>
            <p:spPr>
              <a:blipFill>
                <a:blip r:embed="rId3"/>
                <a:stretch>
                  <a:fillRect l="-773" t="-901" b="-7432"/>
                </a:stretch>
              </a:blipFill>
            </p:spPr>
            <p:txBody>
              <a:bodyPr/>
              <a:lstStyle/>
              <a:p>
                <a:r>
                  <a:rPr lang="en-US">
                    <a:noFill/>
                  </a:rPr>
                  <a:t> </a:t>
                </a:r>
              </a:p>
            </p:txBody>
          </p:sp>
        </mc:Fallback>
      </mc:AlternateContent>
    </p:spTree>
    <p:extLst>
      <p:ext uri="{BB962C8B-B14F-4D97-AF65-F5344CB8AC3E}">
        <p14:creationId xmlns:p14="http://schemas.microsoft.com/office/powerpoint/2010/main" val="399524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3F52C-88C2-3E00-C826-BF6C4C68A2D1}"/>
              </a:ext>
            </a:extLst>
          </p:cNvPr>
          <p:cNvSpPr>
            <a:spLocks noGrp="1"/>
          </p:cNvSpPr>
          <p:nvPr>
            <p:ph type="title"/>
          </p:nvPr>
        </p:nvSpPr>
        <p:spPr/>
        <p:txBody>
          <a:bodyPr/>
          <a:lstStyle/>
          <a:p>
            <a:r>
              <a:rPr lang="en-US"/>
              <a:t>The 2-Gram Model</a:t>
            </a:r>
          </a:p>
        </p:txBody>
      </p:sp>
      <p:sp>
        <p:nvSpPr>
          <p:cNvPr id="3" name="Content Placeholder 2">
            <a:extLst>
              <a:ext uri="{FF2B5EF4-FFF2-40B4-BE49-F238E27FC236}">
                <a16:creationId xmlns:a16="http://schemas.microsoft.com/office/drawing/2014/main" id="{90012884-42ED-8BD5-9170-595A2E6DDE66}"/>
              </a:ext>
            </a:extLst>
          </p:cNvPr>
          <p:cNvSpPr>
            <a:spLocks noGrp="1"/>
          </p:cNvSpPr>
          <p:nvPr>
            <p:ph idx="1"/>
          </p:nvPr>
        </p:nvSpPr>
        <p:spPr/>
        <p:txBody>
          <a:bodyPr/>
          <a:lstStyle/>
          <a:p>
            <a:r>
              <a:rPr lang="en-US" dirty="0"/>
              <a:t>Shannon’s next model is called a bi-gram model (or 2-gram model).</a:t>
            </a:r>
          </a:p>
          <a:p>
            <a:pPr marL="342900" indent="-342900">
              <a:buFont typeface="Arial" panose="020B0604020202020204" pitchFamily="34" charset="0"/>
              <a:buChar char="•"/>
            </a:pPr>
            <a:r>
              <a:rPr lang="en-US" dirty="0"/>
              <a:t>A bi-gram model is a Markov model. Next letter depends only on previous.</a:t>
            </a:r>
          </a:p>
          <a:p>
            <a:pPr marL="342900" indent="-342900">
              <a:buFont typeface="Arial" panose="020B0604020202020204" pitchFamily="34" charset="0"/>
              <a:buChar char="•"/>
            </a:pPr>
            <a:r>
              <a:rPr lang="en-US" dirty="0"/>
              <a:t>Idea: Model the transition probabilities between letters in English text(s).</a:t>
            </a:r>
          </a:p>
          <a:p>
            <a:pPr marL="342900" indent="-342900">
              <a:buFont typeface="Arial" panose="020B0604020202020204" pitchFamily="34" charset="0"/>
              <a:buChar char="•"/>
            </a:pPr>
            <a:endParaRPr lang="en-US" sz="1700" dirty="0"/>
          </a:p>
          <a:p>
            <a:r>
              <a:rPr lang="en-US" dirty="0"/>
              <a:t>Example: Model for “he hears henry” (</a:t>
            </a:r>
            <a:r>
              <a:rPr lang="en-US" dirty="0">
                <a:hlinkClick r:id="rId2"/>
              </a:rPr>
              <a:t>https://joshh.ug/cs70/2gram_naive.html</a:t>
            </a:r>
            <a:r>
              <a:rPr lang="en-US" dirty="0"/>
              <a:t>)</a:t>
            </a:r>
          </a:p>
        </p:txBody>
      </p:sp>
      <p:pic>
        <p:nvPicPr>
          <p:cNvPr id="5" name="Picture 4">
            <a:extLst>
              <a:ext uri="{FF2B5EF4-FFF2-40B4-BE49-F238E27FC236}">
                <a16:creationId xmlns:a16="http://schemas.microsoft.com/office/drawing/2014/main" id="{3CF4853F-3C76-04C3-A222-8136B2EEAF03}"/>
              </a:ext>
            </a:extLst>
          </p:cNvPr>
          <p:cNvPicPr>
            <a:picLocks noChangeAspect="1"/>
          </p:cNvPicPr>
          <p:nvPr/>
        </p:nvPicPr>
        <p:blipFill>
          <a:blip r:embed="rId3"/>
          <a:stretch>
            <a:fillRect/>
          </a:stretch>
        </p:blipFill>
        <p:spPr>
          <a:xfrm>
            <a:off x="502158" y="2974520"/>
            <a:ext cx="5108265" cy="3883477"/>
          </a:xfrm>
          <a:prstGeom prst="rect">
            <a:avLst/>
          </a:prstGeom>
        </p:spPr>
      </p:pic>
      <p:pic>
        <p:nvPicPr>
          <p:cNvPr id="6" name="Picture 5">
            <a:extLst>
              <a:ext uri="{FF2B5EF4-FFF2-40B4-BE49-F238E27FC236}">
                <a16:creationId xmlns:a16="http://schemas.microsoft.com/office/drawing/2014/main" id="{5583D14B-62F9-0BC2-50DF-6F8096E88A14}"/>
              </a:ext>
            </a:extLst>
          </p:cNvPr>
          <p:cNvPicPr>
            <a:picLocks noChangeAspect="1"/>
          </p:cNvPicPr>
          <p:nvPr/>
        </p:nvPicPr>
        <p:blipFill>
          <a:blip r:embed="rId4"/>
          <a:stretch>
            <a:fillRect/>
          </a:stretch>
        </p:blipFill>
        <p:spPr>
          <a:xfrm>
            <a:off x="6581579" y="2974520"/>
            <a:ext cx="5108265" cy="3834901"/>
          </a:xfrm>
          <a:prstGeom prst="rect">
            <a:avLst/>
          </a:prstGeom>
        </p:spPr>
      </p:pic>
    </p:spTree>
    <p:extLst>
      <p:ext uri="{BB962C8B-B14F-4D97-AF65-F5344CB8AC3E}">
        <p14:creationId xmlns:p14="http://schemas.microsoft.com/office/powerpoint/2010/main" val="26147262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0C8108-C9CD-8718-FAC3-B25C34FCEE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CDD755-90D9-CE52-F7B3-00E18DEF82F0}"/>
              </a:ext>
            </a:extLst>
          </p:cNvPr>
          <p:cNvSpPr>
            <a:spLocks noGrp="1"/>
          </p:cNvSpPr>
          <p:nvPr>
            <p:ph type="title"/>
          </p:nvPr>
        </p:nvSpPr>
        <p:spPr/>
        <p:txBody>
          <a:bodyPr/>
          <a:lstStyle/>
          <a:p>
            <a:r>
              <a:rPr lang="en-US"/>
              <a:t>The 2-Gram Model</a:t>
            </a:r>
          </a:p>
        </p:txBody>
      </p:sp>
      <p:sp>
        <p:nvSpPr>
          <p:cNvPr id="3" name="Content Placeholder 2">
            <a:extLst>
              <a:ext uri="{FF2B5EF4-FFF2-40B4-BE49-F238E27FC236}">
                <a16:creationId xmlns:a16="http://schemas.microsoft.com/office/drawing/2014/main" id="{3607B824-9BCA-16CC-F82B-C9837F36C6E0}"/>
              </a:ext>
            </a:extLst>
          </p:cNvPr>
          <p:cNvSpPr>
            <a:spLocks noGrp="1"/>
          </p:cNvSpPr>
          <p:nvPr>
            <p:ph idx="1"/>
          </p:nvPr>
        </p:nvSpPr>
        <p:spPr/>
        <p:txBody>
          <a:bodyPr/>
          <a:lstStyle/>
          <a:p>
            <a:r>
              <a:rPr lang="en-US" dirty="0"/>
              <a:t>Of course, a transition probability matrix is the same thing as a graph.</a:t>
            </a:r>
          </a:p>
          <a:p>
            <a:pPr marL="342900" indent="-342900">
              <a:buFont typeface="Arial" panose="020B0604020202020204" pitchFamily="34" charset="0"/>
              <a:buChar char="•"/>
            </a:pPr>
            <a:r>
              <a:rPr lang="en-US" dirty="0"/>
              <a:t>Below, we see a graph visualization of the Marko Model we just built.</a:t>
            </a:r>
          </a:p>
          <a:p>
            <a:pPr marL="342900" indent="-342900">
              <a:buFont typeface="Arial" panose="020B0604020202020204" pitchFamily="34" charset="0"/>
              <a:buChar char="•"/>
            </a:pPr>
            <a:r>
              <a:rPr lang="en-US" dirty="0"/>
              <a:t>But there’s a problem. Does anyone spot it?</a:t>
            </a:r>
          </a:p>
        </p:txBody>
      </p:sp>
      <p:pic>
        <p:nvPicPr>
          <p:cNvPr id="4" name="Picture 3">
            <a:extLst>
              <a:ext uri="{FF2B5EF4-FFF2-40B4-BE49-F238E27FC236}">
                <a16:creationId xmlns:a16="http://schemas.microsoft.com/office/drawing/2014/main" id="{DDF87971-50F0-94B5-D39C-498EC75BDD31}"/>
              </a:ext>
            </a:extLst>
          </p:cNvPr>
          <p:cNvPicPr>
            <a:picLocks noChangeAspect="1"/>
          </p:cNvPicPr>
          <p:nvPr/>
        </p:nvPicPr>
        <p:blipFill>
          <a:blip r:embed="rId2"/>
          <a:stretch>
            <a:fillRect/>
          </a:stretch>
        </p:blipFill>
        <p:spPr>
          <a:xfrm>
            <a:off x="5476839" y="3429000"/>
            <a:ext cx="6385889" cy="2936169"/>
          </a:xfrm>
          <a:prstGeom prst="rect">
            <a:avLst/>
          </a:prstGeom>
        </p:spPr>
      </p:pic>
      <p:pic>
        <p:nvPicPr>
          <p:cNvPr id="6" name="Picture 5">
            <a:extLst>
              <a:ext uri="{FF2B5EF4-FFF2-40B4-BE49-F238E27FC236}">
                <a16:creationId xmlns:a16="http://schemas.microsoft.com/office/drawing/2014/main" id="{3E72326E-60DB-7245-01A8-86B9A8EA8A18}"/>
              </a:ext>
            </a:extLst>
          </p:cNvPr>
          <p:cNvPicPr>
            <a:picLocks noChangeAspect="1"/>
          </p:cNvPicPr>
          <p:nvPr/>
        </p:nvPicPr>
        <p:blipFill>
          <a:blip r:embed="rId3"/>
          <a:stretch>
            <a:fillRect/>
          </a:stretch>
        </p:blipFill>
        <p:spPr>
          <a:xfrm>
            <a:off x="184411" y="2736993"/>
            <a:ext cx="5073389" cy="3724767"/>
          </a:xfrm>
          <a:prstGeom prst="rect">
            <a:avLst/>
          </a:prstGeom>
        </p:spPr>
      </p:pic>
    </p:spTree>
    <p:extLst>
      <p:ext uri="{BB962C8B-B14F-4D97-AF65-F5344CB8AC3E}">
        <p14:creationId xmlns:p14="http://schemas.microsoft.com/office/powerpoint/2010/main" val="36218452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ECCC27-F7A2-BD8E-3D2B-28C1054ABA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A06AA9-32DA-3A54-0B1A-3144D3D590B4}"/>
              </a:ext>
            </a:extLst>
          </p:cNvPr>
          <p:cNvSpPr>
            <a:spLocks noGrp="1"/>
          </p:cNvSpPr>
          <p:nvPr>
            <p:ph type="title"/>
          </p:nvPr>
        </p:nvSpPr>
        <p:spPr/>
        <p:txBody>
          <a:bodyPr/>
          <a:lstStyle/>
          <a:p>
            <a:r>
              <a:rPr lang="en-US"/>
              <a:t>The 2-Gram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7FC423C-2995-8756-1D8E-DA7BA1BA1907}"/>
                  </a:ext>
                </a:extLst>
              </p:cNvPr>
              <p:cNvSpPr>
                <a:spLocks noGrp="1"/>
              </p:cNvSpPr>
              <p:nvPr>
                <p:ph idx="1"/>
              </p:nvPr>
            </p:nvSpPr>
            <p:spPr/>
            <p:txBody>
              <a:bodyPr/>
              <a:lstStyle/>
              <a:p>
                <a:r>
                  <a:rPr lang="en-US" dirty="0"/>
                  <a:t>One problem with our model for “he hears henry”:</a:t>
                </a:r>
              </a:p>
              <a:p>
                <a:pPr marL="342900" indent="-342900">
                  <a:buFont typeface="Arial" panose="020B0604020202020204" pitchFamily="34" charset="0"/>
                  <a:buChar char="•"/>
                </a:pPr>
                <a:r>
                  <a:rPr lang="en-US" dirty="0"/>
                  <a:t>There is no outgoing edge from y.</a:t>
                </a:r>
              </a:p>
              <a:p>
                <a:pPr marL="342900" indent="-342900">
                  <a:buFont typeface="Arial" panose="020B0604020202020204" pitchFamily="34" charset="0"/>
                  <a:buChar char="•"/>
                </a:pPr>
                <a:r>
                  <a:rPr lang="en-US" dirty="0"/>
                  <a:t>That means, e.g. </a:t>
                </a:r>
                <a14:m>
                  <m:oMath xmlns:m="http://schemas.openxmlformats.org/officeDocument/2006/math">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55</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54</m:t>
                        </m:r>
                      </m:sub>
                    </m:sSub>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is undefined.</a:t>
                </a:r>
              </a:p>
              <a:p>
                <a:pPr marL="342900" indent="-342900">
                  <a:buFont typeface="Arial" panose="020B0604020202020204" pitchFamily="34" charset="0"/>
                  <a:buChar char="•"/>
                </a:pPr>
                <a:r>
                  <a:rPr lang="en-US" dirty="0"/>
                  <a:t>How should we fix this?</a:t>
                </a:r>
              </a:p>
            </p:txBody>
          </p:sp>
        </mc:Choice>
        <mc:Fallback>
          <p:sp>
            <p:nvSpPr>
              <p:cNvPr id="3" name="Content Placeholder 2">
                <a:extLst>
                  <a:ext uri="{FF2B5EF4-FFF2-40B4-BE49-F238E27FC236}">
                    <a16:creationId xmlns:a16="http://schemas.microsoft.com/office/drawing/2014/main" id="{07FC423C-2995-8756-1D8E-DA7BA1BA1907}"/>
                  </a:ext>
                </a:extLst>
              </p:cNvPr>
              <p:cNvSpPr>
                <a:spLocks noGrp="1" noRot="1" noChangeAspect="1" noMove="1" noResize="1" noEditPoints="1" noAdjustHandles="1" noChangeArrowheads="1" noChangeShapeType="1" noTextEdit="1"/>
              </p:cNvSpPr>
              <p:nvPr>
                <p:ph idx="1"/>
              </p:nvPr>
            </p:nvSpPr>
            <p:spPr>
              <a:blipFill>
                <a:blip r:embed="rId2"/>
                <a:stretch>
                  <a:fillRect l="-773" t="-901"/>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D5829A58-9D67-E60C-A197-FDCC731F79E8}"/>
              </a:ext>
            </a:extLst>
          </p:cNvPr>
          <p:cNvPicPr>
            <a:picLocks noChangeAspect="1"/>
          </p:cNvPicPr>
          <p:nvPr/>
        </p:nvPicPr>
        <p:blipFill>
          <a:blip r:embed="rId3"/>
          <a:stretch>
            <a:fillRect/>
          </a:stretch>
        </p:blipFill>
        <p:spPr>
          <a:xfrm>
            <a:off x="184411" y="2736993"/>
            <a:ext cx="5073389" cy="3724767"/>
          </a:xfrm>
          <a:prstGeom prst="rect">
            <a:avLst/>
          </a:prstGeom>
        </p:spPr>
      </p:pic>
      <p:pic>
        <p:nvPicPr>
          <p:cNvPr id="4" name="Picture 3">
            <a:extLst>
              <a:ext uri="{FF2B5EF4-FFF2-40B4-BE49-F238E27FC236}">
                <a16:creationId xmlns:a16="http://schemas.microsoft.com/office/drawing/2014/main" id="{FF24B2A3-C600-24C8-EF8D-C564E7E770E7}"/>
              </a:ext>
            </a:extLst>
          </p:cNvPr>
          <p:cNvPicPr>
            <a:picLocks noChangeAspect="1"/>
          </p:cNvPicPr>
          <p:nvPr/>
        </p:nvPicPr>
        <p:blipFill>
          <a:blip r:embed="rId4"/>
          <a:stretch>
            <a:fillRect/>
          </a:stretch>
        </p:blipFill>
        <p:spPr>
          <a:xfrm>
            <a:off x="5476839" y="3429000"/>
            <a:ext cx="6385889" cy="2936169"/>
          </a:xfrm>
          <a:prstGeom prst="rect">
            <a:avLst/>
          </a:prstGeom>
        </p:spPr>
      </p:pic>
    </p:spTree>
    <p:extLst>
      <p:ext uri="{BB962C8B-B14F-4D97-AF65-F5344CB8AC3E}">
        <p14:creationId xmlns:p14="http://schemas.microsoft.com/office/powerpoint/2010/main" val="2124179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AD28F-06DD-892E-1DE4-03FAC6E193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65D35F-D6E7-FABC-43EB-2416F7F65CB8}"/>
              </a:ext>
            </a:extLst>
          </p:cNvPr>
          <p:cNvSpPr>
            <a:spLocks noGrp="1"/>
          </p:cNvSpPr>
          <p:nvPr>
            <p:ph type="title"/>
          </p:nvPr>
        </p:nvSpPr>
        <p:spPr/>
        <p:txBody>
          <a:bodyPr/>
          <a:lstStyle/>
          <a:p>
            <a:r>
              <a:rPr lang="en-US"/>
              <a:t>The 2-Gram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9429619-751B-51D6-0F01-D383AE1637AB}"/>
                  </a:ext>
                </a:extLst>
              </p:cNvPr>
              <p:cNvSpPr>
                <a:spLocks noGrp="1"/>
              </p:cNvSpPr>
              <p:nvPr>
                <p:ph idx="1"/>
              </p:nvPr>
            </p:nvSpPr>
            <p:spPr>
              <a:xfrm>
                <a:off x="93657" y="533400"/>
                <a:ext cx="11769071" cy="5638732"/>
              </a:xfrm>
            </p:spPr>
            <p:txBody>
              <a:bodyPr/>
              <a:lstStyle/>
              <a:p>
                <a:r>
                  <a:rPr lang="en-US" dirty="0"/>
                  <a:t>One problem with our model for “he hears henry”:</a:t>
                </a:r>
              </a:p>
              <a:p>
                <a:pPr marL="342900" indent="-342900">
                  <a:buFont typeface="Arial" panose="020B0604020202020204" pitchFamily="34" charset="0"/>
                  <a:buChar char="•"/>
                </a:pPr>
                <a:r>
                  <a:rPr lang="en-US" dirty="0"/>
                  <a:t>There is no outgoing edge from y.</a:t>
                </a:r>
              </a:p>
              <a:p>
                <a:pPr marL="342900" indent="-342900">
                  <a:buFont typeface="Arial" panose="020B0604020202020204" pitchFamily="34" charset="0"/>
                  <a:buChar char="•"/>
                </a:pPr>
                <a:r>
                  <a:rPr lang="en-US" dirty="0"/>
                  <a:t>That means, e.g. </a:t>
                </a:r>
                <a14:m>
                  <m:oMath xmlns:m="http://schemas.openxmlformats.org/officeDocument/2006/math">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55</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54</m:t>
                        </m:r>
                      </m:sub>
                    </m:sSub>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is undefined.</a:t>
                </a:r>
              </a:p>
              <a:p>
                <a:pPr marL="342900" indent="-342900">
                  <a:buFont typeface="Arial" panose="020B0604020202020204" pitchFamily="34" charset="0"/>
                  <a:buChar char="•"/>
                </a:pPr>
                <a:r>
                  <a:rPr lang="en-US" dirty="0"/>
                  <a:t>How should we fix this? One idea: Wrap the string, i.e. pretend h comes after y.</a:t>
                </a:r>
              </a:p>
            </p:txBody>
          </p:sp>
        </mc:Choice>
        <mc:Fallback>
          <p:sp>
            <p:nvSpPr>
              <p:cNvPr id="3" name="Content Placeholder 2">
                <a:extLst>
                  <a:ext uri="{FF2B5EF4-FFF2-40B4-BE49-F238E27FC236}">
                    <a16:creationId xmlns:a16="http://schemas.microsoft.com/office/drawing/2014/main" id="{79429619-751B-51D6-0F01-D383AE1637AB}"/>
                  </a:ext>
                </a:extLst>
              </p:cNvPr>
              <p:cNvSpPr>
                <a:spLocks noGrp="1" noRot="1" noChangeAspect="1" noMove="1" noResize="1" noEditPoints="1" noAdjustHandles="1" noChangeArrowheads="1" noChangeShapeType="1" noTextEdit="1"/>
              </p:cNvSpPr>
              <p:nvPr>
                <p:ph idx="1"/>
              </p:nvPr>
            </p:nvSpPr>
            <p:spPr>
              <a:xfrm>
                <a:off x="93657" y="533400"/>
                <a:ext cx="11769071" cy="5638732"/>
              </a:xfrm>
              <a:blipFill>
                <a:blip r:embed="rId2"/>
                <a:stretch>
                  <a:fillRect l="-754" t="-901" r="-43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95A8D68E-BC8C-4017-B8D6-FEDBE78EBD9F}"/>
              </a:ext>
            </a:extLst>
          </p:cNvPr>
          <p:cNvPicPr>
            <a:picLocks noChangeAspect="1"/>
          </p:cNvPicPr>
          <p:nvPr/>
        </p:nvPicPr>
        <p:blipFill>
          <a:blip r:embed="rId3"/>
          <a:stretch>
            <a:fillRect/>
          </a:stretch>
        </p:blipFill>
        <p:spPr>
          <a:xfrm>
            <a:off x="5741894" y="3323122"/>
            <a:ext cx="5732290" cy="2861143"/>
          </a:xfrm>
          <a:prstGeom prst="rect">
            <a:avLst/>
          </a:prstGeom>
        </p:spPr>
      </p:pic>
      <p:pic>
        <p:nvPicPr>
          <p:cNvPr id="7" name="Picture 6">
            <a:extLst>
              <a:ext uri="{FF2B5EF4-FFF2-40B4-BE49-F238E27FC236}">
                <a16:creationId xmlns:a16="http://schemas.microsoft.com/office/drawing/2014/main" id="{46A33DB7-A9B4-DE81-66E8-441A353309BF}"/>
              </a:ext>
            </a:extLst>
          </p:cNvPr>
          <p:cNvPicPr>
            <a:picLocks noChangeAspect="1"/>
          </p:cNvPicPr>
          <p:nvPr/>
        </p:nvPicPr>
        <p:blipFill>
          <a:blip r:embed="rId4"/>
          <a:stretch>
            <a:fillRect/>
          </a:stretch>
        </p:blipFill>
        <p:spPr>
          <a:xfrm>
            <a:off x="510419" y="2672080"/>
            <a:ext cx="5079229" cy="3914612"/>
          </a:xfrm>
          <a:prstGeom prst="rect">
            <a:avLst/>
          </a:prstGeom>
        </p:spPr>
      </p:pic>
    </p:spTree>
    <p:extLst>
      <p:ext uri="{BB962C8B-B14F-4D97-AF65-F5344CB8AC3E}">
        <p14:creationId xmlns:p14="http://schemas.microsoft.com/office/powerpoint/2010/main" val="4217943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40B09-B483-00CB-1484-AA874E600A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92CDB1-825A-54DB-8BD6-653A5B7B780F}"/>
              </a:ext>
            </a:extLst>
          </p:cNvPr>
          <p:cNvSpPr>
            <a:spLocks noGrp="1"/>
          </p:cNvSpPr>
          <p:nvPr>
            <p:ph type="title"/>
          </p:nvPr>
        </p:nvSpPr>
        <p:spPr/>
        <p:txBody>
          <a:bodyPr/>
          <a:lstStyle/>
          <a:p>
            <a:r>
              <a:rPr lang="en-US"/>
              <a:t>The 2-Gram Model</a:t>
            </a:r>
          </a:p>
        </p:txBody>
      </p:sp>
      <p:sp>
        <p:nvSpPr>
          <p:cNvPr id="3" name="Content Placeholder 2">
            <a:extLst>
              <a:ext uri="{FF2B5EF4-FFF2-40B4-BE49-F238E27FC236}">
                <a16:creationId xmlns:a16="http://schemas.microsoft.com/office/drawing/2014/main" id="{F866775B-A8E1-0874-FE42-BC7E68FAAC14}"/>
              </a:ext>
            </a:extLst>
          </p:cNvPr>
          <p:cNvSpPr>
            <a:spLocks noGrp="1"/>
          </p:cNvSpPr>
          <p:nvPr>
            <p:ph idx="1"/>
          </p:nvPr>
        </p:nvSpPr>
        <p:spPr/>
        <p:txBody>
          <a:bodyPr/>
          <a:lstStyle/>
          <a:p>
            <a:r>
              <a:rPr lang="en-US" dirty="0"/>
              <a:t>Let’s now use our Markov Model for “he hears henry” to generate new text (</a:t>
            </a:r>
            <a:r>
              <a:rPr lang="en-US" dirty="0">
                <a:hlinkClick r:id="rId2"/>
              </a:rPr>
              <a:t>https://joshh.ug/cs70/henry.html</a:t>
            </a:r>
            <a:r>
              <a:rPr lang="en-US" dirty="0"/>
              <a:t>).</a:t>
            </a:r>
          </a:p>
          <a:p>
            <a:pPr marL="342900" indent="-342900">
              <a:buFont typeface="Arial" panose="020B0604020202020204" pitchFamily="34" charset="0"/>
              <a:buChar char="•"/>
            </a:pPr>
            <a:r>
              <a:rPr lang="en-US" dirty="0"/>
              <a:t>We’ll provide some text, and the model will autocomplete the text.</a:t>
            </a:r>
          </a:p>
        </p:txBody>
      </p:sp>
      <p:pic>
        <p:nvPicPr>
          <p:cNvPr id="4" name="Picture 3">
            <a:extLst>
              <a:ext uri="{FF2B5EF4-FFF2-40B4-BE49-F238E27FC236}">
                <a16:creationId xmlns:a16="http://schemas.microsoft.com/office/drawing/2014/main" id="{D294B3BC-DA67-4B11-4C1B-144EDE91AAE1}"/>
              </a:ext>
            </a:extLst>
          </p:cNvPr>
          <p:cNvPicPr>
            <a:picLocks noChangeAspect="1"/>
          </p:cNvPicPr>
          <p:nvPr/>
        </p:nvPicPr>
        <p:blipFill>
          <a:blip r:embed="rId3"/>
          <a:stretch>
            <a:fillRect/>
          </a:stretch>
        </p:blipFill>
        <p:spPr>
          <a:xfrm>
            <a:off x="3090033" y="2221865"/>
            <a:ext cx="5495992" cy="2743200"/>
          </a:xfrm>
          <a:prstGeom prst="rect">
            <a:avLst/>
          </a:prstGeom>
        </p:spPr>
      </p:pic>
    </p:spTree>
    <p:extLst>
      <p:ext uri="{BB962C8B-B14F-4D97-AF65-F5344CB8AC3E}">
        <p14:creationId xmlns:p14="http://schemas.microsoft.com/office/powerpoint/2010/main" val="28137383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1F267-0B74-C7FD-E575-7BC253A246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C73FA7-00BE-71DB-369A-6C2EE30A9AFE}"/>
              </a:ext>
            </a:extLst>
          </p:cNvPr>
          <p:cNvSpPr>
            <a:spLocks noGrp="1"/>
          </p:cNvSpPr>
          <p:nvPr>
            <p:ph type="title"/>
          </p:nvPr>
        </p:nvSpPr>
        <p:spPr/>
        <p:txBody>
          <a:bodyPr/>
          <a:lstStyle/>
          <a:p>
            <a:r>
              <a:rPr lang="en-US"/>
              <a:t>The 2-Gram Model</a:t>
            </a:r>
          </a:p>
        </p:txBody>
      </p:sp>
      <p:sp>
        <p:nvSpPr>
          <p:cNvPr id="3" name="Content Placeholder 2">
            <a:extLst>
              <a:ext uri="{FF2B5EF4-FFF2-40B4-BE49-F238E27FC236}">
                <a16:creationId xmlns:a16="http://schemas.microsoft.com/office/drawing/2014/main" id="{5D4DC6F1-F62A-ADA7-F3FE-AD900734D0A9}"/>
              </a:ext>
            </a:extLst>
          </p:cNvPr>
          <p:cNvSpPr>
            <a:spLocks noGrp="1"/>
          </p:cNvSpPr>
          <p:nvPr>
            <p:ph idx="1"/>
          </p:nvPr>
        </p:nvSpPr>
        <p:spPr/>
        <p:txBody>
          <a:bodyPr/>
          <a:lstStyle/>
          <a:p>
            <a:r>
              <a:rPr lang="en-US" dirty="0"/>
              <a:t>Let’s now use our Markov Model for “he hears henry” to generate new text (</a:t>
            </a:r>
            <a:r>
              <a:rPr lang="en-US" dirty="0">
                <a:hlinkClick r:id="rId2"/>
              </a:rPr>
              <a:t>https://joshh.ug/cs70/henry.html</a:t>
            </a:r>
            <a:r>
              <a:rPr lang="en-US" dirty="0"/>
              <a:t>).</a:t>
            </a:r>
          </a:p>
          <a:p>
            <a:pPr marL="342900" indent="-342900">
              <a:buFont typeface="Arial" panose="020B0604020202020204" pitchFamily="34" charset="0"/>
              <a:buChar char="•"/>
            </a:pPr>
            <a:r>
              <a:rPr lang="en-US" dirty="0"/>
              <a:t>We’ll provide some text, and the model will autocomplete the text.</a:t>
            </a:r>
          </a:p>
        </p:txBody>
      </p:sp>
      <p:pic>
        <p:nvPicPr>
          <p:cNvPr id="4" name="Picture 3">
            <a:extLst>
              <a:ext uri="{FF2B5EF4-FFF2-40B4-BE49-F238E27FC236}">
                <a16:creationId xmlns:a16="http://schemas.microsoft.com/office/drawing/2014/main" id="{BA824459-C794-F0BE-F5E8-57345AAA75CB}"/>
              </a:ext>
            </a:extLst>
          </p:cNvPr>
          <p:cNvPicPr>
            <a:picLocks noChangeAspect="1"/>
          </p:cNvPicPr>
          <p:nvPr/>
        </p:nvPicPr>
        <p:blipFill>
          <a:blip r:embed="rId3"/>
          <a:stretch>
            <a:fillRect/>
          </a:stretch>
        </p:blipFill>
        <p:spPr>
          <a:xfrm>
            <a:off x="3090033" y="2221865"/>
            <a:ext cx="5495992" cy="2743200"/>
          </a:xfrm>
          <a:prstGeom prst="rect">
            <a:avLst/>
          </a:prstGeom>
        </p:spPr>
      </p:pic>
      <p:pic>
        <p:nvPicPr>
          <p:cNvPr id="6" name="Picture 5">
            <a:extLst>
              <a:ext uri="{FF2B5EF4-FFF2-40B4-BE49-F238E27FC236}">
                <a16:creationId xmlns:a16="http://schemas.microsoft.com/office/drawing/2014/main" id="{D59A0B02-86FC-AF96-600D-60966DE5B2B0}"/>
              </a:ext>
            </a:extLst>
          </p:cNvPr>
          <p:cNvPicPr>
            <a:picLocks noChangeAspect="1"/>
          </p:cNvPicPr>
          <p:nvPr/>
        </p:nvPicPr>
        <p:blipFill>
          <a:blip r:embed="rId4"/>
          <a:stretch>
            <a:fillRect/>
          </a:stretch>
        </p:blipFill>
        <p:spPr>
          <a:xfrm>
            <a:off x="3518725" y="5334747"/>
            <a:ext cx="5067300" cy="1003300"/>
          </a:xfrm>
          <a:prstGeom prst="rect">
            <a:avLst/>
          </a:prstGeom>
        </p:spPr>
      </p:pic>
    </p:spTree>
    <p:extLst>
      <p:ext uri="{BB962C8B-B14F-4D97-AF65-F5344CB8AC3E}">
        <p14:creationId xmlns:p14="http://schemas.microsoft.com/office/powerpoint/2010/main" val="32116308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922A8D-3B0F-A1D7-B857-5742A324F4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88D4FD-E267-890D-2742-30E87C190F80}"/>
              </a:ext>
            </a:extLst>
          </p:cNvPr>
          <p:cNvSpPr>
            <a:spLocks noGrp="1"/>
          </p:cNvSpPr>
          <p:nvPr>
            <p:ph type="title"/>
          </p:nvPr>
        </p:nvSpPr>
        <p:spPr/>
        <p:txBody>
          <a:bodyPr/>
          <a:lstStyle/>
          <a:p>
            <a:r>
              <a:rPr lang="en-US"/>
              <a:t>The 2-Gram Model</a:t>
            </a:r>
          </a:p>
        </p:txBody>
      </p:sp>
      <p:sp>
        <p:nvSpPr>
          <p:cNvPr id="3" name="Content Placeholder 2">
            <a:extLst>
              <a:ext uri="{FF2B5EF4-FFF2-40B4-BE49-F238E27FC236}">
                <a16:creationId xmlns:a16="http://schemas.microsoft.com/office/drawing/2014/main" id="{24FD7C12-0D7A-FCAA-A315-3D1F70A17A77}"/>
              </a:ext>
            </a:extLst>
          </p:cNvPr>
          <p:cNvSpPr>
            <a:spLocks noGrp="1"/>
          </p:cNvSpPr>
          <p:nvPr>
            <p:ph idx="1"/>
          </p:nvPr>
        </p:nvSpPr>
        <p:spPr/>
        <p:txBody>
          <a:bodyPr/>
          <a:lstStyle/>
          <a:p>
            <a:r>
              <a:rPr lang="en-US" dirty="0"/>
              <a:t>The models we build in the rest of lecture are going to be annoyingly large to display as a graph. Let’s instead see run an animation on the original page we used to build the model.</a:t>
            </a:r>
          </a:p>
          <a:p>
            <a:pPr marL="342900" indent="-342900">
              <a:buFont typeface="Arial" panose="020B0604020202020204" pitchFamily="34" charset="0"/>
              <a:buChar char="•"/>
            </a:pPr>
            <a:r>
              <a:rPr lang="en-US" dirty="0">
                <a:hlinkClick r:id="rId2"/>
              </a:rPr>
              <a:t>https://joshh.ug/cs70/2gram.html</a:t>
            </a:r>
            <a:endParaRPr lang="en-US" dirty="0"/>
          </a:p>
          <a:p>
            <a:endParaRPr lang="en-US" dirty="0"/>
          </a:p>
          <a:p>
            <a:endParaRPr lang="en-US" dirty="0"/>
          </a:p>
        </p:txBody>
      </p:sp>
      <p:pic>
        <p:nvPicPr>
          <p:cNvPr id="4" name="Picture 3">
            <a:extLst>
              <a:ext uri="{FF2B5EF4-FFF2-40B4-BE49-F238E27FC236}">
                <a16:creationId xmlns:a16="http://schemas.microsoft.com/office/drawing/2014/main" id="{CE95F331-EBB5-7620-DB9A-D872A03602B1}"/>
              </a:ext>
            </a:extLst>
          </p:cNvPr>
          <p:cNvPicPr>
            <a:picLocks noChangeAspect="1"/>
          </p:cNvPicPr>
          <p:nvPr/>
        </p:nvPicPr>
        <p:blipFill>
          <a:blip r:embed="rId3"/>
          <a:stretch>
            <a:fillRect/>
          </a:stretch>
        </p:blipFill>
        <p:spPr>
          <a:xfrm>
            <a:off x="5838029" y="1967821"/>
            <a:ext cx="5774578" cy="4356779"/>
          </a:xfrm>
          <a:prstGeom prst="rect">
            <a:avLst/>
          </a:prstGeom>
        </p:spPr>
      </p:pic>
    </p:spTree>
    <p:extLst>
      <p:ext uri="{BB962C8B-B14F-4D97-AF65-F5344CB8AC3E}">
        <p14:creationId xmlns:p14="http://schemas.microsoft.com/office/powerpoint/2010/main" val="3903731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84A93-99E1-D75E-3CB3-1372A30D99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E5C7AC-90D9-8198-D6F2-E86D95A61B81}"/>
              </a:ext>
            </a:extLst>
          </p:cNvPr>
          <p:cNvSpPr>
            <a:spLocks noGrp="1"/>
          </p:cNvSpPr>
          <p:nvPr>
            <p:ph type="title"/>
          </p:nvPr>
        </p:nvSpPr>
        <p:spPr>
          <a:xfrm>
            <a:off x="0" y="3"/>
            <a:ext cx="11582402" cy="457200"/>
          </a:xfrm>
        </p:spPr>
        <p:txBody>
          <a:bodyPr>
            <a:normAutofit fontScale="90000"/>
          </a:bodyPr>
          <a:lstStyle/>
          <a:p>
            <a:r>
              <a:rPr lang="en-US" dirty="0"/>
              <a:t>Last Time: Long Term Behavior of Three State Markov Chain using Linear Algebra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E12C6EA-675F-F9D5-BCE1-237FD2F48833}"/>
                  </a:ext>
                </a:extLst>
              </p:cNvPr>
              <p:cNvSpPr>
                <a:spLocks noGrp="1"/>
              </p:cNvSpPr>
              <p:nvPr>
                <p:ph idx="1"/>
              </p:nvPr>
            </p:nvSpPr>
            <p:spPr/>
            <p:txBody>
              <a:bodyPr/>
              <a:lstStyle/>
              <a:p>
                <a:r>
                  <a:rPr lang="en-US" dirty="0"/>
                  <a:t>Let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0</m:t>
                        </m:r>
                      </m:sub>
                    </m:sSub>
                  </m:oMath>
                </a14:m>
                <a:r>
                  <a:rPr lang="en-US" dirty="0"/>
                  <a:t> be a vector giving the probability that we’re in any given state. For our simulation, that means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0</m:t>
                        </m:r>
                      </m:sub>
                    </m:sSub>
                    <m:r>
                      <a:rPr lang="en-US" b="0" i="1" smtClean="0">
                        <a:latin typeface="Cambria Math" panose="02040503050406030204" pitchFamily="18" charset="0"/>
                      </a:rPr>
                      <m:t>=[1  0  0]</m:t>
                    </m:r>
                  </m:oMath>
                </a14:m>
                <a:r>
                  <a:rPr lang="en-US" dirty="0"/>
                  <a:t>, then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1</m:t>
                        </m:r>
                      </m:sub>
                    </m:sSub>
                    <m:r>
                      <a:rPr lang="en-US" b="0" i="1" smtClean="0">
                        <a:latin typeface="Cambria Math" panose="02040503050406030204" pitchFamily="18" charset="0"/>
                      </a:rPr>
                      <m:t>=[0  0.5  0.5]</m:t>
                    </m:r>
                  </m:oMath>
                </a14:m>
                <a:r>
                  <a:rPr lang="en-US" dirty="0"/>
                  <a:t>.</a:t>
                </a:r>
              </a:p>
              <a:p>
                <a:pPr marL="342900" indent="-34290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0</m:t>
                        </m:r>
                      </m:sub>
                    </m:sSub>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0  0.5  0.5</m:t>
                        </m:r>
                      </m:e>
                    </m:d>
                  </m:oMath>
                </a14:m>
                <a:endParaRPr lang="en-US" dirty="0"/>
              </a:p>
              <a:p>
                <a:pPr marL="342900" indent="-34290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1</m:t>
                        </m:r>
                      </m:sub>
                    </m:sSub>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0.75  0.25  0</m:t>
                        </m:r>
                      </m:e>
                    </m:d>
                  </m:oMath>
                </a14:m>
                <a:endParaRPr lang="en-US" dirty="0"/>
              </a:p>
              <a:p>
                <a:pPr marL="342900" indent="-34290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2</m:t>
                        </m:r>
                      </m:sub>
                    </m:sSub>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0.</m:t>
                        </m:r>
                        <m:r>
                          <a:rPr lang="en-US" b="0" i="1" smtClean="0">
                            <a:latin typeface="Cambria Math" panose="02040503050406030204" pitchFamily="18" charset="0"/>
                          </a:rPr>
                          <m:t>25</m:t>
                        </m:r>
                        <m:r>
                          <a:rPr lang="en-US" i="1">
                            <a:latin typeface="Cambria Math" panose="02040503050406030204" pitchFamily="18" charset="0"/>
                          </a:rPr>
                          <m:t>  0.</m:t>
                        </m:r>
                        <m:r>
                          <a:rPr lang="en-US" b="0" i="1" smtClean="0">
                            <a:latin typeface="Cambria Math" panose="02040503050406030204" pitchFamily="18" charset="0"/>
                          </a:rPr>
                          <m:t>375</m:t>
                        </m:r>
                        <m:r>
                          <a:rPr lang="en-US" i="1">
                            <a:latin typeface="Cambria Math" panose="02040503050406030204" pitchFamily="18" charset="0"/>
                          </a:rPr>
                          <m:t>  0</m:t>
                        </m:r>
                        <m:r>
                          <a:rPr lang="en-US" b="0" i="1" smtClean="0">
                            <a:latin typeface="Cambria Math" panose="02040503050406030204" pitchFamily="18" charset="0"/>
                          </a:rPr>
                          <m:t>.375</m:t>
                        </m:r>
                      </m:e>
                    </m:d>
                  </m:oMath>
                </a14:m>
                <a:endParaRPr lang="en-US" dirty="0"/>
              </a:p>
              <a:p>
                <a:pPr marL="342900" indent="-34290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3</m:t>
                        </m:r>
                      </m:sub>
                    </m:sSub>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2</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1</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3</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0</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4</m:t>
                        </m:r>
                      </m:sup>
                    </m:s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0.5625  0.3125  0.125</m:t>
                        </m:r>
                      </m:e>
                    </m:d>
                  </m:oMath>
                </a14:m>
                <a:endParaRPr lang="en-US" dirty="0"/>
              </a:p>
              <a:p>
                <a:pPr marL="342900" indent="-34290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5</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0</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5</m:t>
                        </m:r>
                      </m:sup>
                    </m:s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0.375  0.34375  0.28125</m:t>
                        </m:r>
                      </m:e>
                    </m:d>
                  </m:oMath>
                </a14:m>
                <a:endParaRPr lang="en-US" dirty="0"/>
              </a:p>
              <a:p>
                <a:pPr marL="342900" indent="-342900">
                  <a:buFont typeface="Arial" panose="020B0604020202020204" pitchFamily="34" charset="0"/>
                  <a:buChar char="•"/>
                </a:pPr>
                <a:r>
                  <a:rPr lang="en-US" dirty="0"/>
                  <a:t>…</a:t>
                </a:r>
              </a:p>
              <a:p>
                <a:pPr marL="342900" indent="-34290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9</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0</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9</m:t>
                        </m:r>
                      </m:sup>
                    </m:sSup>
                    <m:r>
                      <a:rPr lang="en-US" i="1">
                        <a:latin typeface="Cambria Math" panose="02040503050406030204" pitchFamily="18" charset="0"/>
                      </a:rPr>
                      <m:t>=[0.4375     0.33398438</m:t>
                    </m:r>
                    <m:r>
                      <a:rPr lang="en-US" b="0" i="1" smtClean="0">
                        <a:latin typeface="Cambria Math" panose="02040503050406030204" pitchFamily="18" charset="0"/>
                      </a:rPr>
                      <m:t>    </m:t>
                    </m:r>
                    <m:r>
                      <a:rPr lang="en-US" i="1">
                        <a:latin typeface="Cambria Math" panose="02040503050406030204" pitchFamily="18" charset="0"/>
                      </a:rPr>
                      <m:t>0.22851562]</m:t>
                    </m:r>
                  </m:oMath>
                </a14:m>
                <a:endParaRPr lang="en-US" dirty="0"/>
              </a:p>
              <a:p>
                <a:pPr marL="342900" indent="-342900">
                  <a:buFont typeface="Arial" panose="020B0604020202020204" pitchFamily="34" charset="0"/>
                  <a:buChar char="•"/>
                </a:pPr>
                <a:endParaRPr lang="en-US" dirty="0"/>
              </a:p>
            </p:txBody>
          </p:sp>
        </mc:Choice>
        <mc:Fallback>
          <p:sp>
            <p:nvSpPr>
              <p:cNvPr id="3" name="Content Placeholder 2">
                <a:extLst>
                  <a:ext uri="{FF2B5EF4-FFF2-40B4-BE49-F238E27FC236}">
                    <a16:creationId xmlns:a16="http://schemas.microsoft.com/office/drawing/2014/main" id="{7E12C6EA-675F-F9D5-BCE1-237FD2F48833}"/>
                  </a:ext>
                </a:extLst>
              </p:cNvPr>
              <p:cNvSpPr>
                <a:spLocks noGrp="1" noRot="1" noChangeAspect="1" noMove="1" noResize="1" noEditPoints="1" noAdjustHandles="1" noChangeArrowheads="1" noChangeShapeType="1" noTextEdit="1"/>
              </p:cNvSpPr>
              <p:nvPr>
                <p:ph idx="1"/>
              </p:nvPr>
            </p:nvSpPr>
            <p:spPr>
              <a:blipFill>
                <a:blip r:embed="rId2"/>
                <a:stretch>
                  <a:fillRect l="-773" t="-90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764BEDF-88C6-ACEC-3069-25ED362A8F87}"/>
              </a:ext>
            </a:extLst>
          </p:cNvPr>
          <p:cNvPicPr>
            <a:picLocks noChangeAspect="1"/>
          </p:cNvPicPr>
          <p:nvPr/>
        </p:nvPicPr>
        <p:blipFill>
          <a:blip r:embed="rId3"/>
          <a:stretch>
            <a:fillRect/>
          </a:stretch>
        </p:blipFill>
        <p:spPr>
          <a:xfrm>
            <a:off x="5169580" y="1449646"/>
            <a:ext cx="1558578" cy="1440873"/>
          </a:xfrm>
          <a:prstGeom prst="rect">
            <a:avLst/>
          </a:prstGeom>
        </p:spPr>
      </p:pic>
      <p:pic>
        <p:nvPicPr>
          <p:cNvPr id="5" name="Picture 4">
            <a:extLst>
              <a:ext uri="{FF2B5EF4-FFF2-40B4-BE49-F238E27FC236}">
                <a16:creationId xmlns:a16="http://schemas.microsoft.com/office/drawing/2014/main" id="{E8CB0C99-3559-9841-1F74-872A2037BAE0}"/>
              </a:ext>
            </a:extLst>
          </p:cNvPr>
          <p:cNvPicPr>
            <a:picLocks noChangeAspect="1"/>
          </p:cNvPicPr>
          <p:nvPr/>
        </p:nvPicPr>
        <p:blipFill>
          <a:blip r:embed="rId4"/>
          <a:stretch>
            <a:fillRect/>
          </a:stretch>
        </p:blipFill>
        <p:spPr>
          <a:xfrm>
            <a:off x="7131654" y="1449645"/>
            <a:ext cx="1558578" cy="1440873"/>
          </a:xfrm>
          <a:prstGeom prst="rect">
            <a:avLst/>
          </a:prstGeom>
        </p:spPr>
      </p:pic>
      <p:pic>
        <p:nvPicPr>
          <p:cNvPr id="6" name="Picture 5">
            <a:extLst>
              <a:ext uri="{FF2B5EF4-FFF2-40B4-BE49-F238E27FC236}">
                <a16:creationId xmlns:a16="http://schemas.microsoft.com/office/drawing/2014/main" id="{B189A5F6-1B0E-88FF-56BA-CF2E79884007}"/>
              </a:ext>
            </a:extLst>
          </p:cNvPr>
          <p:cNvPicPr>
            <a:picLocks noChangeAspect="1"/>
          </p:cNvPicPr>
          <p:nvPr/>
        </p:nvPicPr>
        <p:blipFill>
          <a:blip r:embed="rId5"/>
          <a:stretch>
            <a:fillRect/>
          </a:stretch>
        </p:blipFill>
        <p:spPr>
          <a:xfrm>
            <a:off x="9246187" y="1449644"/>
            <a:ext cx="1562774" cy="1444752"/>
          </a:xfrm>
          <a:prstGeom prst="rect">
            <a:avLst/>
          </a:prstGeom>
        </p:spPr>
      </p:pic>
      <p:cxnSp>
        <p:nvCxnSpPr>
          <p:cNvPr id="8" name="Straight Arrow Connector 7">
            <a:extLst>
              <a:ext uri="{FF2B5EF4-FFF2-40B4-BE49-F238E27FC236}">
                <a16:creationId xmlns:a16="http://schemas.microsoft.com/office/drawing/2014/main" id="{41B28220-E327-A35C-8520-7484C9EF94A7}"/>
              </a:ext>
            </a:extLst>
          </p:cNvPr>
          <p:cNvCxnSpPr>
            <a:stCxn id="4" idx="3"/>
            <a:endCxn id="5" idx="1"/>
          </p:cNvCxnSpPr>
          <p:nvPr/>
        </p:nvCxnSpPr>
        <p:spPr>
          <a:xfrm flipV="1">
            <a:off x="6728158" y="2170082"/>
            <a:ext cx="403496"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4015FC7F-FFA6-AE53-ECD9-3FC96009F337}"/>
              </a:ext>
            </a:extLst>
          </p:cNvPr>
          <p:cNvCxnSpPr/>
          <p:nvPr/>
        </p:nvCxnSpPr>
        <p:spPr>
          <a:xfrm flipV="1">
            <a:off x="8740366" y="2170081"/>
            <a:ext cx="403496"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7886B121-0C56-C15E-3A59-DC491C15E30C}"/>
              </a:ext>
            </a:extLst>
          </p:cNvPr>
          <p:cNvCxnSpPr/>
          <p:nvPr/>
        </p:nvCxnSpPr>
        <p:spPr>
          <a:xfrm flipV="1">
            <a:off x="10961420" y="2170081"/>
            <a:ext cx="403496"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518857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BC362-640D-DDBC-E434-7935887384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18F5A8-468A-E1DC-CC04-5E6714A39589}"/>
              </a:ext>
            </a:extLst>
          </p:cNvPr>
          <p:cNvSpPr>
            <a:spLocks noGrp="1"/>
          </p:cNvSpPr>
          <p:nvPr>
            <p:ph type="title"/>
          </p:nvPr>
        </p:nvSpPr>
        <p:spPr/>
        <p:txBody>
          <a:bodyPr/>
          <a:lstStyle/>
          <a:p>
            <a:r>
              <a:rPr lang="en-US"/>
              <a:t>The 2-Gram Model</a:t>
            </a:r>
          </a:p>
        </p:txBody>
      </p:sp>
      <p:sp>
        <p:nvSpPr>
          <p:cNvPr id="3" name="Content Placeholder 2">
            <a:extLst>
              <a:ext uri="{FF2B5EF4-FFF2-40B4-BE49-F238E27FC236}">
                <a16:creationId xmlns:a16="http://schemas.microsoft.com/office/drawing/2014/main" id="{590A0804-4B00-0CCC-242A-03BF43BC009B}"/>
              </a:ext>
            </a:extLst>
          </p:cNvPr>
          <p:cNvSpPr>
            <a:spLocks noGrp="1"/>
          </p:cNvSpPr>
          <p:nvPr>
            <p:ph idx="1"/>
          </p:nvPr>
        </p:nvSpPr>
        <p:spPr/>
        <p:txBody>
          <a:bodyPr/>
          <a:lstStyle/>
          <a:p>
            <a:r>
              <a:rPr lang="en-US" dirty="0"/>
              <a:t>Let’s try a bigger model: “the cat is riding on a bicycle. we are all impressed with the cat’s abilities.”</a:t>
            </a:r>
          </a:p>
          <a:p>
            <a:pPr marL="342900" indent="-342900">
              <a:buFont typeface="Arial" panose="020B0604020202020204" pitchFamily="34" charset="0"/>
              <a:buChar char="•"/>
            </a:pPr>
            <a:r>
              <a:rPr lang="en-US" dirty="0"/>
              <a:t>With this richer dataset, maybe we’ll get richer outputs?</a:t>
            </a:r>
          </a:p>
        </p:txBody>
      </p:sp>
    </p:spTree>
    <p:extLst>
      <p:ext uri="{BB962C8B-B14F-4D97-AF65-F5344CB8AC3E}">
        <p14:creationId xmlns:p14="http://schemas.microsoft.com/office/powerpoint/2010/main" val="33830992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6FFFE-B726-22A1-B5CC-57DE1BDCFE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9F9DD1-D9CC-E9D3-E8F8-1D9C2958D030}"/>
              </a:ext>
            </a:extLst>
          </p:cNvPr>
          <p:cNvSpPr>
            <a:spLocks noGrp="1"/>
          </p:cNvSpPr>
          <p:nvPr>
            <p:ph type="title"/>
          </p:nvPr>
        </p:nvSpPr>
        <p:spPr/>
        <p:txBody>
          <a:bodyPr/>
          <a:lstStyle/>
          <a:p>
            <a:r>
              <a:rPr lang="en-US"/>
              <a:t>The 2-Gram Model</a:t>
            </a:r>
          </a:p>
        </p:txBody>
      </p:sp>
      <p:sp>
        <p:nvSpPr>
          <p:cNvPr id="3" name="Content Placeholder 2">
            <a:extLst>
              <a:ext uri="{FF2B5EF4-FFF2-40B4-BE49-F238E27FC236}">
                <a16:creationId xmlns:a16="http://schemas.microsoft.com/office/drawing/2014/main" id="{2D1D5ACA-951A-D80E-CCDE-919DFBF9485A}"/>
              </a:ext>
            </a:extLst>
          </p:cNvPr>
          <p:cNvSpPr>
            <a:spLocks noGrp="1"/>
          </p:cNvSpPr>
          <p:nvPr>
            <p:ph idx="1"/>
          </p:nvPr>
        </p:nvSpPr>
        <p:spPr/>
        <p:txBody>
          <a:bodyPr/>
          <a:lstStyle/>
          <a:p>
            <a:r>
              <a:rPr lang="en-US" dirty="0"/>
              <a:t>Let’s try a bigger model: “the cat is riding on a bicycle. we are all impressed with the cat’s abilities.”</a:t>
            </a:r>
          </a:p>
          <a:p>
            <a:endParaRPr lang="en-US" dirty="0"/>
          </a:p>
          <a:p>
            <a:endParaRPr lang="en-US" dirty="0"/>
          </a:p>
          <a:p>
            <a:endParaRPr lang="en-US" dirty="0"/>
          </a:p>
          <a:p>
            <a:endParaRPr lang="en-US" dirty="0"/>
          </a:p>
          <a:p>
            <a:endParaRPr lang="en-US" dirty="0"/>
          </a:p>
          <a:p>
            <a:endParaRPr lang="en-US" dirty="0"/>
          </a:p>
          <a:p>
            <a:r>
              <a:rPr lang="en-US" dirty="0"/>
              <a:t>Still pretty weird! Let’s try using more data, e.g. the first few paragraphs of Moby Dick: </a:t>
            </a:r>
            <a:r>
              <a:rPr lang="en-US" dirty="0">
                <a:hlinkClick r:id="rId2"/>
              </a:rPr>
              <a:t>https://www.gutenberg.org/files/2701/old/moby10b.txt</a:t>
            </a:r>
            <a:endParaRPr lang="en-US" dirty="0"/>
          </a:p>
          <a:p>
            <a:endParaRPr lang="en-US" dirty="0"/>
          </a:p>
        </p:txBody>
      </p:sp>
      <p:pic>
        <p:nvPicPr>
          <p:cNvPr id="4" name="Picture 3">
            <a:extLst>
              <a:ext uri="{FF2B5EF4-FFF2-40B4-BE49-F238E27FC236}">
                <a16:creationId xmlns:a16="http://schemas.microsoft.com/office/drawing/2014/main" id="{4837E08E-0509-022B-D61D-415FB2F86265}"/>
              </a:ext>
            </a:extLst>
          </p:cNvPr>
          <p:cNvPicPr>
            <a:picLocks noChangeAspect="1"/>
          </p:cNvPicPr>
          <p:nvPr/>
        </p:nvPicPr>
        <p:blipFill>
          <a:blip r:embed="rId3"/>
          <a:stretch>
            <a:fillRect/>
          </a:stretch>
        </p:blipFill>
        <p:spPr>
          <a:xfrm>
            <a:off x="2209800" y="2159854"/>
            <a:ext cx="7772400" cy="1638831"/>
          </a:xfrm>
          <a:prstGeom prst="rect">
            <a:avLst/>
          </a:prstGeom>
        </p:spPr>
      </p:pic>
    </p:spTree>
    <p:extLst>
      <p:ext uri="{BB962C8B-B14F-4D97-AF65-F5344CB8AC3E}">
        <p14:creationId xmlns:p14="http://schemas.microsoft.com/office/powerpoint/2010/main" val="15093777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0EE0D75-5463-D0F1-15A5-6018512995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F5848C-DDE4-A645-D0C6-1338AA1C9F9A}"/>
              </a:ext>
            </a:extLst>
          </p:cNvPr>
          <p:cNvSpPr>
            <a:spLocks noGrp="1"/>
          </p:cNvSpPr>
          <p:nvPr>
            <p:ph type="title"/>
          </p:nvPr>
        </p:nvSpPr>
        <p:spPr/>
        <p:txBody>
          <a:bodyPr/>
          <a:lstStyle/>
          <a:p>
            <a:r>
              <a:rPr lang="en-US"/>
              <a:t>The 2-Gram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B1411-6071-6B8E-2C41-116109CE5BFC}"/>
                  </a:ext>
                </a:extLst>
              </p:cNvPr>
              <p:cNvSpPr>
                <a:spLocks noGrp="1"/>
              </p:cNvSpPr>
              <p:nvPr>
                <p:ph idx="1"/>
              </p:nvPr>
            </p:nvSpPr>
            <p:spPr/>
            <p:txBody>
              <a:bodyPr/>
              <a:lstStyle/>
              <a:p>
                <a:r>
                  <a:rPr lang="en-US" dirty="0"/>
                  <a:t>Shannon’s next model is called a bi-gram model (or 2-gram model).</a:t>
                </a:r>
              </a:p>
              <a:p>
                <a:pPr marL="342900" indent="-342900">
                  <a:buFont typeface="Arial" panose="020B0604020202020204" pitchFamily="34" charset="0"/>
                  <a:buChar char="•"/>
                </a:pPr>
                <a:r>
                  <a:rPr lang="en-US" dirty="0"/>
                  <a:t>Goal: Model the transition probabilities between letters in English text(s).</a:t>
                </a:r>
              </a:p>
              <a:p>
                <a:pPr marL="342900" indent="-342900">
                  <a:buFont typeface="Arial" panose="020B0604020202020204" pitchFamily="34" charset="0"/>
                  <a:buChar char="•"/>
                </a:pPr>
                <a:endParaRPr lang="en-US" dirty="0"/>
              </a:p>
              <a:p>
                <a:r>
                  <a:rPr lang="en-US" dirty="0"/>
                  <a:t>Example: Let’s build a model that counts the transition probabilities for “the cat is riding on a bicycle. we are all impressed with the cat’s abilities.”</a:t>
                </a:r>
              </a:p>
              <a:p>
                <a:pPr marL="342900" indent="-342900">
                  <a:buFont typeface="Arial" panose="020B0604020202020204" pitchFamily="34" charset="0"/>
                  <a:buChar char="•"/>
                </a:pPr>
                <a:r>
                  <a:rPr lang="en-US" dirty="0"/>
                  <a:t>2gram.html</a:t>
                </a:r>
              </a:p>
              <a:p>
                <a:endParaRPr lang="en-US" dirty="0"/>
              </a:p>
              <a:p>
                <a:r>
                  <a:rPr lang="en-US" dirty="0"/>
                  <a:t>In our bigram model, if our starting state is </a:t>
                </a:r>
                <a14:m>
                  <m:oMath xmlns:m="http://schemas.openxmlformats.org/officeDocument/2006/math">
                    <m:r>
                      <a:rPr lang="en-US" b="0" i="1" smtClean="0">
                        <a:latin typeface="Cambria Math" panose="02040503050406030204" pitchFamily="18" charset="0"/>
                      </a:rPr>
                      <m:t>𝑡</m:t>
                    </m:r>
                  </m:oMath>
                </a14:m>
                <a:r>
                  <a:rPr lang="en-US" dirty="0"/>
                  <a:t>, and we generate six additional characters,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𝑡𝑖𝑒</m:t>
                        </m:r>
                        <m:r>
                          <a:rPr lang="en-US" b="0" i="1" smtClean="0">
                            <a:latin typeface="Cambria Math" panose="02040503050406030204" pitchFamily="18" charset="0"/>
                          </a:rPr>
                          <m:t> </m:t>
                        </m:r>
                        <m:r>
                          <a:rPr lang="en-US" b="0" i="1" smtClean="0">
                            <a:latin typeface="Cambria Math" panose="02040503050406030204" pitchFamily="18" charset="0"/>
                          </a:rPr>
                          <m:t>𝑟𝑒𝑑</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𝑒</m:t>
                        </m:r>
                      </m:e>
                      <m:e>
                        <m:r>
                          <a:rPr lang="en-US" b="0" i="1" smtClean="0">
                            <a:latin typeface="Cambria Math" panose="02040503050406030204" pitchFamily="18" charset="0"/>
                          </a:rPr>
                          <m:t>𝑖</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𝑆𝑃𝐴𝐶𝐸</m:t>
                        </m:r>
                      </m:e>
                      <m:e>
                        <m:r>
                          <a:rPr lang="en-US" b="0" i="1" smtClean="0">
                            <a:latin typeface="Cambria Math" panose="02040503050406030204" pitchFamily="18" charset="0"/>
                          </a:rPr>
                          <m:t>𝑒</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𝑟</m:t>
                        </m:r>
                      </m:e>
                      <m:e>
                        <m:r>
                          <a:rPr lang="en-US" b="0" i="1" smtClean="0">
                            <a:latin typeface="Cambria Math" panose="02040503050406030204" pitchFamily="18" charset="0"/>
                          </a:rPr>
                          <m:t>𝑆𝑃𝐴𝐶𝐸</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𝑒</m:t>
                        </m:r>
                      </m:e>
                      <m:e>
                        <m:r>
                          <a:rPr lang="en-US" b="0" i="1" smtClean="0">
                            <a:latin typeface="Cambria Math" panose="02040503050406030204" pitchFamily="18" charset="0"/>
                          </a:rPr>
                          <m:t>𝑟</m:t>
                        </m:r>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𝑒</m:t>
                    </m:r>
                    <m:r>
                      <a:rPr lang="en-US" b="0" i="1" smtClean="0">
                        <a:latin typeface="Cambria Math" panose="02040503050406030204" pitchFamily="18" charset="0"/>
                      </a:rPr>
                      <m:t>)</m:t>
                    </m:r>
                  </m:oMath>
                </a14:m>
                <a:endParaRPr lang="en-US" dirty="0"/>
              </a:p>
              <a:p>
                <a:endParaRPr lang="en-US" dirty="0"/>
              </a:p>
              <a:p>
                <a:r>
                  <a:rPr lang="en-US" dirty="0"/>
                  <a:t>In that sense, we have a model of our text.</a:t>
                </a:r>
              </a:p>
              <a:p>
                <a:pPr marL="342900" indent="-342900">
                  <a:buFont typeface="Arial" panose="020B0604020202020204" pitchFamily="34" charset="0"/>
                  <a:buChar char="•"/>
                </a:pPr>
                <a:r>
                  <a:rPr lang="en-US" dirty="0"/>
                  <a:t>If our input text is every text in English, it’s a model of all English text.</a:t>
                </a:r>
              </a:p>
            </p:txBody>
          </p:sp>
        </mc:Choice>
        <mc:Fallback xmlns="">
          <p:sp>
            <p:nvSpPr>
              <p:cNvPr id="3" name="Content Placeholder 2">
                <a:extLst>
                  <a:ext uri="{FF2B5EF4-FFF2-40B4-BE49-F238E27FC236}">
                    <a16:creationId xmlns:a16="http://schemas.microsoft.com/office/drawing/2014/main" id="{778B1411-6071-6B8E-2C41-116109CE5BFC}"/>
                  </a:ext>
                </a:extLst>
              </p:cNvPr>
              <p:cNvSpPr>
                <a:spLocks noGrp="1" noRot="1" noChangeAspect="1" noMove="1" noResize="1" noEditPoints="1" noAdjustHandles="1" noChangeArrowheads="1" noChangeShapeType="1" noTextEdit="1"/>
              </p:cNvSpPr>
              <p:nvPr>
                <p:ph idx="1"/>
              </p:nvPr>
            </p:nvSpPr>
            <p:spPr>
              <a:blipFill>
                <a:blip r:embed="rId2"/>
                <a:stretch>
                  <a:fillRect l="-796" t="-541" r="-796" b="-9632"/>
                </a:stretch>
              </a:blipFill>
            </p:spPr>
            <p:txBody>
              <a:bodyPr/>
              <a:lstStyle/>
              <a:p>
                <a:r>
                  <a:rPr lang="en-US">
                    <a:noFill/>
                  </a:rPr>
                  <a:t> </a:t>
                </a:r>
              </a:p>
            </p:txBody>
          </p:sp>
        </mc:Fallback>
      </mc:AlternateContent>
    </p:spTree>
    <p:extLst>
      <p:ext uri="{BB962C8B-B14F-4D97-AF65-F5344CB8AC3E}">
        <p14:creationId xmlns:p14="http://schemas.microsoft.com/office/powerpoint/2010/main" val="2670713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00575-1FF8-4AC2-A9AF-AFAAA7735D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1C9DD5-0DD9-5F39-C641-FAF402A1E12D}"/>
              </a:ext>
            </a:extLst>
          </p:cNvPr>
          <p:cNvSpPr>
            <a:spLocks noGrp="1"/>
          </p:cNvSpPr>
          <p:nvPr>
            <p:ph type="title"/>
          </p:nvPr>
        </p:nvSpPr>
        <p:spPr/>
        <p:txBody>
          <a:bodyPr/>
          <a:lstStyle/>
          <a:p>
            <a:r>
              <a:rPr lang="en-US" dirty="0"/>
              <a:t>The 3-Gram Model</a:t>
            </a:r>
          </a:p>
        </p:txBody>
      </p:sp>
      <p:sp>
        <p:nvSpPr>
          <p:cNvPr id="3" name="Content Placeholder 2">
            <a:extLst>
              <a:ext uri="{FF2B5EF4-FFF2-40B4-BE49-F238E27FC236}">
                <a16:creationId xmlns:a16="http://schemas.microsoft.com/office/drawing/2014/main" id="{B61B18A8-CCC5-E3FD-D61A-2B73BADBBEBC}"/>
              </a:ext>
            </a:extLst>
          </p:cNvPr>
          <p:cNvSpPr>
            <a:spLocks noGrp="1"/>
          </p:cNvSpPr>
          <p:nvPr>
            <p:ph idx="1"/>
          </p:nvPr>
        </p:nvSpPr>
        <p:spPr/>
        <p:txBody>
          <a:bodyPr/>
          <a:lstStyle/>
          <a:p>
            <a:r>
              <a:rPr lang="en-US" dirty="0"/>
              <a:t>Let’s try a 3-gram model.</a:t>
            </a:r>
          </a:p>
          <a:p>
            <a:pPr marL="342900" indent="-342900">
              <a:buFont typeface="Arial" panose="020B0604020202020204" pitchFamily="34" charset="0"/>
              <a:buChar char="•"/>
            </a:pPr>
            <a:r>
              <a:rPr lang="en-US" dirty="0"/>
              <a:t>Idea: Predict the next letter based on the previous </a:t>
            </a:r>
            <a:r>
              <a:rPr lang="en-US" dirty="0">
                <a:solidFill>
                  <a:schemeClr val="accent2"/>
                </a:solidFill>
                <a:latin typeface="Inter" panose="02000503000000020004" pitchFamily="2" charset="0"/>
                <a:ea typeface="Inter" panose="02000503000000020004" pitchFamily="2" charset="0"/>
                <a:cs typeface="Inter" panose="02000503000000020004" pitchFamily="2" charset="0"/>
              </a:rPr>
              <a:t>two</a:t>
            </a:r>
            <a:r>
              <a:rPr lang="en-US" dirty="0"/>
              <a:t> letters.</a:t>
            </a:r>
          </a:p>
          <a:p>
            <a:pPr marL="342900" indent="-342900">
              <a:buFont typeface="Arial" panose="020B0604020202020204" pitchFamily="34" charset="0"/>
              <a:buChar char="•"/>
            </a:pPr>
            <a:r>
              <a:rPr lang="en-US" dirty="0"/>
              <a:t>Let’s try this out with “the cat is riding on a bicycle. we are all impressed with the cat’s abilities.”: </a:t>
            </a:r>
            <a:r>
              <a:rPr lang="en-US" dirty="0" err="1"/>
              <a:t>kgram.html</a:t>
            </a:r>
            <a:endParaRPr lang="en-US" dirty="0"/>
          </a:p>
        </p:txBody>
      </p:sp>
      <p:pic>
        <p:nvPicPr>
          <p:cNvPr id="4" name="Picture 3">
            <a:extLst>
              <a:ext uri="{FF2B5EF4-FFF2-40B4-BE49-F238E27FC236}">
                <a16:creationId xmlns:a16="http://schemas.microsoft.com/office/drawing/2014/main" id="{3F46349D-0C75-7249-6846-BEBC76FD3B61}"/>
              </a:ext>
            </a:extLst>
          </p:cNvPr>
          <p:cNvPicPr>
            <a:picLocks noChangeAspect="1"/>
          </p:cNvPicPr>
          <p:nvPr/>
        </p:nvPicPr>
        <p:blipFill>
          <a:blip r:embed="rId2"/>
          <a:stretch>
            <a:fillRect/>
          </a:stretch>
        </p:blipFill>
        <p:spPr>
          <a:xfrm>
            <a:off x="1605280" y="2734452"/>
            <a:ext cx="8671560" cy="3727305"/>
          </a:xfrm>
          <a:prstGeom prst="rect">
            <a:avLst/>
          </a:prstGeom>
        </p:spPr>
      </p:pic>
    </p:spTree>
    <p:extLst>
      <p:ext uri="{BB962C8B-B14F-4D97-AF65-F5344CB8AC3E}">
        <p14:creationId xmlns:p14="http://schemas.microsoft.com/office/powerpoint/2010/main" val="29930685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8577C-CD6E-886D-307B-6FE09FB65E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C2703F-07C2-4D42-39AD-B963E1AF73EA}"/>
              </a:ext>
            </a:extLst>
          </p:cNvPr>
          <p:cNvSpPr>
            <a:spLocks noGrp="1"/>
          </p:cNvSpPr>
          <p:nvPr>
            <p:ph type="title"/>
          </p:nvPr>
        </p:nvSpPr>
        <p:spPr/>
        <p:txBody>
          <a:bodyPr/>
          <a:lstStyle/>
          <a:p>
            <a:r>
              <a:rPr lang="en-US" dirty="0"/>
              <a:t>The 3-Gram Model</a:t>
            </a:r>
          </a:p>
        </p:txBody>
      </p:sp>
      <p:sp>
        <p:nvSpPr>
          <p:cNvPr id="3" name="Content Placeholder 2">
            <a:extLst>
              <a:ext uri="{FF2B5EF4-FFF2-40B4-BE49-F238E27FC236}">
                <a16:creationId xmlns:a16="http://schemas.microsoft.com/office/drawing/2014/main" id="{8FA4FA14-D788-4077-3DD7-AFE516B39C30}"/>
              </a:ext>
            </a:extLst>
          </p:cNvPr>
          <p:cNvSpPr>
            <a:spLocks noGrp="1"/>
          </p:cNvSpPr>
          <p:nvPr>
            <p:ph idx="1"/>
          </p:nvPr>
        </p:nvSpPr>
        <p:spPr/>
        <p:txBody>
          <a:bodyPr/>
          <a:lstStyle/>
          <a:p>
            <a:r>
              <a:rPr lang="en-US" dirty="0"/>
              <a:t>Let’s try a 3-gram model.</a:t>
            </a:r>
          </a:p>
          <a:p>
            <a:pPr marL="342900" indent="-342900">
              <a:buFont typeface="Arial" panose="020B0604020202020204" pitchFamily="34" charset="0"/>
              <a:buChar char="•"/>
            </a:pPr>
            <a:r>
              <a:rPr lang="en-US" dirty="0"/>
              <a:t>Idea: Predict the next letter based on the previous </a:t>
            </a:r>
            <a:r>
              <a:rPr lang="en-US" dirty="0">
                <a:solidFill>
                  <a:schemeClr val="accent2"/>
                </a:solidFill>
                <a:latin typeface="Inter" panose="02000503000000020004" pitchFamily="2" charset="0"/>
                <a:ea typeface="Inter" panose="02000503000000020004" pitchFamily="2" charset="0"/>
                <a:cs typeface="Inter" panose="02000503000000020004" pitchFamily="2" charset="0"/>
              </a:rPr>
              <a:t>two</a:t>
            </a:r>
            <a:r>
              <a:rPr lang="en-US" dirty="0"/>
              <a:t> letters.</a:t>
            </a:r>
          </a:p>
          <a:p>
            <a:pPr marL="342900" indent="-342900">
              <a:buFont typeface="Arial" panose="020B0604020202020204" pitchFamily="34" charset="0"/>
              <a:buChar char="•"/>
            </a:pPr>
            <a:r>
              <a:rPr lang="en-US" dirty="0"/>
              <a:t>Let’s try this out with “the cat is riding on a bicycle. we are all impressed with the cat’s abilities.”: </a:t>
            </a:r>
            <a:r>
              <a:rPr lang="en-US" dirty="0">
                <a:hlinkClick r:id="rId2"/>
              </a:rPr>
              <a:t>https://joshh.ug/cs70/kgram.html</a:t>
            </a:r>
            <a:endParaRPr lang="en-US" dirty="0"/>
          </a:p>
          <a:p>
            <a:pPr marL="342900" indent="-342900">
              <a:buFont typeface="Arial" panose="020B0604020202020204" pitchFamily="34" charset="0"/>
              <a:buChar char="•"/>
            </a:pPr>
            <a:r>
              <a:rPr lang="en-US" dirty="0"/>
              <a:t>Looks better!</a:t>
            </a:r>
          </a:p>
        </p:txBody>
      </p:sp>
      <p:pic>
        <p:nvPicPr>
          <p:cNvPr id="5" name="Picture 4">
            <a:extLst>
              <a:ext uri="{FF2B5EF4-FFF2-40B4-BE49-F238E27FC236}">
                <a16:creationId xmlns:a16="http://schemas.microsoft.com/office/drawing/2014/main" id="{F4FD62D4-2FA9-85B3-722C-6F7F0ED626F6}"/>
              </a:ext>
            </a:extLst>
          </p:cNvPr>
          <p:cNvPicPr>
            <a:picLocks noChangeAspect="1"/>
          </p:cNvPicPr>
          <p:nvPr/>
        </p:nvPicPr>
        <p:blipFill>
          <a:blip r:embed="rId3"/>
          <a:stretch>
            <a:fillRect/>
          </a:stretch>
        </p:blipFill>
        <p:spPr>
          <a:xfrm>
            <a:off x="3030220" y="4178300"/>
            <a:ext cx="5969000" cy="2146300"/>
          </a:xfrm>
          <a:prstGeom prst="rect">
            <a:avLst/>
          </a:prstGeom>
        </p:spPr>
      </p:pic>
    </p:spTree>
    <p:extLst>
      <p:ext uri="{BB962C8B-B14F-4D97-AF65-F5344CB8AC3E}">
        <p14:creationId xmlns:p14="http://schemas.microsoft.com/office/powerpoint/2010/main" val="33233037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E7EEC-3E1F-0B2B-8812-2234D2D9E0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FA1CD6-272E-3DF5-4426-8F2B8006742E}"/>
              </a:ext>
            </a:extLst>
          </p:cNvPr>
          <p:cNvSpPr>
            <a:spLocks noGrp="1"/>
          </p:cNvSpPr>
          <p:nvPr>
            <p:ph type="title"/>
          </p:nvPr>
        </p:nvSpPr>
        <p:spPr/>
        <p:txBody>
          <a:bodyPr/>
          <a:lstStyle/>
          <a:p>
            <a:r>
              <a:rPr lang="en-US" dirty="0"/>
              <a:t>The 3-Gram Model</a:t>
            </a:r>
          </a:p>
        </p:txBody>
      </p:sp>
      <p:sp>
        <p:nvSpPr>
          <p:cNvPr id="3" name="Content Placeholder 2">
            <a:extLst>
              <a:ext uri="{FF2B5EF4-FFF2-40B4-BE49-F238E27FC236}">
                <a16:creationId xmlns:a16="http://schemas.microsoft.com/office/drawing/2014/main" id="{1EA2FEDB-A89B-3DFD-0E66-A17C25D68668}"/>
              </a:ext>
            </a:extLst>
          </p:cNvPr>
          <p:cNvSpPr>
            <a:spLocks noGrp="1"/>
          </p:cNvSpPr>
          <p:nvPr>
            <p:ph idx="1"/>
          </p:nvPr>
        </p:nvSpPr>
        <p:spPr/>
        <p:txBody>
          <a:bodyPr/>
          <a:lstStyle/>
          <a:p>
            <a:r>
              <a:rPr lang="en-US" dirty="0"/>
              <a:t>Question: Is this model a Markov Model?</a:t>
            </a:r>
          </a:p>
          <a:p>
            <a:endParaRPr lang="en-US" dirty="0"/>
          </a:p>
        </p:txBody>
      </p:sp>
      <p:pic>
        <p:nvPicPr>
          <p:cNvPr id="5" name="Picture 4">
            <a:extLst>
              <a:ext uri="{FF2B5EF4-FFF2-40B4-BE49-F238E27FC236}">
                <a16:creationId xmlns:a16="http://schemas.microsoft.com/office/drawing/2014/main" id="{81CDB5D3-3FAB-4190-65CC-63AC21BAECD1}"/>
              </a:ext>
            </a:extLst>
          </p:cNvPr>
          <p:cNvPicPr>
            <a:picLocks noChangeAspect="1"/>
          </p:cNvPicPr>
          <p:nvPr/>
        </p:nvPicPr>
        <p:blipFill>
          <a:blip r:embed="rId2"/>
          <a:stretch>
            <a:fillRect/>
          </a:stretch>
        </p:blipFill>
        <p:spPr>
          <a:xfrm>
            <a:off x="402805" y="3429000"/>
            <a:ext cx="11386390" cy="2406401"/>
          </a:xfrm>
          <a:prstGeom prst="rect">
            <a:avLst/>
          </a:prstGeom>
        </p:spPr>
      </p:pic>
    </p:spTree>
    <p:extLst>
      <p:ext uri="{BB962C8B-B14F-4D97-AF65-F5344CB8AC3E}">
        <p14:creationId xmlns:p14="http://schemas.microsoft.com/office/powerpoint/2010/main" val="12241777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3D4537-5165-FF62-DC8F-BFB6D90A9A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71DE19-4A50-6121-363C-F014E1F51F8B}"/>
              </a:ext>
            </a:extLst>
          </p:cNvPr>
          <p:cNvSpPr>
            <a:spLocks noGrp="1"/>
          </p:cNvSpPr>
          <p:nvPr>
            <p:ph type="title"/>
          </p:nvPr>
        </p:nvSpPr>
        <p:spPr/>
        <p:txBody>
          <a:bodyPr/>
          <a:lstStyle/>
          <a:p>
            <a:r>
              <a:rPr lang="en-US" dirty="0"/>
              <a:t>The 3-Gram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892141F-CA69-B2CB-A22C-3757E0D82BBE}"/>
                  </a:ext>
                </a:extLst>
              </p:cNvPr>
              <p:cNvSpPr>
                <a:spLocks noGrp="1"/>
              </p:cNvSpPr>
              <p:nvPr>
                <p:ph idx="1"/>
              </p:nvPr>
            </p:nvSpPr>
            <p:spPr/>
            <p:txBody>
              <a:bodyPr/>
              <a:lstStyle/>
              <a:p>
                <a:r>
                  <a:rPr lang="en-US" dirty="0"/>
                  <a:t>Question: Is this model a Markov Model?</a:t>
                </a:r>
              </a:p>
              <a:p>
                <a:pPr marL="342900" indent="-342900">
                  <a:buFont typeface="Arial" panose="020B0604020202020204" pitchFamily="34" charset="0"/>
                  <a:buChar char="•"/>
                </a:pPr>
                <a:r>
                  <a:rPr lang="en-US" dirty="0"/>
                  <a:t>Yes! The state space of the random variables is now pairs of characters.</a:t>
                </a:r>
              </a:p>
              <a:p>
                <a:pPr marL="342900" indent="-342900">
                  <a:buFont typeface="Arial" panose="020B0604020202020204" pitchFamily="34" charset="0"/>
                  <a:buChar char="•"/>
                </a:pPr>
                <a:r>
                  <a:rPr lang="en-US" dirty="0"/>
                  <a:t>Example: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55</m:t>
                            </m:r>
                          </m:sub>
                        </m:sSub>
                        <m:r>
                          <a:rPr lang="en-US" b="0" i="1" smtClean="0">
                            <a:latin typeface="Cambria Math" panose="02040503050406030204" pitchFamily="18" charset="0"/>
                          </a:rPr>
                          <m:t>=“</m:t>
                        </m:r>
                        <m:r>
                          <a:rPr lang="en-US" b="0" i="1" smtClean="0">
                            <a:latin typeface="Cambria Math" panose="02040503050406030204" pitchFamily="18" charset="0"/>
                          </a:rPr>
                          <m:t>𝑖𝑚</m:t>
                        </m:r>
                        <m:r>
                          <a:rPr lang="en-US" b="0" i="1" smtClean="0">
                            <a:latin typeface="Cambria Math" panose="02040503050406030204" pitchFamily="18" charset="0"/>
                          </a:rPr>
                          <m:t>”</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54</m:t>
                            </m:r>
                          </m:sub>
                        </m:sSub>
                        <m:r>
                          <a:rPr lang="en-US" b="0" i="1" smtClean="0">
                            <a:latin typeface="Cambria Math" panose="02040503050406030204" pitchFamily="18" charset="0"/>
                          </a:rPr>
                          <m:t>=“</m:t>
                        </m:r>
                        <m:r>
                          <m:rPr>
                            <m:nor/>
                          </m:rPr>
                          <a:rPr lang="en-US" b="1"/>
                          <m:t>␣</m:t>
                        </m:r>
                        <m:r>
                          <a:rPr lang="en-US" b="0" i="1" smtClean="0">
                            <a:latin typeface="Cambria Math" panose="02040503050406030204" pitchFamily="18" charset="0"/>
                          </a:rPr>
                          <m:t>𝑖</m:t>
                        </m:r>
                        <m:r>
                          <a:rPr lang="en-US" b="0" i="1" smtClean="0">
                            <a:latin typeface="Cambria Math" panose="02040503050406030204" pitchFamily="18" charset="0"/>
                          </a:rPr>
                          <m:t>”</m:t>
                        </m:r>
                      </m:e>
                    </m:d>
                    <m:r>
                      <a:rPr lang="en-US" b="0" i="1" smtClean="0">
                        <a:latin typeface="Cambria Math" panose="02040503050406030204" pitchFamily="18" charset="0"/>
                      </a:rPr>
                      <m:t>=0.5</m:t>
                    </m:r>
                  </m:oMath>
                </a14:m>
                <a:endParaRPr lang="en-US" dirty="0"/>
              </a:p>
            </p:txBody>
          </p:sp>
        </mc:Choice>
        <mc:Fallback>
          <p:sp>
            <p:nvSpPr>
              <p:cNvPr id="3" name="Content Placeholder 2">
                <a:extLst>
                  <a:ext uri="{FF2B5EF4-FFF2-40B4-BE49-F238E27FC236}">
                    <a16:creationId xmlns:a16="http://schemas.microsoft.com/office/drawing/2014/main" id="{F892141F-CA69-B2CB-A22C-3757E0D82BBE}"/>
                  </a:ext>
                </a:extLst>
              </p:cNvPr>
              <p:cNvSpPr>
                <a:spLocks noGrp="1" noRot="1" noChangeAspect="1" noMove="1" noResize="1" noEditPoints="1" noAdjustHandles="1" noChangeArrowheads="1" noChangeShapeType="1" noTextEdit="1"/>
              </p:cNvSpPr>
              <p:nvPr>
                <p:ph idx="1"/>
              </p:nvPr>
            </p:nvSpPr>
            <p:spPr>
              <a:blipFill>
                <a:blip r:embed="rId2"/>
                <a:stretch>
                  <a:fillRect l="-773" t="-901"/>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AF8D7913-CF4D-9082-936A-48D237B62341}"/>
              </a:ext>
            </a:extLst>
          </p:cNvPr>
          <p:cNvPicPr>
            <a:picLocks noChangeAspect="1"/>
          </p:cNvPicPr>
          <p:nvPr/>
        </p:nvPicPr>
        <p:blipFill>
          <a:blip r:embed="rId3"/>
          <a:stretch>
            <a:fillRect/>
          </a:stretch>
        </p:blipFill>
        <p:spPr>
          <a:xfrm>
            <a:off x="402805" y="3429000"/>
            <a:ext cx="11386390" cy="2406401"/>
          </a:xfrm>
          <a:prstGeom prst="rect">
            <a:avLst/>
          </a:prstGeom>
        </p:spPr>
      </p:pic>
    </p:spTree>
    <p:extLst>
      <p:ext uri="{BB962C8B-B14F-4D97-AF65-F5344CB8AC3E}">
        <p14:creationId xmlns:p14="http://schemas.microsoft.com/office/powerpoint/2010/main" val="23930299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F2F5AC-DEA4-D506-E16C-9D53FE631A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B1CC72-EF20-75E5-1AF3-50EBA15C3B44}"/>
              </a:ext>
            </a:extLst>
          </p:cNvPr>
          <p:cNvSpPr>
            <a:spLocks noGrp="1"/>
          </p:cNvSpPr>
          <p:nvPr>
            <p:ph type="title"/>
          </p:nvPr>
        </p:nvSpPr>
        <p:spPr/>
        <p:txBody>
          <a:bodyPr/>
          <a:lstStyle/>
          <a:p>
            <a:r>
              <a:rPr lang="en-US" dirty="0"/>
              <a:t>The 3-Gram Model</a:t>
            </a:r>
          </a:p>
        </p:txBody>
      </p:sp>
      <p:sp>
        <p:nvSpPr>
          <p:cNvPr id="3" name="Content Placeholder 2">
            <a:extLst>
              <a:ext uri="{FF2B5EF4-FFF2-40B4-BE49-F238E27FC236}">
                <a16:creationId xmlns:a16="http://schemas.microsoft.com/office/drawing/2014/main" id="{7C6A1827-CC98-728A-23C2-1C4B149306FD}"/>
              </a:ext>
            </a:extLst>
          </p:cNvPr>
          <p:cNvSpPr>
            <a:spLocks noGrp="1"/>
          </p:cNvSpPr>
          <p:nvPr>
            <p:ph idx="1"/>
          </p:nvPr>
        </p:nvSpPr>
        <p:spPr/>
        <p:txBody>
          <a:bodyPr/>
          <a:lstStyle/>
          <a:p>
            <a:r>
              <a:rPr lang="en-US" dirty="0"/>
              <a:t>Let’s try out our 3-gram model with Moby Dick again.</a:t>
            </a:r>
          </a:p>
          <a:p>
            <a:pPr marL="342900" indent="-342900">
              <a:buFont typeface="Arial" panose="020B0604020202020204" pitchFamily="34" charset="0"/>
              <a:buChar char="•"/>
            </a:pPr>
            <a:r>
              <a:rPr lang="en-US" dirty="0">
                <a:hlinkClick r:id="rId2"/>
              </a:rPr>
              <a:t>https://joshh.ug/cs70/kgram.html</a:t>
            </a:r>
            <a:endParaRPr lang="en-US" dirty="0"/>
          </a:p>
        </p:txBody>
      </p:sp>
    </p:spTree>
    <p:extLst>
      <p:ext uri="{BB962C8B-B14F-4D97-AF65-F5344CB8AC3E}">
        <p14:creationId xmlns:p14="http://schemas.microsoft.com/office/powerpoint/2010/main" val="3025586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3C62ABB-F3BD-6310-5F1F-B4D46FBFA2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AC9BB8-7855-0BF2-7396-F25BAB1BE3D9}"/>
              </a:ext>
            </a:extLst>
          </p:cNvPr>
          <p:cNvSpPr>
            <a:spLocks noGrp="1"/>
          </p:cNvSpPr>
          <p:nvPr>
            <p:ph type="title"/>
          </p:nvPr>
        </p:nvSpPr>
        <p:spPr/>
        <p:txBody>
          <a:bodyPr/>
          <a:lstStyle/>
          <a:p>
            <a:r>
              <a:rPr lang="en-US" dirty="0"/>
              <a:t>The 3-Gram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4E86DA6-7584-F95C-9048-ABF567AB3801}"/>
                  </a:ext>
                </a:extLst>
              </p:cNvPr>
              <p:cNvSpPr>
                <a:spLocks noGrp="1"/>
              </p:cNvSpPr>
              <p:nvPr>
                <p:ph idx="1"/>
              </p:nvPr>
            </p:nvSpPr>
            <p:spPr/>
            <p:txBody>
              <a:bodyPr/>
              <a:lstStyle/>
              <a:p>
                <a:r>
                  <a:rPr lang="en-US" dirty="0"/>
                  <a:t>Model Interpretation:</a:t>
                </a:r>
              </a:p>
              <a:p>
                <a:pPr marL="342900" indent="-342900">
                  <a:buFont typeface="Arial" panose="020B0604020202020204" pitchFamily="34" charset="0"/>
                  <a:buChar char="•"/>
                </a:pPr>
                <a:r>
                  <a:rPr lang="en-US" dirty="0"/>
                  <a:t>Suppose we start from “</a:t>
                </a:r>
                <a:r>
                  <a:rPr lang="en-US" dirty="0" err="1"/>
                  <a:t>th</a:t>
                </a:r>
                <a:r>
                  <a:rPr lang="en-US" dirty="0"/>
                  <a:t>”.</a:t>
                </a:r>
              </a:p>
              <a:p>
                <a:pPr marL="342900" indent="-342900">
                  <a:buFont typeface="Arial" panose="020B0604020202020204" pitchFamily="34" charset="0"/>
                  <a:buChar char="•"/>
                </a:pPr>
                <a:r>
                  <a:rPr lang="en-US" dirty="0"/>
                  <a:t> “</a:t>
                </a:r>
                <a14:m>
                  <m:oMath xmlns:m="http://schemas.openxmlformats.org/officeDocument/2006/math">
                    <m:r>
                      <m:rPr>
                        <m:nor/>
                      </m:rPr>
                      <a:rPr lang="en-US" b="1"/>
                      <m:t>␣</m:t>
                    </m:r>
                  </m:oMath>
                </a14:m>
                <a:r>
                  <a:rPr lang="en-US" dirty="0" err="1"/>
                  <a:t>impres</a:t>
                </a:r>
                <a:r>
                  <a:rPr lang="en-US" dirty="0"/>
                  <a:t>.” as the last 8 characters given that the previous 2 characters were “</a:t>
                </a:r>
                <a14:m>
                  <m:oMath xmlns:m="http://schemas.openxmlformats.org/officeDocument/2006/math">
                    <m:r>
                      <m:rPr>
                        <m:nor/>
                      </m:rPr>
                      <a:rPr lang="en-US" b="1"/>
                      <m:t>␣</m:t>
                    </m:r>
                    <m:r>
                      <a:rPr lang="en-US" i="1">
                        <a:latin typeface="Cambria Math" panose="02040503050406030204" pitchFamily="18" charset="0"/>
                      </a:rPr>
                      <m:t>𝑖</m:t>
                    </m:r>
                  </m:oMath>
                </a14:m>
                <a:r>
                  <a:rPr lang="en-US" dirty="0"/>
                  <a:t>”?</a:t>
                </a:r>
              </a:p>
              <a:p>
                <a:pPr marL="342900" indent="-342900">
                  <a:buFont typeface="Arial" panose="020B0604020202020204" pitchFamily="34" charset="0"/>
                  <a:buChar char="•"/>
                </a:pPr>
                <a:r>
                  <a:rPr lang="en-US" dirty="0"/>
                  <a:t>Can use chain rule:</a:t>
                </a:r>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m:t>
                          </m:r>
                          <m:r>
                            <m:rPr>
                              <m:nor/>
                            </m:rPr>
                            <a:rPr lang="en-US" b="1"/>
                            <m:t>␣</m:t>
                          </m:r>
                          <m:r>
                            <a:rPr lang="en-US" b="0" i="1" smtClean="0">
                              <a:latin typeface="Cambria Math" panose="02040503050406030204" pitchFamily="18" charset="0"/>
                            </a:rPr>
                            <m:t>𝑖𝑚𝑝𝑟𝑒𝑠</m:t>
                          </m:r>
                          <m:r>
                            <a:rPr lang="en-US" b="0" i="1" smtClean="0">
                              <a:latin typeface="Cambria Math" panose="02040503050406030204" pitchFamily="18" charset="0"/>
                            </a:rPr>
                            <m:t>.”|</m:t>
                          </m:r>
                          <m:r>
                            <a:rPr lang="en-US" b="1" i="1" smtClean="0">
                              <a:latin typeface="Cambria Math" panose="02040503050406030204" pitchFamily="18" charset="0"/>
                            </a:rPr>
                            <m:t>”</m:t>
                          </m:r>
                          <m:r>
                            <m:rPr>
                              <m:nor/>
                            </m:rPr>
                            <a:rPr lang="en-US" b="1"/>
                            <m:t>␣</m:t>
                          </m:r>
                          <m:r>
                            <a:rPr lang="en-US" b="0" i="1" smtClean="0">
                              <a:latin typeface="Cambria Math" panose="02040503050406030204" pitchFamily="18" charset="0"/>
                            </a:rPr>
                            <m:t>𝑖</m:t>
                          </m:r>
                          <m:r>
                            <a:rPr lang="en-US" b="0" i="1" smtClean="0">
                              <a:latin typeface="Cambria Math" panose="02040503050406030204" pitchFamily="18" charset="0"/>
                            </a:rPr>
                            <m:t>”</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e>
                        <m:e>
                          <m:r>
                            <a:rPr lang="en-US" b="0" i="1" smtClean="0">
                              <a:latin typeface="Cambria Math" panose="02040503050406030204" pitchFamily="18" charset="0"/>
                            </a:rPr>
                            <m:t>”</m:t>
                          </m:r>
                          <m:r>
                            <a:rPr lang="en-US" b="0" i="1" smtClean="0">
                              <a:latin typeface="Cambria Math" panose="02040503050406030204" pitchFamily="18" charset="0"/>
                            </a:rPr>
                            <m:t>𝑒𝑠</m:t>
                          </m:r>
                          <m:r>
                            <a:rPr lang="en-US" b="0" i="1" smtClean="0">
                              <a:latin typeface="Cambria Math" panose="02040503050406030204" pitchFamily="18" charset="0"/>
                            </a:rPr>
                            <m:t>”</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𝑒𝑠</m:t>
                          </m:r>
                          <m:r>
                            <a:rPr lang="en-US" b="0" i="1" smtClean="0">
                              <a:latin typeface="Cambria Math" panose="02040503050406030204" pitchFamily="18" charset="0"/>
                            </a:rPr>
                            <m:t>”</m:t>
                          </m:r>
                        </m:e>
                        <m:e>
                          <m:r>
                            <a:rPr lang="en-US" b="0" i="1" smtClean="0">
                              <a:latin typeface="Cambria Math" panose="02040503050406030204" pitchFamily="18" charset="0"/>
                            </a:rPr>
                            <m:t>”</m:t>
                          </m:r>
                          <m:r>
                            <a:rPr lang="en-US" b="0" i="1" smtClean="0">
                              <a:latin typeface="Cambria Math" panose="02040503050406030204" pitchFamily="18" charset="0"/>
                            </a:rPr>
                            <m:t>𝑟𝑒</m:t>
                          </m:r>
                          <m:r>
                            <a:rPr lang="en-US" b="0" i="1" smtClean="0">
                              <a:latin typeface="Cambria Math" panose="02040503050406030204" pitchFamily="18" charset="0"/>
                            </a:rPr>
                            <m:t>”</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𝑟𝑒</m:t>
                          </m:r>
                          <m:r>
                            <a:rPr lang="en-US" b="0" i="1" smtClean="0">
                              <a:latin typeface="Cambria Math" panose="02040503050406030204" pitchFamily="18" charset="0"/>
                            </a:rPr>
                            <m:t>”</m:t>
                          </m:r>
                        </m:e>
                        <m:e>
                          <m:r>
                            <a:rPr lang="en-US" b="0" i="1" smtClean="0">
                              <a:latin typeface="Cambria Math" panose="02040503050406030204" pitchFamily="18" charset="0"/>
                            </a:rPr>
                            <m:t>”</m:t>
                          </m:r>
                          <m:r>
                            <a:rPr lang="en-US" b="0" i="1" smtClean="0">
                              <a:latin typeface="Cambria Math" panose="02040503050406030204" pitchFamily="18" charset="0"/>
                            </a:rPr>
                            <m:t>𝑝𝑟</m:t>
                          </m:r>
                          <m:r>
                            <a:rPr lang="en-US" b="0" i="1" smtClean="0">
                              <a:latin typeface="Cambria Math" panose="02040503050406030204" pitchFamily="18" charset="0"/>
                            </a:rPr>
                            <m:t>”</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𝑝𝑟</m:t>
                          </m:r>
                          <m:r>
                            <a:rPr lang="en-US" b="0" i="1" smtClean="0">
                              <a:latin typeface="Cambria Math" panose="02040503050406030204" pitchFamily="18" charset="0"/>
                            </a:rPr>
                            <m:t>”</m:t>
                          </m:r>
                        </m:e>
                        <m:e>
                          <m:r>
                            <a:rPr lang="en-US" b="0" i="1" smtClean="0">
                              <a:latin typeface="Cambria Math" panose="02040503050406030204" pitchFamily="18" charset="0"/>
                            </a:rPr>
                            <m:t>”</m:t>
                          </m:r>
                          <m:r>
                            <a:rPr lang="en-US" b="0" i="1" smtClean="0">
                              <a:latin typeface="Cambria Math" panose="02040503050406030204" pitchFamily="18" charset="0"/>
                            </a:rPr>
                            <m:t>𝑚𝑝</m:t>
                          </m:r>
                          <m:r>
                            <a:rPr lang="en-US" b="0" i="1" smtClean="0">
                              <a:latin typeface="Cambria Math" panose="02040503050406030204" pitchFamily="18" charset="0"/>
                            </a:rPr>
                            <m:t>”</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𝑚𝑝</m:t>
                          </m:r>
                          <m:r>
                            <a:rPr lang="en-US" b="0" i="1" smtClean="0">
                              <a:latin typeface="Cambria Math" panose="02040503050406030204" pitchFamily="18" charset="0"/>
                            </a:rPr>
                            <m:t>”</m:t>
                          </m:r>
                        </m:e>
                        <m:e>
                          <m:r>
                            <a:rPr lang="en-US" b="0" i="1" smtClean="0">
                              <a:latin typeface="Cambria Math" panose="02040503050406030204" pitchFamily="18" charset="0"/>
                            </a:rPr>
                            <m:t>”</m:t>
                          </m:r>
                          <m:r>
                            <a:rPr lang="en-US" b="0" i="1" smtClean="0">
                              <a:latin typeface="Cambria Math" panose="02040503050406030204" pitchFamily="18" charset="0"/>
                            </a:rPr>
                            <m:t>𝑖𝑚</m:t>
                          </m:r>
                          <m:r>
                            <a:rPr lang="en-US" b="0" i="1" smtClean="0">
                              <a:latin typeface="Cambria Math" panose="02040503050406030204" pitchFamily="18" charset="0"/>
                            </a:rPr>
                            <m:t>”</m:t>
                          </m:r>
                        </m:e>
                      </m:d>
                      <m:r>
                        <a:rPr lang="en-US" b="0" i="1" smtClean="0">
                          <a:latin typeface="Cambria Math" panose="02040503050406030204" pitchFamily="18" charset="0"/>
                        </a:rPr>
                        <m:t>⋅</m:t>
                      </m:r>
                    </m:oMath>
                  </m:oMathPara>
                </a14:m>
                <a:endParaRPr lang="en-US" b="0" dirty="0"/>
              </a:p>
              <a:p>
                <a:endParaRPr lang="en-US" dirty="0"/>
              </a:p>
            </p:txBody>
          </p:sp>
        </mc:Choice>
        <mc:Fallback>
          <p:sp>
            <p:nvSpPr>
              <p:cNvPr id="3" name="Content Placeholder 2">
                <a:extLst>
                  <a:ext uri="{FF2B5EF4-FFF2-40B4-BE49-F238E27FC236}">
                    <a16:creationId xmlns:a16="http://schemas.microsoft.com/office/drawing/2014/main" id="{F4E86DA6-7584-F95C-9048-ABF567AB3801}"/>
                  </a:ext>
                </a:extLst>
              </p:cNvPr>
              <p:cNvSpPr>
                <a:spLocks noGrp="1" noRot="1" noChangeAspect="1" noMove="1" noResize="1" noEditPoints="1" noAdjustHandles="1" noChangeArrowheads="1" noChangeShapeType="1" noTextEdit="1"/>
              </p:cNvSpPr>
              <p:nvPr>
                <p:ph idx="1"/>
              </p:nvPr>
            </p:nvSpPr>
            <p:spPr>
              <a:blipFill>
                <a:blip r:embed="rId2"/>
                <a:stretch>
                  <a:fillRect l="-773" t="-901" r="-132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6723240-860A-C4FB-E202-E889C77D88F1}"/>
              </a:ext>
            </a:extLst>
          </p:cNvPr>
          <p:cNvPicPr>
            <a:picLocks noChangeAspect="1"/>
          </p:cNvPicPr>
          <p:nvPr/>
        </p:nvPicPr>
        <p:blipFill>
          <a:blip r:embed="rId3"/>
          <a:stretch>
            <a:fillRect/>
          </a:stretch>
        </p:blipFill>
        <p:spPr>
          <a:xfrm>
            <a:off x="3030220" y="4178300"/>
            <a:ext cx="5969000" cy="2146300"/>
          </a:xfrm>
          <a:prstGeom prst="rect">
            <a:avLst/>
          </a:prstGeom>
        </p:spPr>
      </p:pic>
    </p:spTree>
    <p:extLst>
      <p:ext uri="{BB962C8B-B14F-4D97-AF65-F5344CB8AC3E}">
        <p14:creationId xmlns:p14="http://schemas.microsoft.com/office/powerpoint/2010/main" val="1582481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E3FA0A9-3B17-082B-DA00-8E36D1EABA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FFEF7A-A62E-19BC-A6FA-6FD79F099BCC}"/>
              </a:ext>
            </a:extLst>
          </p:cNvPr>
          <p:cNvSpPr>
            <a:spLocks noGrp="1"/>
          </p:cNvSpPr>
          <p:nvPr>
            <p:ph type="title"/>
          </p:nvPr>
        </p:nvSpPr>
        <p:spPr/>
        <p:txBody>
          <a:bodyPr/>
          <a:lstStyle/>
          <a:p>
            <a:r>
              <a:rPr lang="en-US" dirty="0"/>
              <a:t>The 3-Gram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860B88B-1A70-4E0F-1904-3BB6745DB291}"/>
                  </a:ext>
                </a:extLst>
              </p:cNvPr>
              <p:cNvSpPr>
                <a:spLocks noGrp="1"/>
              </p:cNvSpPr>
              <p:nvPr>
                <p:ph idx="1"/>
              </p:nvPr>
            </p:nvSpPr>
            <p:spPr/>
            <p:txBody>
              <a:bodyPr/>
              <a:lstStyle/>
              <a:p>
                <a:r>
                  <a:rPr lang="en-US" dirty="0"/>
                  <a:t>Let’s try a 3-gram model.</a:t>
                </a:r>
              </a:p>
              <a:p>
                <a:pPr marL="342900" indent="-342900">
                  <a:buFont typeface="Arial" panose="020B0604020202020204" pitchFamily="34" charset="0"/>
                  <a:buChar char="•"/>
                </a:pPr>
                <a:r>
                  <a:rPr lang="en-US" dirty="0"/>
                  <a:t>Idea: Predict the next letter based on the previous </a:t>
                </a:r>
                <a:r>
                  <a:rPr lang="en-US" dirty="0">
                    <a:solidFill>
                      <a:schemeClr val="accent2"/>
                    </a:solidFill>
                    <a:latin typeface="Inter" panose="02000503000000020004" pitchFamily="2" charset="0"/>
                    <a:ea typeface="Inter" panose="02000503000000020004" pitchFamily="2" charset="0"/>
                    <a:cs typeface="Inter" panose="02000503000000020004" pitchFamily="2" charset="0"/>
                  </a:rPr>
                  <a:t>two</a:t>
                </a:r>
                <a:r>
                  <a:rPr lang="en-US" dirty="0"/>
                  <a:t> letters.</a:t>
                </a:r>
              </a:p>
              <a:p>
                <a:pPr marL="342900" indent="-342900">
                  <a:buFont typeface="Arial" panose="020B0604020202020204" pitchFamily="34" charset="0"/>
                  <a:buChar char="•"/>
                </a:pPr>
                <a:r>
                  <a:rPr lang="en-US" dirty="0"/>
                  <a:t>Let’s try this out with “the cat is riding on a bicycle. we are all impressed with the cat’s abilities”: </a:t>
                </a:r>
                <a:r>
                  <a:rPr lang="en-US" dirty="0" err="1"/>
                  <a:t>kgram.html</a:t>
                </a:r>
                <a:endParaRPr lang="en-US" dirty="0"/>
              </a:p>
              <a:p>
                <a:pPr marL="342900" indent="-342900">
                  <a:buFont typeface="Arial" panose="020B0604020202020204" pitchFamily="34" charset="0"/>
                  <a:buChar char="•"/>
                </a:pPr>
                <a:endParaRPr lang="en-US" dirty="0"/>
              </a:p>
              <a:p>
                <a:r>
                  <a:rPr lang="en-US" dirty="0"/>
                  <a:t>If we use “the cat is riding on a bicycle. we are all impressed with the cat’s abilities.”, and use “</a:t>
                </a:r>
                <a:r>
                  <a:rPr lang="en-US" dirty="0" err="1"/>
                  <a:t>ti</a:t>
                </a:r>
                <a:r>
                  <a:rPr lang="en-US" dirty="0"/>
                  <a:t>” as our starting sequence, then the chance that we get “tie red” is:</a:t>
                </a:r>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𝑡𝑖𝑒</m:t>
                          </m:r>
                          <m:r>
                            <a:rPr lang="en-US" b="0" i="1" smtClean="0">
                              <a:latin typeface="Cambria Math" panose="02040503050406030204" pitchFamily="18" charset="0"/>
                            </a:rPr>
                            <m:t> </m:t>
                          </m:r>
                          <m:r>
                            <a:rPr lang="en-US" b="0" i="1" smtClean="0">
                              <a:latin typeface="Cambria Math" panose="02040503050406030204" pitchFamily="18" charset="0"/>
                            </a:rPr>
                            <m:t>𝑟𝑒𝑑</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𝑒</m:t>
                          </m:r>
                        </m:e>
                        <m:e>
                          <m:r>
                            <a:rPr lang="en-US" b="0" i="1" smtClean="0">
                              <a:latin typeface="Cambria Math" panose="02040503050406030204" pitchFamily="18" charset="0"/>
                            </a:rPr>
                            <m:t>𝑡𝑖</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𝑆𝑃𝐴𝐶𝐸</m:t>
                          </m:r>
                        </m:e>
                        <m:e>
                          <m:r>
                            <a:rPr lang="en-US" b="0" i="1" smtClean="0">
                              <a:latin typeface="Cambria Math" panose="02040503050406030204" pitchFamily="18" charset="0"/>
                            </a:rPr>
                            <m:t>𝑖𝑒</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𝑟</m:t>
                          </m:r>
                        </m:e>
                        <m:e>
                          <m:r>
                            <a:rPr lang="en-US" b="0" i="1" smtClean="0">
                              <a:latin typeface="Cambria Math" panose="02040503050406030204" pitchFamily="18" charset="0"/>
                            </a:rPr>
                            <m:t>𝑒𝑆𝑃𝐴𝐶𝐸</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𝑒</m:t>
                          </m:r>
                        </m:e>
                        <m:e>
                          <m:r>
                            <a:rPr lang="en-US" b="0" i="1" smtClean="0">
                              <a:latin typeface="Cambria Math" panose="02040503050406030204" pitchFamily="18" charset="0"/>
                            </a:rPr>
                            <m:t>𝑟𝑆𝑃𝐴𝐶𝐸</m:t>
                          </m:r>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𝑟𝑒</m:t>
                      </m:r>
                      <m:r>
                        <a:rPr lang="en-US" b="0" i="1" smtClean="0">
                          <a:latin typeface="Cambria Math" panose="02040503050406030204" pitchFamily="18" charset="0"/>
                        </a:rPr>
                        <m:t>)</m:t>
                      </m:r>
                    </m:oMath>
                  </m:oMathPara>
                </a14:m>
                <a:endParaRPr lang="en-US" b="0" dirty="0"/>
              </a:p>
              <a:p>
                <a:endParaRPr lang="en-US" dirty="0"/>
              </a:p>
            </p:txBody>
          </p:sp>
        </mc:Choice>
        <mc:Fallback>
          <p:sp>
            <p:nvSpPr>
              <p:cNvPr id="3" name="Content Placeholder 2">
                <a:extLst>
                  <a:ext uri="{FF2B5EF4-FFF2-40B4-BE49-F238E27FC236}">
                    <a16:creationId xmlns:a16="http://schemas.microsoft.com/office/drawing/2014/main" id="{A860B88B-1A70-4E0F-1904-3BB6745DB291}"/>
                  </a:ext>
                </a:extLst>
              </p:cNvPr>
              <p:cNvSpPr>
                <a:spLocks noGrp="1" noRot="1" noChangeAspect="1" noMove="1" noResize="1" noEditPoints="1" noAdjustHandles="1" noChangeArrowheads="1" noChangeShapeType="1" noTextEdit="1"/>
              </p:cNvSpPr>
              <p:nvPr>
                <p:ph idx="1"/>
              </p:nvPr>
            </p:nvSpPr>
            <p:spPr>
              <a:blipFill>
                <a:blip r:embed="rId2"/>
                <a:stretch>
                  <a:fillRect l="-773" t="-901" r="-662"/>
                </a:stretch>
              </a:blipFill>
            </p:spPr>
            <p:txBody>
              <a:bodyPr/>
              <a:lstStyle/>
              <a:p>
                <a:r>
                  <a:rPr lang="en-US">
                    <a:noFill/>
                  </a:rPr>
                  <a:t> </a:t>
                </a:r>
              </a:p>
            </p:txBody>
          </p:sp>
        </mc:Fallback>
      </mc:AlternateContent>
    </p:spTree>
    <p:extLst>
      <p:ext uri="{BB962C8B-B14F-4D97-AF65-F5344CB8AC3E}">
        <p14:creationId xmlns:p14="http://schemas.microsoft.com/office/powerpoint/2010/main" val="572199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9C593-10EF-2EFF-9D9A-36138FE8E8D1}"/>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8CD5EF6-6B15-9D95-29F1-B1886EFF9037}"/>
                  </a:ext>
                </a:extLst>
              </p:cNvPr>
              <p:cNvSpPr>
                <a:spLocks noGrp="1"/>
              </p:cNvSpPr>
              <p:nvPr>
                <p:ph idx="1"/>
              </p:nvPr>
            </p:nvSpPr>
            <p:spPr>
              <a:xfrm>
                <a:off x="93657" y="533400"/>
                <a:ext cx="11712263" cy="5638732"/>
              </a:xfrm>
            </p:spPr>
            <p:txBody>
              <a:bodyPr/>
              <a:lstStyle/>
              <a:p>
                <a:r>
                  <a:rPr lang="en-US" dirty="0"/>
                  <a:t>Earlier we saw that 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0</m:t>
                        </m:r>
                      </m:sub>
                    </m:sSub>
                    <m:r>
                      <a:rPr lang="en-US" b="0" i="1" smtClean="0">
                        <a:latin typeface="Cambria Math" panose="02040503050406030204" pitchFamily="18" charset="0"/>
                      </a:rPr>
                      <m:t>=[1  0  0]</m:t>
                    </m:r>
                  </m:oMath>
                </a14:m>
                <a:r>
                  <a:rPr lang="en-US" dirty="0"/>
                  <a:t>, then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0</m:t>
                        </m:r>
                      </m:sub>
                    </m:sSub>
                    <m:r>
                      <a:rPr lang="en-US" b="0" i="1" smtClean="0">
                        <a:latin typeface="Cambria Math" panose="02040503050406030204" pitchFamily="18" charset="0"/>
                      </a:rPr>
                      <m:t>𝑃</m:t>
                    </m:r>
                    <m:r>
                      <a:rPr lang="en-US" b="0" i="1" smtClean="0">
                        <a:latin typeface="Cambria Math" panose="02040503050406030204" pitchFamily="18" charset="0"/>
                      </a:rPr>
                      <m:t>=[0  0.5  0.5]</m:t>
                    </m:r>
                  </m:oMath>
                </a14:m>
                <a:endParaRPr lang="en-US" dirty="0"/>
              </a:p>
              <a:p>
                <a:pPr marL="342900" indent="-342900">
                  <a:buFont typeface="Arial" panose="020B0604020202020204" pitchFamily="34" charset="0"/>
                  <a:buChar char="•"/>
                </a:pPr>
                <a:r>
                  <a:rPr lang="en-US" b="0" dirty="0"/>
                  <a:t>More generally: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𝑛</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1  0  0</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𝑛</m:t>
                        </m:r>
                      </m:sup>
                    </m:sSup>
                  </m:oMath>
                </a14:m>
                <a:endParaRPr lang="en-US" b="0" dirty="0"/>
              </a:p>
              <a:p>
                <a:pPr marL="342900" indent="-342900">
                  <a:buFont typeface="Arial" panose="020B0604020202020204" pitchFamily="34" charset="0"/>
                  <a:buChar char="•"/>
                </a:pPr>
                <a:r>
                  <a:rPr lang="en-US" dirty="0"/>
                  <a:t>Limit as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dirty="0"/>
                  <a:t> is </a:t>
                </a:r>
                <a14:m>
                  <m:oMath xmlns:m="http://schemas.openxmlformats.org/officeDocument/2006/math">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4</m:t>
                            </m:r>
                          </m:num>
                          <m:den>
                            <m:r>
                              <a:rPr lang="en-US" b="0" i="1" smtClean="0">
                                <a:latin typeface="Cambria Math" panose="02040503050406030204" pitchFamily="18" charset="0"/>
                              </a:rPr>
                              <m:t>9</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9</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9</m:t>
                            </m:r>
                          </m:den>
                        </m:f>
                      </m:e>
                    </m:d>
                  </m:oMath>
                </a14:m>
                <a:endParaRPr lang="en-US" dirty="0"/>
              </a:p>
              <a:p>
                <a:endParaRPr lang="en-US" dirty="0"/>
              </a:p>
              <a:p>
                <a:r>
                  <a:rPr lang="en-US" dirty="0"/>
                  <a:t>Experimentally, we saw using </a:t>
                </a:r>
                <a:r>
                  <a:rPr lang="en-US" dirty="0">
                    <a:hlinkClick r:id="rId2"/>
                  </a:rPr>
                  <a:t>our simulator</a:t>
                </a:r>
                <a:r>
                  <a:rPr lang="en-US" dirty="0"/>
                  <a:t> that if we pick a different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0</m:t>
                        </m:r>
                      </m:sub>
                    </m:sSub>
                  </m:oMath>
                </a14:m>
                <a:r>
                  <a:rPr lang="en-US" dirty="0"/>
                  <a:t>, we still converge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b="0" i="1" smtClean="0">
                            <a:latin typeface="Cambria Math" panose="02040503050406030204" pitchFamily="18" charset="0"/>
                          </a:rPr>
                          <m:t>∞</m:t>
                        </m:r>
                      </m:sub>
                    </m:sSub>
                    <m:r>
                      <a:rPr lang="en-US" b="0" i="1" smtClean="0">
                        <a:latin typeface="Cambria Math" panose="02040503050406030204" pitchFamily="18" charset="0"/>
                      </a:rPr>
                      <m:t>=</m:t>
                    </m:r>
                  </m:oMath>
                </a14:m>
                <a:r>
                  <a:rPr lang="en-US" dirty="0"/>
                  <a:t> </a:t>
                </a:r>
                <a14:m>
                  <m:oMath xmlns:m="http://schemas.openxmlformats.org/officeDocument/2006/math">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4</m:t>
                            </m:r>
                          </m:num>
                          <m:den>
                            <m:r>
                              <a:rPr lang="en-US" i="1">
                                <a:latin typeface="Cambria Math" panose="02040503050406030204" pitchFamily="18" charset="0"/>
                              </a:rPr>
                              <m:t>9</m:t>
                            </m:r>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9</m:t>
                            </m:r>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9</m:t>
                            </m:r>
                          </m:den>
                        </m:f>
                      </m:e>
                    </m:d>
                  </m:oMath>
                </a14:m>
                <a:r>
                  <a:rPr lang="en-US" dirty="0"/>
                  <a:t>.</a:t>
                </a:r>
              </a:p>
              <a:p>
                <a:pPr marL="342900" indent="-342900">
                  <a:buFont typeface="Arial" panose="020B0604020202020204" pitchFamily="34" charset="0"/>
                  <a:buChar char="•"/>
                </a:pPr>
                <a:r>
                  <a:rPr lang="en-US" dirty="0"/>
                  <a:t>We call this a </a:t>
                </a:r>
                <a:r>
                  <a:rPr lang="en-US" dirty="0">
                    <a:solidFill>
                      <a:schemeClr val="accent3"/>
                    </a:solidFill>
                    <a:latin typeface="Inter" panose="02000503000000020004" pitchFamily="2" charset="0"/>
                    <a:ea typeface="Inter" panose="02000503000000020004" pitchFamily="2" charset="0"/>
                    <a:cs typeface="Inter" panose="02000503000000020004" pitchFamily="2" charset="0"/>
                  </a:rPr>
                  <a:t>stationary distribution</a:t>
                </a:r>
                <a:r>
                  <a:rPr lang="en-US" dirty="0"/>
                  <a:t>. </a:t>
                </a:r>
              </a:p>
              <a:p>
                <a:pPr marL="342900" indent="-342900">
                  <a:buFont typeface="Arial" panose="020B0604020202020204" pitchFamily="34" charset="0"/>
                  <a:buChar char="•"/>
                </a:pPr>
                <a:r>
                  <a:rPr lang="en-US" dirty="0"/>
                  <a:t>Idea: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r>
                      <a:rPr lang="en-US" b="0" i="1" smtClean="0">
                        <a:latin typeface="Cambria Math" panose="02040503050406030204" pitchFamily="18" charset="0"/>
                      </a:rPr>
                      <m:t>𝑃</m:t>
                    </m:r>
                  </m:oMath>
                </a14:m>
                <a:r>
                  <a:rPr lang="en-US" dirty="0"/>
                  <a:t>, i.e. after applying the transition matrix, nothing changes.</a:t>
                </a:r>
              </a:p>
              <a:p>
                <a:pPr marL="342900" indent="-342900">
                  <a:buFont typeface="Arial" panose="020B0604020202020204" pitchFamily="34" charset="0"/>
                  <a:buChar char="•"/>
                </a:pPr>
                <a:r>
                  <a:rPr lang="en-US" dirty="0"/>
                  <a:t>Today we’ll explore this phenomenon in more detail.</a:t>
                </a:r>
              </a:p>
              <a:p>
                <a:endParaRPr lang="en-US" dirty="0"/>
              </a:p>
              <a:p>
                <a:endParaRPr lang="en-US" dirty="0"/>
              </a:p>
            </p:txBody>
          </p:sp>
        </mc:Choice>
        <mc:Fallback>
          <p:sp>
            <p:nvSpPr>
              <p:cNvPr id="3" name="Content Placeholder 2">
                <a:extLst>
                  <a:ext uri="{FF2B5EF4-FFF2-40B4-BE49-F238E27FC236}">
                    <a16:creationId xmlns:a16="http://schemas.microsoft.com/office/drawing/2014/main" id="{D8CD5EF6-6B15-9D95-29F1-B1886EFF9037}"/>
                  </a:ext>
                </a:extLst>
              </p:cNvPr>
              <p:cNvSpPr>
                <a:spLocks noGrp="1" noRot="1" noChangeAspect="1" noMove="1" noResize="1" noEditPoints="1" noAdjustHandles="1" noChangeArrowheads="1" noChangeShapeType="1" noTextEdit="1"/>
              </p:cNvSpPr>
              <p:nvPr>
                <p:ph idx="1"/>
              </p:nvPr>
            </p:nvSpPr>
            <p:spPr>
              <a:xfrm>
                <a:off x="93657" y="533400"/>
                <a:ext cx="11712263" cy="5638732"/>
              </a:xfrm>
              <a:blipFill>
                <a:blip r:embed="rId3"/>
                <a:stretch>
                  <a:fillRect l="-758" t="-901"/>
                </a:stretch>
              </a:blipFill>
            </p:spPr>
            <p:txBody>
              <a:bodyPr/>
              <a:lstStyle/>
              <a:p>
                <a:r>
                  <a:rPr lang="en-US">
                    <a:noFill/>
                  </a:rPr>
                  <a:t> </a:t>
                </a:r>
              </a:p>
            </p:txBody>
          </p:sp>
        </mc:Fallback>
      </mc:AlternateContent>
      <p:sp>
        <p:nvSpPr>
          <p:cNvPr id="5" name="Title 4">
            <a:extLst>
              <a:ext uri="{FF2B5EF4-FFF2-40B4-BE49-F238E27FC236}">
                <a16:creationId xmlns:a16="http://schemas.microsoft.com/office/drawing/2014/main" id="{2313194D-8199-7FE0-241B-93DBA63577EE}"/>
              </a:ext>
            </a:extLst>
          </p:cNvPr>
          <p:cNvSpPr>
            <a:spLocks noGrp="1"/>
          </p:cNvSpPr>
          <p:nvPr>
            <p:ph type="title"/>
          </p:nvPr>
        </p:nvSpPr>
        <p:spPr>
          <a:xfrm>
            <a:off x="0" y="3"/>
            <a:ext cx="11277600" cy="457200"/>
          </a:xfrm>
        </p:spPr>
        <p:txBody>
          <a:bodyPr>
            <a:normAutofit fontScale="90000"/>
          </a:bodyPr>
          <a:lstStyle/>
          <a:p>
            <a:r>
              <a:rPr lang="en-US" dirty="0"/>
              <a:t>Last Time: Long Term Behavior of Three State Markov Chain using Linear Algebra</a:t>
            </a:r>
          </a:p>
        </p:txBody>
      </p:sp>
    </p:spTree>
    <p:extLst>
      <p:ext uri="{BB962C8B-B14F-4D97-AF65-F5344CB8AC3E}">
        <p14:creationId xmlns:p14="http://schemas.microsoft.com/office/powerpoint/2010/main" val="19843658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186BB-B965-489D-7188-174DA058E79E}"/>
              </a:ext>
            </a:extLst>
          </p:cNvPr>
          <p:cNvSpPr>
            <a:spLocks noGrp="1"/>
          </p:cNvSpPr>
          <p:nvPr>
            <p:ph type="title"/>
          </p:nvPr>
        </p:nvSpPr>
        <p:spPr/>
        <p:txBody>
          <a:bodyPr/>
          <a:lstStyle/>
          <a:p>
            <a:r>
              <a:rPr lang="en-US" dirty="0"/>
              <a:t>4-Gram Models and Beyond</a:t>
            </a:r>
          </a:p>
        </p:txBody>
      </p:sp>
      <p:sp>
        <p:nvSpPr>
          <p:cNvPr id="3" name="Content Placeholder 2">
            <a:extLst>
              <a:ext uri="{FF2B5EF4-FFF2-40B4-BE49-F238E27FC236}">
                <a16:creationId xmlns:a16="http://schemas.microsoft.com/office/drawing/2014/main" id="{C22FAAA3-56FD-E28D-8153-7C054B54DFE6}"/>
              </a:ext>
            </a:extLst>
          </p:cNvPr>
          <p:cNvSpPr>
            <a:spLocks noGrp="1"/>
          </p:cNvSpPr>
          <p:nvPr>
            <p:ph idx="1"/>
          </p:nvPr>
        </p:nvSpPr>
        <p:spPr/>
        <p:txBody>
          <a:bodyPr/>
          <a:lstStyle/>
          <a:p>
            <a:r>
              <a:rPr lang="en-US" dirty="0"/>
              <a:t>Naturally, we can also take into account more of our recent characters.</a:t>
            </a:r>
          </a:p>
          <a:p>
            <a:pPr marL="342900" indent="-342900">
              <a:buFont typeface="Arial" panose="020B0604020202020204" pitchFamily="34" charset="0"/>
              <a:buChar char="•"/>
            </a:pPr>
            <a:r>
              <a:rPr lang="en-US" dirty="0"/>
              <a:t>Example, for a 5-gram model, our current state is the most recent four characters.</a:t>
            </a:r>
          </a:p>
          <a:p>
            <a:pPr marL="342900" indent="-342900">
              <a:buFont typeface="Arial" panose="020B0604020202020204" pitchFamily="34" charset="0"/>
              <a:buChar char="•"/>
            </a:pPr>
            <a:endParaRPr lang="en-US" dirty="0"/>
          </a:p>
          <a:p>
            <a:r>
              <a:rPr lang="en-US" dirty="0"/>
              <a:t>Let’s lastly try out 5-gram model of Moby Dick and see what happens.</a:t>
            </a:r>
          </a:p>
          <a:p>
            <a:pPr marL="342900" indent="-342900">
              <a:buFont typeface="Arial" panose="020B0604020202020204" pitchFamily="34" charset="0"/>
              <a:buChar char="•"/>
            </a:pPr>
            <a:r>
              <a:rPr lang="en-US" dirty="0">
                <a:hlinkClick r:id="rId2"/>
              </a:rPr>
              <a:t>https://joshh.ug/cs70/kgram.html</a:t>
            </a: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7291587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1060C-8C22-9D1E-76BD-F8790B563C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10E607-AEFE-ECC8-F16F-4AA249EE9E00}"/>
              </a:ext>
            </a:extLst>
          </p:cNvPr>
          <p:cNvSpPr>
            <a:spLocks noGrp="1"/>
          </p:cNvSpPr>
          <p:nvPr>
            <p:ph type="title"/>
          </p:nvPr>
        </p:nvSpPr>
        <p:spPr/>
        <p:txBody>
          <a:bodyPr/>
          <a:lstStyle/>
          <a:p>
            <a:r>
              <a:rPr lang="en-US" dirty="0"/>
              <a:t>5 Gram Model Output</a:t>
            </a:r>
          </a:p>
        </p:txBody>
      </p:sp>
      <p:sp>
        <p:nvSpPr>
          <p:cNvPr id="3" name="Content Placeholder 2">
            <a:extLst>
              <a:ext uri="{FF2B5EF4-FFF2-40B4-BE49-F238E27FC236}">
                <a16:creationId xmlns:a16="http://schemas.microsoft.com/office/drawing/2014/main" id="{8C0C3F98-45F9-23D8-BA30-D287EC44D925}"/>
              </a:ext>
            </a:extLst>
          </p:cNvPr>
          <p:cNvSpPr>
            <a:spLocks noGrp="1"/>
          </p:cNvSpPr>
          <p:nvPr>
            <p:ph idx="1"/>
          </p:nvPr>
        </p:nvSpPr>
        <p:spPr/>
        <p:txBody>
          <a:bodyPr/>
          <a:lstStyle/>
          <a:p>
            <a:r>
              <a:rPr lang="en-US" dirty="0"/>
              <a:t>Naturally, we can also take into account more of our recent characters.</a:t>
            </a:r>
          </a:p>
          <a:p>
            <a:pPr marL="342900" indent="-342900">
              <a:buFont typeface="Arial" panose="020B0604020202020204" pitchFamily="34" charset="0"/>
              <a:buChar char="•"/>
            </a:pPr>
            <a:r>
              <a:rPr lang="en-US" dirty="0"/>
              <a:t>Example, for a 5-gram model, our current state is the most recent four characters.</a:t>
            </a:r>
          </a:p>
          <a:p>
            <a:pPr marL="342900" indent="-342900">
              <a:buFont typeface="Arial" panose="020B0604020202020204" pitchFamily="34" charset="0"/>
              <a:buChar char="•"/>
            </a:pPr>
            <a:endParaRPr lang="en-US" dirty="0"/>
          </a:p>
          <a:p>
            <a:r>
              <a:rPr lang="en-US" dirty="0"/>
              <a:t>Let’s lastly try out 5-gram model of Moby Dick and see what happens.</a:t>
            </a:r>
          </a:p>
        </p:txBody>
      </p:sp>
      <p:pic>
        <p:nvPicPr>
          <p:cNvPr id="4" name="Picture 3">
            <a:extLst>
              <a:ext uri="{FF2B5EF4-FFF2-40B4-BE49-F238E27FC236}">
                <a16:creationId xmlns:a16="http://schemas.microsoft.com/office/drawing/2014/main" id="{E6E97FA0-7725-3DC9-3F74-C9D67FB9127E}"/>
              </a:ext>
            </a:extLst>
          </p:cNvPr>
          <p:cNvPicPr>
            <a:picLocks noChangeAspect="1"/>
          </p:cNvPicPr>
          <p:nvPr/>
        </p:nvPicPr>
        <p:blipFill>
          <a:blip r:embed="rId2"/>
          <a:stretch>
            <a:fillRect/>
          </a:stretch>
        </p:blipFill>
        <p:spPr>
          <a:xfrm>
            <a:off x="4387850" y="3914214"/>
            <a:ext cx="7531100" cy="2552700"/>
          </a:xfrm>
          <a:prstGeom prst="rect">
            <a:avLst/>
          </a:prstGeom>
        </p:spPr>
      </p:pic>
      <p:pic>
        <p:nvPicPr>
          <p:cNvPr id="6" name="Picture 5">
            <a:extLst>
              <a:ext uri="{FF2B5EF4-FFF2-40B4-BE49-F238E27FC236}">
                <a16:creationId xmlns:a16="http://schemas.microsoft.com/office/drawing/2014/main" id="{74B3A70D-ABD8-3C1A-B4C3-21AF484563E5}"/>
              </a:ext>
            </a:extLst>
          </p:cNvPr>
          <p:cNvPicPr>
            <a:picLocks noChangeAspect="1"/>
          </p:cNvPicPr>
          <p:nvPr/>
        </p:nvPicPr>
        <p:blipFill>
          <a:blip r:embed="rId3"/>
          <a:stretch>
            <a:fillRect/>
          </a:stretch>
        </p:blipFill>
        <p:spPr>
          <a:xfrm>
            <a:off x="974912" y="4695264"/>
            <a:ext cx="1447800" cy="990600"/>
          </a:xfrm>
          <a:prstGeom prst="rect">
            <a:avLst/>
          </a:prstGeom>
        </p:spPr>
      </p:pic>
      <p:cxnSp>
        <p:nvCxnSpPr>
          <p:cNvPr id="8" name="Straight Arrow Connector 7">
            <a:extLst>
              <a:ext uri="{FF2B5EF4-FFF2-40B4-BE49-F238E27FC236}">
                <a16:creationId xmlns:a16="http://schemas.microsoft.com/office/drawing/2014/main" id="{1A0EDC1E-C5D0-C8C7-BF51-8A7228617F26}"/>
              </a:ext>
            </a:extLst>
          </p:cNvPr>
          <p:cNvCxnSpPr/>
          <p:nvPr/>
        </p:nvCxnSpPr>
        <p:spPr>
          <a:xfrm>
            <a:off x="2796988" y="5190564"/>
            <a:ext cx="121023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8343429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9BC2D-0B85-AF05-993C-4DEED74073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CDE3B1-7630-F4C3-6A0C-BFCE72B791B9}"/>
              </a:ext>
            </a:extLst>
          </p:cNvPr>
          <p:cNvSpPr>
            <a:spLocks noGrp="1"/>
          </p:cNvSpPr>
          <p:nvPr>
            <p:ph type="title"/>
          </p:nvPr>
        </p:nvSpPr>
        <p:spPr/>
        <p:txBody>
          <a:bodyPr/>
          <a:lstStyle/>
          <a:p>
            <a:r>
              <a:rPr lang="en-US" dirty="0"/>
              <a:t>CS70 </a:t>
            </a:r>
            <a:r>
              <a:rPr lang="en-US" dirty="0" err="1"/>
              <a:t>Perspectie</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EFB8857-3AA3-947C-CCCB-3F141E2C9E74}"/>
                  </a:ext>
                </a:extLst>
              </p:cNvPr>
              <p:cNvSpPr>
                <a:spLocks noGrp="1"/>
              </p:cNvSpPr>
              <p:nvPr>
                <p:ph idx="1"/>
              </p:nvPr>
            </p:nvSpPr>
            <p:spPr>
              <a:xfrm>
                <a:off x="93657" y="3092824"/>
                <a:ext cx="11488745" cy="3079307"/>
              </a:xfrm>
            </p:spPr>
            <p:txBody>
              <a:bodyPr/>
              <a:lstStyle/>
              <a:p>
                <a:r>
                  <a:rPr lang="en-US" dirty="0"/>
                  <a:t>Can think of our Markov Model as being able to tell us the chance that we get a specific autocompletion given a starter string.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0">
                        <a:latin typeface="Cambria Math" panose="02040503050406030204" pitchFamily="18" charset="0"/>
                      </a:rPr>
                      <m:t>“</m:t>
                    </m:r>
                    <m:r>
                      <m:rPr>
                        <m:sty m:val="p"/>
                      </m:rPr>
                      <a:rPr lang="en-US" i="0">
                        <a:latin typeface="Cambria Math" panose="02040503050406030204" pitchFamily="18" charset="0"/>
                      </a:rPr>
                      <m:t>captain</m:t>
                    </m:r>
                    <m:r>
                      <a:rPr lang="en-US" i="0">
                        <a:latin typeface="Cambria Math" panose="02040503050406030204" pitchFamily="18" charset="0"/>
                      </a:rPr>
                      <m:t>, </m:t>
                    </m:r>
                    <m:r>
                      <m:rPr>
                        <m:sty m:val="p"/>
                      </m:rPr>
                      <a:rPr lang="en-US" i="0">
                        <a:latin typeface="Cambria Math" panose="02040503050406030204" pitchFamily="18" charset="0"/>
                      </a:rPr>
                      <m:t>or</m:t>
                    </m:r>
                    <m:r>
                      <a:rPr lang="en-US" i="0">
                        <a:latin typeface="Cambria Math" panose="02040503050406030204" pitchFamily="18" charset="0"/>
                      </a:rPr>
                      <m:t> </m:t>
                    </m:r>
                    <m:r>
                      <m:rPr>
                        <m:sty m:val="p"/>
                      </m:rPr>
                      <a:rPr lang="en-US" i="0">
                        <a:latin typeface="Cambria Math" panose="02040503050406030204" pitchFamily="18" charset="0"/>
                      </a:rPr>
                      <m:t>my</m:t>
                    </m:r>
                    <m:r>
                      <a:rPr lang="en-US" i="0">
                        <a:latin typeface="Cambria Math" panose="02040503050406030204" pitchFamily="18" charset="0"/>
                      </a:rPr>
                      <m:t> </m:t>
                    </m:r>
                    <m:r>
                      <m:rPr>
                        <m:sty m:val="p"/>
                      </m:rPr>
                      <a:rPr lang="en-US" i="0">
                        <a:latin typeface="Cambria Math" panose="02040503050406030204" pitchFamily="18" charset="0"/>
                      </a:rPr>
                      <m:t>purselves</m:t>
                    </m:r>
                    <m:r>
                      <a:rPr lang="en-US" i="0">
                        <a:latin typeface="Cambria Math" panose="02040503050406030204" pitchFamily="18" charset="0"/>
                      </a:rPr>
                      <m:t> </m:t>
                    </m:r>
                    <m:r>
                      <m:rPr>
                        <m:sty m:val="p"/>
                      </m:rPr>
                      <a:rPr lang="en-US" i="0">
                        <a:latin typeface="Cambria Math" panose="02040503050406030204" pitchFamily="18" charset="0"/>
                      </a:rPr>
                      <m:t>you</m:t>
                    </m:r>
                    <m:r>
                      <a:rPr lang="en-US" i="0">
                        <a:latin typeface="Cambria Math" panose="02040503050406030204" pitchFamily="18" charset="0"/>
                      </a:rPr>
                      <m:t> </m:t>
                    </m:r>
                    <m:r>
                      <m:rPr>
                        <m:sty m:val="p"/>
                      </m:rPr>
                      <a:rPr lang="en-US" i="0">
                        <a:latin typeface="Cambria Math" panose="02040503050406030204" pitchFamily="18" charset="0"/>
                      </a:rPr>
                      <m:t>this</m:t>
                    </m:r>
                    <m:r>
                      <a:rPr lang="en-US" i="0">
                        <a:latin typeface="Cambria Math" panose="02040503050406030204" pitchFamily="18" charset="0"/>
                      </a:rPr>
                      <m:t> </m:t>
                    </m:r>
                    <m:r>
                      <m:rPr>
                        <m:sty m:val="p"/>
                      </m:rPr>
                      <a:rPr lang="en-US" i="0">
                        <a:latin typeface="Cambria Math" panose="02040503050406030204" pitchFamily="18" charset="0"/>
                      </a:rPr>
                      <m:t>deep</m:t>
                    </m:r>
                    <m:r>
                      <a:rPr lang="en-US" i="0" smtClean="0">
                        <a:latin typeface="Cambria Math" panose="02040503050406030204" pitchFamily="18" charset="0"/>
                      </a:rPr>
                      <m:t>”</m:t>
                    </m:r>
                    <m:r>
                      <a:rPr lang="en-US" b="0" i="0" smtClean="0">
                        <a:latin typeface="Cambria Math" panose="02040503050406030204" pitchFamily="18" charset="0"/>
                      </a:rPr>
                      <m:t>…|”</m:t>
                    </m:r>
                    <m:r>
                      <m:rPr>
                        <m:sty m:val="p"/>
                      </m:rPr>
                      <a:rPr lang="en-US" b="0" i="0" smtClean="0">
                        <a:latin typeface="Cambria Math" panose="02040503050406030204" pitchFamily="18" charset="0"/>
                      </a:rPr>
                      <m:t>capt</m:t>
                    </m:r>
                    <m:r>
                      <a:rPr lang="en-US" b="0" i="0" smtClean="0">
                        <a:latin typeface="Cambria Math" panose="02040503050406030204" pitchFamily="18" charset="0"/>
                      </a:rPr>
                      <m:t>”)</m:t>
                    </m:r>
                  </m:oMath>
                </a14:m>
                <a:r>
                  <a:rPr lang="en-US" dirty="0"/>
                  <a:t>.</a:t>
                </a:r>
              </a:p>
              <a:p>
                <a:pPr marL="342900" indent="-342900">
                  <a:buFont typeface="Arial" panose="020B0604020202020204" pitchFamily="34" charset="0"/>
                  <a:buChar char="•"/>
                </a:pPr>
                <a:r>
                  <a:rPr lang="en-US" dirty="0"/>
                  <a:t>In fact, we can compute the exact probability using the chain rule:</a:t>
                </a:r>
              </a:p>
            </p:txBody>
          </p:sp>
        </mc:Choice>
        <mc:Fallback>
          <p:sp>
            <p:nvSpPr>
              <p:cNvPr id="3" name="Content Placeholder 2">
                <a:extLst>
                  <a:ext uri="{FF2B5EF4-FFF2-40B4-BE49-F238E27FC236}">
                    <a16:creationId xmlns:a16="http://schemas.microsoft.com/office/drawing/2014/main" id="{FEFB8857-3AA3-947C-CCCB-3F141E2C9E74}"/>
                  </a:ext>
                </a:extLst>
              </p:cNvPr>
              <p:cNvSpPr>
                <a:spLocks noGrp="1" noRot="1" noChangeAspect="1" noMove="1" noResize="1" noEditPoints="1" noAdjustHandles="1" noChangeArrowheads="1" noChangeShapeType="1" noTextEdit="1"/>
              </p:cNvSpPr>
              <p:nvPr>
                <p:ph idx="1"/>
              </p:nvPr>
            </p:nvSpPr>
            <p:spPr>
              <a:xfrm>
                <a:off x="93657" y="3092824"/>
                <a:ext cx="11488745" cy="3079307"/>
              </a:xfrm>
              <a:blipFill>
                <a:blip r:embed="rId2"/>
                <a:stretch>
                  <a:fillRect l="-773" t="-1235" r="-66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A437CEF-F73F-3FCF-6029-02D56C187BB2}"/>
              </a:ext>
            </a:extLst>
          </p:cNvPr>
          <p:cNvPicPr>
            <a:picLocks noChangeAspect="1"/>
          </p:cNvPicPr>
          <p:nvPr/>
        </p:nvPicPr>
        <p:blipFill>
          <a:blip r:embed="rId3"/>
          <a:stretch>
            <a:fillRect/>
          </a:stretch>
        </p:blipFill>
        <p:spPr>
          <a:xfrm>
            <a:off x="4051302" y="324971"/>
            <a:ext cx="7531100" cy="2552700"/>
          </a:xfrm>
          <a:prstGeom prst="rect">
            <a:avLst/>
          </a:prstGeom>
        </p:spPr>
      </p:pic>
      <p:pic>
        <p:nvPicPr>
          <p:cNvPr id="6" name="Picture 5">
            <a:extLst>
              <a:ext uri="{FF2B5EF4-FFF2-40B4-BE49-F238E27FC236}">
                <a16:creationId xmlns:a16="http://schemas.microsoft.com/office/drawing/2014/main" id="{BCCAFCBC-BDA3-7FD2-2B35-DC4601F04E92}"/>
              </a:ext>
            </a:extLst>
          </p:cNvPr>
          <p:cNvPicPr>
            <a:picLocks noChangeAspect="1"/>
          </p:cNvPicPr>
          <p:nvPr/>
        </p:nvPicPr>
        <p:blipFill>
          <a:blip r:embed="rId4"/>
          <a:stretch>
            <a:fillRect/>
          </a:stretch>
        </p:blipFill>
        <p:spPr>
          <a:xfrm>
            <a:off x="638364" y="1106021"/>
            <a:ext cx="1447800" cy="990600"/>
          </a:xfrm>
          <a:prstGeom prst="rect">
            <a:avLst/>
          </a:prstGeom>
        </p:spPr>
      </p:pic>
      <p:cxnSp>
        <p:nvCxnSpPr>
          <p:cNvPr id="8" name="Straight Arrow Connector 7">
            <a:extLst>
              <a:ext uri="{FF2B5EF4-FFF2-40B4-BE49-F238E27FC236}">
                <a16:creationId xmlns:a16="http://schemas.microsoft.com/office/drawing/2014/main" id="{E12A74EE-CC5D-4D73-4F2D-F4CB53504788}"/>
              </a:ext>
            </a:extLst>
          </p:cNvPr>
          <p:cNvCxnSpPr/>
          <p:nvPr/>
        </p:nvCxnSpPr>
        <p:spPr>
          <a:xfrm>
            <a:off x="2460440" y="1601321"/>
            <a:ext cx="121023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879C59D8-6167-3821-3831-8C8C4DD4BCB9}"/>
                  </a:ext>
                </a:extLst>
              </p:cNvPr>
              <p:cNvSpPr txBox="1"/>
              <p:nvPr/>
            </p:nvSpPr>
            <p:spPr>
              <a:xfrm>
                <a:off x="93657" y="5256679"/>
                <a:ext cx="12098343" cy="830997"/>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𝑃</m:t>
                      </m:r>
                      <m:d>
                        <m:dPr>
                          <m:ctrlPr>
                            <a:rPr lang="en-US" sz="2400" i="1" smtClean="0">
                              <a:latin typeface="Cambria Math" panose="02040503050406030204" pitchFamily="18" charset="0"/>
                            </a:rPr>
                          </m:ctrlPr>
                        </m:dPr>
                        <m:e>
                          <m:r>
                            <a:rPr lang="en-US" sz="2400" i="0">
                              <a:latin typeface="Cambria Math" panose="02040503050406030204" pitchFamily="18" charset="0"/>
                            </a:rPr>
                            <m:t>“</m:t>
                          </m:r>
                          <m:r>
                            <m:rPr>
                              <m:sty m:val="p"/>
                            </m:rPr>
                            <a:rPr lang="en-US" sz="2400" i="0">
                              <a:latin typeface="Cambria Math" panose="02040503050406030204" pitchFamily="18" charset="0"/>
                            </a:rPr>
                            <m:t>captain</m:t>
                          </m:r>
                          <m:r>
                            <a:rPr lang="en-US" sz="2400" i="0">
                              <a:latin typeface="Cambria Math" panose="02040503050406030204" pitchFamily="18" charset="0"/>
                            </a:rPr>
                            <m:t>, </m:t>
                          </m:r>
                          <m:r>
                            <m:rPr>
                              <m:sty m:val="p"/>
                            </m:rPr>
                            <a:rPr lang="en-US" sz="2400" i="0">
                              <a:latin typeface="Cambria Math" panose="02040503050406030204" pitchFamily="18" charset="0"/>
                            </a:rPr>
                            <m:t>or</m:t>
                          </m:r>
                          <m:r>
                            <a:rPr lang="en-US" sz="2400" i="0">
                              <a:latin typeface="Cambria Math" panose="02040503050406030204" pitchFamily="18" charset="0"/>
                            </a:rPr>
                            <m:t> </m:t>
                          </m:r>
                          <m:r>
                            <m:rPr>
                              <m:sty m:val="p"/>
                            </m:rPr>
                            <a:rPr lang="en-US" sz="2400" i="0">
                              <a:latin typeface="Cambria Math" panose="02040503050406030204" pitchFamily="18" charset="0"/>
                            </a:rPr>
                            <m:t>my</m:t>
                          </m:r>
                          <m:r>
                            <a:rPr lang="en-US" sz="2400" i="0">
                              <a:latin typeface="Cambria Math" panose="02040503050406030204" pitchFamily="18" charset="0"/>
                            </a:rPr>
                            <m:t> </m:t>
                          </m:r>
                          <m:r>
                            <m:rPr>
                              <m:sty m:val="p"/>
                            </m:rPr>
                            <a:rPr lang="en-US" sz="2400" i="0">
                              <a:latin typeface="Cambria Math" panose="02040503050406030204" pitchFamily="18" charset="0"/>
                            </a:rPr>
                            <m:t>purselves</m:t>
                          </m:r>
                          <m:r>
                            <a:rPr lang="en-US" sz="2400" i="0">
                              <a:latin typeface="Cambria Math" panose="02040503050406030204" pitchFamily="18" charset="0"/>
                            </a:rPr>
                            <m:t> </m:t>
                          </m:r>
                          <m:r>
                            <m:rPr>
                              <m:sty m:val="p"/>
                            </m:rPr>
                            <a:rPr lang="en-US" sz="2400" i="0">
                              <a:latin typeface="Cambria Math" panose="02040503050406030204" pitchFamily="18" charset="0"/>
                            </a:rPr>
                            <m:t>you</m:t>
                          </m:r>
                          <m:r>
                            <a:rPr lang="en-US" sz="2400" i="0">
                              <a:latin typeface="Cambria Math" panose="02040503050406030204" pitchFamily="18" charset="0"/>
                            </a:rPr>
                            <m:t> </m:t>
                          </m:r>
                          <m:r>
                            <m:rPr>
                              <m:sty m:val="p"/>
                            </m:rPr>
                            <a:rPr lang="en-US" sz="2400" i="0">
                              <a:latin typeface="Cambria Math" panose="02040503050406030204" pitchFamily="18" charset="0"/>
                            </a:rPr>
                            <m:t>this</m:t>
                          </m:r>
                          <m:r>
                            <a:rPr lang="en-US" sz="2400" i="0">
                              <a:latin typeface="Cambria Math" panose="02040503050406030204" pitchFamily="18" charset="0"/>
                            </a:rPr>
                            <m:t> </m:t>
                          </m:r>
                          <m:r>
                            <m:rPr>
                              <m:sty m:val="p"/>
                            </m:rPr>
                            <a:rPr lang="en-US" sz="2400" i="0">
                              <a:latin typeface="Cambria Math" panose="02040503050406030204" pitchFamily="18" charset="0"/>
                            </a:rPr>
                            <m:t>deep</m:t>
                          </m:r>
                          <m:r>
                            <a:rPr lang="en-US" sz="2400" i="0" smtClean="0">
                              <a:latin typeface="Cambria Math" panose="02040503050406030204" pitchFamily="18" charset="0"/>
                            </a:rPr>
                            <m:t>”</m:t>
                          </m:r>
                          <m:r>
                            <a:rPr lang="en-US" sz="2400" b="0" i="0" smtClean="0">
                              <a:latin typeface="Cambria Math" panose="02040503050406030204" pitchFamily="18" charset="0"/>
                            </a:rPr>
                            <m:t>…</m:t>
                          </m:r>
                        </m:e>
                        <m:e>
                          <m:r>
                            <a:rPr lang="en-US" sz="2400" b="0" i="0" smtClean="0">
                              <a:latin typeface="Cambria Math" panose="02040503050406030204" pitchFamily="18" charset="0"/>
                            </a:rPr>
                            <m:t>”</m:t>
                          </m:r>
                          <m:r>
                            <m:rPr>
                              <m:sty m:val="p"/>
                            </m:rPr>
                            <a:rPr lang="en-US" sz="2400" b="0" i="0" smtClean="0">
                              <a:latin typeface="Cambria Math" panose="02040503050406030204" pitchFamily="18" charset="0"/>
                            </a:rPr>
                            <m:t>capt</m:t>
                          </m:r>
                          <m:r>
                            <a:rPr lang="en-US" sz="2400" b="0" i="0" smtClean="0">
                              <a:latin typeface="Cambria Math" panose="02040503050406030204" pitchFamily="18" charset="0"/>
                            </a:rPr>
                            <m:t>”</m:t>
                          </m:r>
                        </m:e>
                      </m:d>
                      <m:r>
                        <a:rPr lang="en-US" sz="2400" b="0" i="0" smtClean="0">
                          <a:latin typeface="Cambria Math" panose="02040503050406030204" pitchFamily="18" charset="0"/>
                        </a:rPr>
                        <m:t>=</m:t>
                      </m:r>
                    </m:oMath>
                  </m:oMathPara>
                </a14:m>
                <a:br>
                  <a:rPr lang="en-US" sz="2400" b="0" i="0" dirty="0">
                    <a:latin typeface="Cambria Math" panose="02040503050406030204" pitchFamily="18" charset="0"/>
                  </a:rPr>
                </a:br>
                <a:r>
                  <a:rPr lang="en-US" sz="2400" b="0" i="0" dirty="0">
                    <a:latin typeface="Cambria Math" panose="02040503050406030204" pitchFamily="18" charset="0"/>
                  </a:rPr>
                  <a:t> </a:t>
                </a:r>
                <a14:m>
                  <m:oMath xmlns:m="http://schemas.openxmlformats.org/officeDocument/2006/math">
                    <m:r>
                      <m:rPr>
                        <m:sty m:val="p"/>
                      </m:rPr>
                      <a:rPr lang="en-US" sz="2400" b="0" i="0" smtClean="0">
                        <a:solidFill>
                          <a:schemeClr val="bg1"/>
                        </a:solidFill>
                        <a:latin typeface="Cambria Math" panose="02040503050406030204" pitchFamily="18" charset="0"/>
                      </a:rPr>
                      <m:t>P</m:t>
                    </m:r>
                    <m:r>
                      <a:rPr lang="en-US" sz="2400" b="0" i="0" smtClean="0">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𝑋</m:t>
                        </m:r>
                      </m:e>
                      <m:sub>
                        <m:r>
                          <a:rPr lang="en-US" sz="2400" b="0" i="1" smtClean="0">
                            <a:solidFill>
                              <a:schemeClr val="bg1"/>
                            </a:solidFill>
                            <a:latin typeface="Cambria Math" panose="02040503050406030204" pitchFamily="18" charset="0"/>
                          </a:rPr>
                          <m:t>1</m:t>
                        </m:r>
                      </m:sub>
                    </m:sSub>
                    <m:r>
                      <a:rPr lang="en-US" sz="2400" b="0" i="1" smtClean="0">
                        <a:solidFill>
                          <a:schemeClr val="bg1"/>
                        </a:solidFill>
                        <a:latin typeface="Cambria Math" panose="02040503050406030204" pitchFamily="18" charset="0"/>
                      </a:rPr>
                      <m:t>=“</m:t>
                    </m:r>
                    <m:r>
                      <m:rPr>
                        <m:sty m:val="p"/>
                      </m:rPr>
                      <a:rPr lang="en-US" sz="2400" b="0" i="0" smtClean="0">
                        <a:solidFill>
                          <a:schemeClr val="bg1"/>
                        </a:solidFill>
                        <a:latin typeface="Cambria Math" panose="02040503050406030204" pitchFamily="18" charset="0"/>
                      </a:rPr>
                      <m:t>apta</m:t>
                    </m:r>
                    <m:r>
                      <a:rPr lang="en-US" sz="2400" b="0" i="1" smtClean="0">
                        <a:solidFill>
                          <a:schemeClr val="bg1"/>
                        </a:solidFill>
                        <a:latin typeface="Cambria Math" panose="02040503050406030204" pitchFamily="18" charset="0"/>
                      </a:rPr>
                      <m:t>”</m:t>
                    </m:r>
                    <m:d>
                      <m:dPr>
                        <m:begChr m:val="|"/>
                        <m:ctrlPr>
                          <a:rPr lang="en-US" sz="2400" b="0" i="1" smtClean="0">
                            <a:solidFill>
                              <a:schemeClr val="bg1"/>
                            </a:solidFill>
                            <a:latin typeface="Cambria Math" panose="02040503050406030204" pitchFamily="18" charset="0"/>
                          </a:rPr>
                        </m:ctrlPr>
                      </m:dPr>
                      <m:e>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𝑋</m:t>
                            </m:r>
                          </m:e>
                          <m:sub>
                            <m:r>
                              <a:rPr lang="en-US" sz="2400" b="0" i="1" smtClean="0">
                                <a:solidFill>
                                  <a:schemeClr val="bg1"/>
                                </a:solidFill>
                                <a:latin typeface="Cambria Math" panose="02040503050406030204" pitchFamily="18" charset="0"/>
                              </a:rPr>
                              <m:t>0</m:t>
                            </m:r>
                          </m:sub>
                        </m:sSub>
                        <m:r>
                          <a:rPr lang="en-US" sz="2400" b="0" i="1" smtClean="0">
                            <a:solidFill>
                              <a:schemeClr val="bg1"/>
                            </a:solidFill>
                            <a:latin typeface="Cambria Math" panose="02040503050406030204" pitchFamily="18" charset="0"/>
                          </a:rPr>
                          <m:t>=”</m:t>
                        </m:r>
                        <m:r>
                          <m:rPr>
                            <m:sty m:val="p"/>
                          </m:rPr>
                          <a:rPr lang="en-US" sz="2400" b="0" i="0" smtClean="0">
                            <a:solidFill>
                              <a:schemeClr val="bg1"/>
                            </a:solidFill>
                            <a:latin typeface="Cambria Math" panose="02040503050406030204" pitchFamily="18" charset="0"/>
                          </a:rPr>
                          <m:t>capt</m:t>
                        </m:r>
                        <m:r>
                          <a:rPr lang="en-US" sz="2400" b="0" i="1" smtClean="0">
                            <a:solidFill>
                              <a:schemeClr val="bg1"/>
                            </a:solidFill>
                            <a:latin typeface="Cambria Math" panose="02040503050406030204" pitchFamily="18" charset="0"/>
                          </a:rPr>
                          <m:t>”</m:t>
                        </m:r>
                      </m:e>
                    </m:d>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𝑃</m:t>
                    </m:r>
                    <m:d>
                      <m:dPr>
                        <m:ctrlPr>
                          <a:rPr lang="en-US" sz="2400" b="0" i="1" smtClean="0">
                            <a:solidFill>
                              <a:schemeClr val="bg1"/>
                            </a:solidFill>
                            <a:latin typeface="Cambria Math" panose="02040503050406030204" pitchFamily="18" charset="0"/>
                          </a:rPr>
                        </m:ctrlPr>
                      </m:dPr>
                      <m:e>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𝑋</m:t>
                            </m:r>
                          </m:e>
                          <m:sub>
                            <m:r>
                              <a:rPr lang="en-US" sz="2400" b="0" i="1" smtClean="0">
                                <a:solidFill>
                                  <a:schemeClr val="bg1"/>
                                </a:solidFill>
                                <a:latin typeface="Cambria Math" panose="02040503050406030204" pitchFamily="18" charset="0"/>
                              </a:rPr>
                              <m:t>2</m:t>
                            </m:r>
                          </m:sub>
                        </m:sSub>
                        <m:r>
                          <a:rPr lang="en-US" sz="2400" b="0" i="1" smtClean="0">
                            <a:solidFill>
                              <a:schemeClr val="bg1"/>
                            </a:solidFill>
                            <a:latin typeface="Cambria Math" panose="02040503050406030204" pitchFamily="18" charset="0"/>
                          </a:rPr>
                          <m:t>=“</m:t>
                        </m:r>
                        <m:r>
                          <m:rPr>
                            <m:sty m:val="p"/>
                          </m:rPr>
                          <a:rPr lang="en-US" sz="2400">
                            <a:solidFill>
                              <a:schemeClr val="bg1"/>
                            </a:solidFill>
                            <a:latin typeface="Cambria Math" panose="02040503050406030204" pitchFamily="18" charset="0"/>
                          </a:rPr>
                          <m:t>ptai</m:t>
                        </m:r>
                        <m:r>
                          <a:rPr lang="en-US" sz="2400" b="0" i="1" smtClean="0">
                            <a:solidFill>
                              <a:schemeClr val="bg1"/>
                            </a:solidFill>
                            <a:latin typeface="Cambria Math" panose="02040503050406030204" pitchFamily="18" charset="0"/>
                          </a:rPr>
                          <m:t>”</m:t>
                        </m:r>
                      </m:e>
                      <m:e>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𝑋</m:t>
                            </m:r>
                          </m:e>
                          <m:sub>
                            <m:r>
                              <a:rPr lang="en-US" sz="2400" b="0" i="1" smtClean="0">
                                <a:solidFill>
                                  <a:schemeClr val="bg1"/>
                                </a:solidFill>
                                <a:latin typeface="Cambria Math" panose="02040503050406030204" pitchFamily="18" charset="0"/>
                              </a:rPr>
                              <m:t>1</m:t>
                            </m:r>
                          </m:sub>
                        </m:sSub>
                        <m:r>
                          <a:rPr lang="en-US" sz="2400" b="0" i="1" smtClean="0">
                            <a:solidFill>
                              <a:schemeClr val="bg1"/>
                            </a:solidFill>
                            <a:latin typeface="Cambria Math" panose="02040503050406030204" pitchFamily="18" charset="0"/>
                          </a:rPr>
                          <m:t>=”</m:t>
                        </m:r>
                        <m:r>
                          <m:rPr>
                            <m:sty m:val="p"/>
                          </m:rPr>
                          <a:rPr lang="en-US" sz="2400" b="0" i="0" smtClean="0">
                            <a:solidFill>
                              <a:schemeClr val="bg1"/>
                            </a:solidFill>
                            <a:latin typeface="Cambria Math" panose="02040503050406030204" pitchFamily="18" charset="0"/>
                          </a:rPr>
                          <m:t>apta</m:t>
                        </m:r>
                        <m:r>
                          <a:rPr lang="en-US" sz="2400" b="0" i="1" smtClean="0">
                            <a:solidFill>
                              <a:schemeClr val="bg1"/>
                            </a:solidFill>
                            <a:latin typeface="Cambria Math" panose="02040503050406030204" pitchFamily="18" charset="0"/>
                          </a:rPr>
                          <m:t>”</m:t>
                        </m:r>
                      </m:e>
                    </m:d>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𝑃</m:t>
                    </m:r>
                    <m:d>
                      <m:dPr>
                        <m:ctrlPr>
                          <a:rPr lang="en-US" sz="2400" b="0" i="1" smtClean="0">
                            <a:solidFill>
                              <a:schemeClr val="bg1"/>
                            </a:solidFill>
                            <a:latin typeface="Cambria Math" panose="02040503050406030204" pitchFamily="18" charset="0"/>
                          </a:rPr>
                        </m:ctrlPr>
                      </m:dPr>
                      <m:e>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𝑋</m:t>
                            </m:r>
                          </m:e>
                          <m:sub>
                            <m:r>
                              <a:rPr lang="en-US" sz="2400" b="0" i="1" smtClean="0">
                                <a:solidFill>
                                  <a:schemeClr val="bg1"/>
                                </a:solidFill>
                                <a:latin typeface="Cambria Math" panose="02040503050406030204" pitchFamily="18" charset="0"/>
                              </a:rPr>
                              <m:t>3</m:t>
                            </m:r>
                          </m:sub>
                        </m:sSub>
                        <m:r>
                          <a:rPr lang="en-US" sz="2400" b="0" i="1" smtClean="0">
                            <a:solidFill>
                              <a:schemeClr val="bg1"/>
                            </a:solidFill>
                            <a:latin typeface="Cambria Math" panose="02040503050406030204" pitchFamily="18" charset="0"/>
                          </a:rPr>
                          <m:t>=“</m:t>
                        </m:r>
                        <m:r>
                          <m:rPr>
                            <m:sty m:val="p"/>
                          </m:rPr>
                          <a:rPr lang="en-US" sz="2400" b="0" i="0" smtClean="0">
                            <a:solidFill>
                              <a:schemeClr val="bg1"/>
                            </a:solidFill>
                            <a:latin typeface="Cambria Math" panose="02040503050406030204" pitchFamily="18" charset="0"/>
                          </a:rPr>
                          <m:t>tain</m:t>
                        </m:r>
                        <m:r>
                          <a:rPr lang="en-US" sz="2400" b="0" i="1" smtClean="0">
                            <a:solidFill>
                              <a:schemeClr val="bg1"/>
                            </a:solidFill>
                            <a:latin typeface="Cambria Math" panose="02040503050406030204" pitchFamily="18" charset="0"/>
                          </a:rPr>
                          <m:t>”</m:t>
                        </m:r>
                      </m:e>
                      <m:e>
                        <m:r>
                          <a:rPr lang="en-US" sz="2400" b="0" i="1" smtClean="0">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𝑋</m:t>
                            </m:r>
                          </m:e>
                          <m:sub>
                            <m:r>
                              <a:rPr lang="en-US" sz="2400" b="0" i="1" smtClean="0">
                                <a:solidFill>
                                  <a:schemeClr val="bg1"/>
                                </a:solidFill>
                                <a:latin typeface="Cambria Math" panose="02040503050406030204" pitchFamily="18" charset="0"/>
                              </a:rPr>
                              <m:t>2</m:t>
                            </m:r>
                          </m:sub>
                        </m:sSub>
                        <m:r>
                          <a:rPr lang="en-US" sz="2400" b="0" i="1" smtClean="0">
                            <a:solidFill>
                              <a:schemeClr val="bg1"/>
                            </a:solidFill>
                            <a:latin typeface="Cambria Math" panose="02040503050406030204" pitchFamily="18" charset="0"/>
                          </a:rPr>
                          <m:t>=“</m:t>
                        </m:r>
                        <m:r>
                          <m:rPr>
                            <m:sty m:val="p"/>
                          </m:rPr>
                          <a:rPr lang="en-US" sz="2400" b="0" i="0" smtClean="0">
                            <a:solidFill>
                              <a:schemeClr val="bg1"/>
                            </a:solidFill>
                            <a:latin typeface="Cambria Math" panose="02040503050406030204" pitchFamily="18" charset="0"/>
                          </a:rPr>
                          <m:t>ptai</m:t>
                        </m:r>
                        <m:r>
                          <a:rPr lang="en-US" sz="2400" b="0" i="1" smtClean="0">
                            <a:solidFill>
                              <a:schemeClr val="bg1"/>
                            </a:solidFill>
                            <a:latin typeface="Cambria Math" panose="02040503050406030204" pitchFamily="18" charset="0"/>
                          </a:rPr>
                          <m:t>”</m:t>
                        </m:r>
                      </m:e>
                    </m:d>
                    <m:r>
                      <a:rPr lang="en-US" sz="2400" b="0" i="1" smtClean="0">
                        <a:solidFill>
                          <a:schemeClr val="bg1"/>
                        </a:solidFill>
                        <a:latin typeface="Cambria Math" panose="02040503050406030204" pitchFamily="18" charset="0"/>
                      </a:rPr>
                      <m:t>⋅…</m:t>
                    </m:r>
                  </m:oMath>
                </a14:m>
                <a:endParaRPr lang="en-US" sz="2400" dirty="0"/>
              </a:p>
            </p:txBody>
          </p:sp>
        </mc:Choice>
        <mc:Fallback>
          <p:sp>
            <p:nvSpPr>
              <p:cNvPr id="7" name="TextBox 6">
                <a:extLst>
                  <a:ext uri="{FF2B5EF4-FFF2-40B4-BE49-F238E27FC236}">
                    <a16:creationId xmlns:a16="http://schemas.microsoft.com/office/drawing/2014/main" id="{879C59D8-6167-3821-3831-8C8C4DD4BCB9}"/>
                  </a:ext>
                </a:extLst>
              </p:cNvPr>
              <p:cNvSpPr txBox="1">
                <a:spLocks noRot="1" noChangeAspect="1" noMove="1" noResize="1" noEditPoints="1" noAdjustHandles="1" noChangeArrowheads="1" noChangeShapeType="1" noTextEdit="1"/>
              </p:cNvSpPr>
              <p:nvPr/>
            </p:nvSpPr>
            <p:spPr>
              <a:xfrm>
                <a:off x="93657" y="5256679"/>
                <a:ext cx="12098343" cy="830997"/>
              </a:xfrm>
              <a:prstGeom prst="rect">
                <a:avLst/>
              </a:prstGeom>
              <a:blipFill>
                <a:blip r:embed="rId5"/>
                <a:stretch>
                  <a:fillRect b="-7463"/>
                </a:stretch>
              </a:blipFill>
            </p:spPr>
            <p:txBody>
              <a:bodyPr/>
              <a:lstStyle/>
              <a:p>
                <a:r>
                  <a:rPr lang="en-US">
                    <a:noFill/>
                  </a:rPr>
                  <a:t> </a:t>
                </a:r>
              </a:p>
            </p:txBody>
          </p:sp>
        </mc:Fallback>
      </mc:AlternateContent>
    </p:spTree>
    <p:extLst>
      <p:ext uri="{BB962C8B-B14F-4D97-AF65-F5344CB8AC3E}">
        <p14:creationId xmlns:p14="http://schemas.microsoft.com/office/powerpoint/2010/main" val="10174101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36399-1191-0E3E-7606-FB893E4FC0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9832A1-600B-51BA-4BDB-96AF7875F8D9}"/>
              </a:ext>
            </a:extLst>
          </p:cNvPr>
          <p:cNvSpPr>
            <a:spLocks noGrp="1"/>
          </p:cNvSpPr>
          <p:nvPr>
            <p:ph type="title"/>
          </p:nvPr>
        </p:nvSpPr>
        <p:spPr/>
        <p:txBody>
          <a:bodyPr/>
          <a:lstStyle/>
          <a:p>
            <a:r>
              <a:rPr lang="en-US" dirty="0"/>
              <a:t>CS70 </a:t>
            </a:r>
            <a:r>
              <a:rPr lang="en-US" dirty="0" err="1"/>
              <a:t>Perspectie</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4C9BE91-E9F3-9CC0-C23C-9495DBE9D0B2}"/>
                  </a:ext>
                </a:extLst>
              </p:cNvPr>
              <p:cNvSpPr>
                <a:spLocks noGrp="1"/>
              </p:cNvSpPr>
              <p:nvPr>
                <p:ph idx="1"/>
              </p:nvPr>
            </p:nvSpPr>
            <p:spPr>
              <a:xfrm>
                <a:off x="93657" y="3092824"/>
                <a:ext cx="11488745" cy="3079307"/>
              </a:xfrm>
            </p:spPr>
            <p:txBody>
              <a:bodyPr/>
              <a:lstStyle/>
              <a:p>
                <a:r>
                  <a:rPr lang="en-US" dirty="0"/>
                  <a:t>Can think of our Markov Model as being able to tell us the chance that we get a specific autocompletion given a starter string.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0">
                        <a:latin typeface="Cambria Math" panose="02040503050406030204" pitchFamily="18" charset="0"/>
                      </a:rPr>
                      <m:t>“</m:t>
                    </m:r>
                    <m:r>
                      <m:rPr>
                        <m:sty m:val="p"/>
                      </m:rPr>
                      <a:rPr lang="en-US" i="0">
                        <a:latin typeface="Cambria Math" panose="02040503050406030204" pitchFamily="18" charset="0"/>
                      </a:rPr>
                      <m:t>captain</m:t>
                    </m:r>
                    <m:r>
                      <a:rPr lang="en-US" i="0">
                        <a:latin typeface="Cambria Math" panose="02040503050406030204" pitchFamily="18" charset="0"/>
                      </a:rPr>
                      <m:t>, </m:t>
                    </m:r>
                    <m:r>
                      <m:rPr>
                        <m:sty m:val="p"/>
                      </m:rPr>
                      <a:rPr lang="en-US" i="0">
                        <a:latin typeface="Cambria Math" panose="02040503050406030204" pitchFamily="18" charset="0"/>
                      </a:rPr>
                      <m:t>or</m:t>
                    </m:r>
                    <m:r>
                      <a:rPr lang="en-US" i="0">
                        <a:latin typeface="Cambria Math" panose="02040503050406030204" pitchFamily="18" charset="0"/>
                      </a:rPr>
                      <m:t> </m:t>
                    </m:r>
                    <m:r>
                      <m:rPr>
                        <m:sty m:val="p"/>
                      </m:rPr>
                      <a:rPr lang="en-US" i="0">
                        <a:latin typeface="Cambria Math" panose="02040503050406030204" pitchFamily="18" charset="0"/>
                      </a:rPr>
                      <m:t>my</m:t>
                    </m:r>
                    <m:r>
                      <a:rPr lang="en-US" i="0">
                        <a:latin typeface="Cambria Math" panose="02040503050406030204" pitchFamily="18" charset="0"/>
                      </a:rPr>
                      <m:t> </m:t>
                    </m:r>
                    <m:r>
                      <m:rPr>
                        <m:sty m:val="p"/>
                      </m:rPr>
                      <a:rPr lang="en-US" i="0">
                        <a:latin typeface="Cambria Math" panose="02040503050406030204" pitchFamily="18" charset="0"/>
                      </a:rPr>
                      <m:t>purselves</m:t>
                    </m:r>
                    <m:r>
                      <a:rPr lang="en-US" i="0">
                        <a:latin typeface="Cambria Math" panose="02040503050406030204" pitchFamily="18" charset="0"/>
                      </a:rPr>
                      <m:t> </m:t>
                    </m:r>
                    <m:r>
                      <m:rPr>
                        <m:sty m:val="p"/>
                      </m:rPr>
                      <a:rPr lang="en-US" i="0">
                        <a:latin typeface="Cambria Math" panose="02040503050406030204" pitchFamily="18" charset="0"/>
                      </a:rPr>
                      <m:t>you</m:t>
                    </m:r>
                    <m:r>
                      <a:rPr lang="en-US" i="0">
                        <a:latin typeface="Cambria Math" panose="02040503050406030204" pitchFamily="18" charset="0"/>
                      </a:rPr>
                      <m:t> </m:t>
                    </m:r>
                    <m:r>
                      <m:rPr>
                        <m:sty m:val="p"/>
                      </m:rPr>
                      <a:rPr lang="en-US" i="0">
                        <a:latin typeface="Cambria Math" panose="02040503050406030204" pitchFamily="18" charset="0"/>
                      </a:rPr>
                      <m:t>this</m:t>
                    </m:r>
                    <m:r>
                      <a:rPr lang="en-US" i="0">
                        <a:latin typeface="Cambria Math" panose="02040503050406030204" pitchFamily="18" charset="0"/>
                      </a:rPr>
                      <m:t> </m:t>
                    </m:r>
                    <m:r>
                      <m:rPr>
                        <m:sty m:val="p"/>
                      </m:rPr>
                      <a:rPr lang="en-US" i="0">
                        <a:latin typeface="Cambria Math" panose="02040503050406030204" pitchFamily="18" charset="0"/>
                      </a:rPr>
                      <m:t>deep</m:t>
                    </m:r>
                    <m:r>
                      <a:rPr lang="en-US" i="0" smtClean="0">
                        <a:latin typeface="Cambria Math" panose="02040503050406030204" pitchFamily="18" charset="0"/>
                      </a:rPr>
                      <m:t>”</m:t>
                    </m:r>
                    <m:r>
                      <a:rPr lang="en-US" b="0" i="0" smtClean="0">
                        <a:latin typeface="Cambria Math" panose="02040503050406030204" pitchFamily="18" charset="0"/>
                      </a:rPr>
                      <m:t>…|”</m:t>
                    </m:r>
                    <m:r>
                      <m:rPr>
                        <m:sty m:val="p"/>
                      </m:rPr>
                      <a:rPr lang="en-US" b="0" i="0" smtClean="0">
                        <a:latin typeface="Cambria Math" panose="02040503050406030204" pitchFamily="18" charset="0"/>
                      </a:rPr>
                      <m:t>capt</m:t>
                    </m:r>
                    <m:r>
                      <a:rPr lang="en-US" b="0" i="0" smtClean="0">
                        <a:latin typeface="Cambria Math" panose="02040503050406030204" pitchFamily="18" charset="0"/>
                      </a:rPr>
                      <m:t>”)</m:t>
                    </m:r>
                  </m:oMath>
                </a14:m>
                <a:r>
                  <a:rPr lang="en-US" dirty="0"/>
                  <a:t>.</a:t>
                </a:r>
              </a:p>
              <a:p>
                <a:pPr marL="342900" indent="-342900">
                  <a:buFont typeface="Arial" panose="020B0604020202020204" pitchFamily="34" charset="0"/>
                  <a:buChar char="•"/>
                </a:pPr>
                <a:r>
                  <a:rPr lang="en-US" dirty="0"/>
                  <a:t>In fact, we can compute the exact probability using the chain rule:</a:t>
                </a:r>
              </a:p>
            </p:txBody>
          </p:sp>
        </mc:Choice>
        <mc:Fallback>
          <p:sp>
            <p:nvSpPr>
              <p:cNvPr id="3" name="Content Placeholder 2">
                <a:extLst>
                  <a:ext uri="{FF2B5EF4-FFF2-40B4-BE49-F238E27FC236}">
                    <a16:creationId xmlns:a16="http://schemas.microsoft.com/office/drawing/2014/main" id="{14C9BE91-E9F3-9CC0-C23C-9495DBE9D0B2}"/>
                  </a:ext>
                </a:extLst>
              </p:cNvPr>
              <p:cNvSpPr>
                <a:spLocks noGrp="1" noRot="1" noChangeAspect="1" noMove="1" noResize="1" noEditPoints="1" noAdjustHandles="1" noChangeArrowheads="1" noChangeShapeType="1" noTextEdit="1"/>
              </p:cNvSpPr>
              <p:nvPr>
                <p:ph idx="1"/>
              </p:nvPr>
            </p:nvSpPr>
            <p:spPr>
              <a:xfrm>
                <a:off x="93657" y="3092824"/>
                <a:ext cx="11488745" cy="3079307"/>
              </a:xfrm>
              <a:blipFill>
                <a:blip r:embed="rId2"/>
                <a:stretch>
                  <a:fillRect l="-773" t="-1235" r="-66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9129941E-CE18-C415-80F7-E917A4BD0ADE}"/>
              </a:ext>
            </a:extLst>
          </p:cNvPr>
          <p:cNvPicPr>
            <a:picLocks noChangeAspect="1"/>
          </p:cNvPicPr>
          <p:nvPr/>
        </p:nvPicPr>
        <p:blipFill>
          <a:blip r:embed="rId3"/>
          <a:stretch>
            <a:fillRect/>
          </a:stretch>
        </p:blipFill>
        <p:spPr>
          <a:xfrm>
            <a:off x="4051302" y="324971"/>
            <a:ext cx="7531100" cy="2552700"/>
          </a:xfrm>
          <a:prstGeom prst="rect">
            <a:avLst/>
          </a:prstGeom>
        </p:spPr>
      </p:pic>
      <p:pic>
        <p:nvPicPr>
          <p:cNvPr id="6" name="Picture 5">
            <a:extLst>
              <a:ext uri="{FF2B5EF4-FFF2-40B4-BE49-F238E27FC236}">
                <a16:creationId xmlns:a16="http://schemas.microsoft.com/office/drawing/2014/main" id="{FEDE108E-4D97-1BDB-A720-5BBC629EB33E}"/>
              </a:ext>
            </a:extLst>
          </p:cNvPr>
          <p:cNvPicPr>
            <a:picLocks noChangeAspect="1"/>
          </p:cNvPicPr>
          <p:nvPr/>
        </p:nvPicPr>
        <p:blipFill>
          <a:blip r:embed="rId4"/>
          <a:stretch>
            <a:fillRect/>
          </a:stretch>
        </p:blipFill>
        <p:spPr>
          <a:xfrm>
            <a:off x="638364" y="1106021"/>
            <a:ext cx="1447800" cy="990600"/>
          </a:xfrm>
          <a:prstGeom prst="rect">
            <a:avLst/>
          </a:prstGeom>
        </p:spPr>
      </p:pic>
      <p:cxnSp>
        <p:nvCxnSpPr>
          <p:cNvPr id="8" name="Straight Arrow Connector 7">
            <a:extLst>
              <a:ext uri="{FF2B5EF4-FFF2-40B4-BE49-F238E27FC236}">
                <a16:creationId xmlns:a16="http://schemas.microsoft.com/office/drawing/2014/main" id="{57AA3CB4-5D69-F6A5-9A42-FA87E009CE00}"/>
              </a:ext>
            </a:extLst>
          </p:cNvPr>
          <p:cNvCxnSpPr/>
          <p:nvPr/>
        </p:nvCxnSpPr>
        <p:spPr>
          <a:xfrm>
            <a:off x="2460440" y="1601321"/>
            <a:ext cx="121023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0EFEC242-AFCB-E388-FAD5-8CB8980FE09D}"/>
                  </a:ext>
                </a:extLst>
              </p:cNvPr>
              <p:cNvSpPr txBox="1"/>
              <p:nvPr/>
            </p:nvSpPr>
            <p:spPr>
              <a:xfrm>
                <a:off x="93657" y="5256679"/>
                <a:ext cx="12098343" cy="830997"/>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𝑃</m:t>
                      </m:r>
                      <m:d>
                        <m:dPr>
                          <m:ctrlPr>
                            <a:rPr lang="en-US" sz="2400" i="1" smtClean="0">
                              <a:latin typeface="Cambria Math" panose="02040503050406030204" pitchFamily="18" charset="0"/>
                            </a:rPr>
                          </m:ctrlPr>
                        </m:dPr>
                        <m:e>
                          <m:r>
                            <a:rPr lang="en-US" sz="2400" i="0">
                              <a:latin typeface="Cambria Math" panose="02040503050406030204" pitchFamily="18" charset="0"/>
                            </a:rPr>
                            <m:t>“</m:t>
                          </m:r>
                          <m:r>
                            <m:rPr>
                              <m:sty m:val="p"/>
                            </m:rPr>
                            <a:rPr lang="en-US" sz="2400" i="0">
                              <a:latin typeface="Cambria Math" panose="02040503050406030204" pitchFamily="18" charset="0"/>
                            </a:rPr>
                            <m:t>captain</m:t>
                          </m:r>
                          <m:r>
                            <a:rPr lang="en-US" sz="2400" i="0">
                              <a:latin typeface="Cambria Math" panose="02040503050406030204" pitchFamily="18" charset="0"/>
                            </a:rPr>
                            <m:t>, </m:t>
                          </m:r>
                          <m:r>
                            <m:rPr>
                              <m:sty m:val="p"/>
                            </m:rPr>
                            <a:rPr lang="en-US" sz="2400" i="0">
                              <a:latin typeface="Cambria Math" panose="02040503050406030204" pitchFamily="18" charset="0"/>
                            </a:rPr>
                            <m:t>or</m:t>
                          </m:r>
                          <m:r>
                            <a:rPr lang="en-US" sz="2400" i="0">
                              <a:latin typeface="Cambria Math" panose="02040503050406030204" pitchFamily="18" charset="0"/>
                            </a:rPr>
                            <m:t> </m:t>
                          </m:r>
                          <m:r>
                            <m:rPr>
                              <m:sty m:val="p"/>
                            </m:rPr>
                            <a:rPr lang="en-US" sz="2400" i="0">
                              <a:latin typeface="Cambria Math" panose="02040503050406030204" pitchFamily="18" charset="0"/>
                            </a:rPr>
                            <m:t>my</m:t>
                          </m:r>
                          <m:r>
                            <a:rPr lang="en-US" sz="2400" i="0">
                              <a:latin typeface="Cambria Math" panose="02040503050406030204" pitchFamily="18" charset="0"/>
                            </a:rPr>
                            <m:t> </m:t>
                          </m:r>
                          <m:r>
                            <m:rPr>
                              <m:sty m:val="p"/>
                            </m:rPr>
                            <a:rPr lang="en-US" sz="2400" i="0">
                              <a:latin typeface="Cambria Math" panose="02040503050406030204" pitchFamily="18" charset="0"/>
                            </a:rPr>
                            <m:t>purselves</m:t>
                          </m:r>
                          <m:r>
                            <a:rPr lang="en-US" sz="2400" i="0">
                              <a:latin typeface="Cambria Math" panose="02040503050406030204" pitchFamily="18" charset="0"/>
                            </a:rPr>
                            <m:t> </m:t>
                          </m:r>
                          <m:r>
                            <m:rPr>
                              <m:sty m:val="p"/>
                            </m:rPr>
                            <a:rPr lang="en-US" sz="2400" i="0">
                              <a:latin typeface="Cambria Math" panose="02040503050406030204" pitchFamily="18" charset="0"/>
                            </a:rPr>
                            <m:t>you</m:t>
                          </m:r>
                          <m:r>
                            <a:rPr lang="en-US" sz="2400" i="0">
                              <a:latin typeface="Cambria Math" panose="02040503050406030204" pitchFamily="18" charset="0"/>
                            </a:rPr>
                            <m:t> </m:t>
                          </m:r>
                          <m:r>
                            <m:rPr>
                              <m:sty m:val="p"/>
                            </m:rPr>
                            <a:rPr lang="en-US" sz="2400" i="0">
                              <a:latin typeface="Cambria Math" panose="02040503050406030204" pitchFamily="18" charset="0"/>
                            </a:rPr>
                            <m:t>this</m:t>
                          </m:r>
                          <m:r>
                            <a:rPr lang="en-US" sz="2400" i="0">
                              <a:latin typeface="Cambria Math" panose="02040503050406030204" pitchFamily="18" charset="0"/>
                            </a:rPr>
                            <m:t> </m:t>
                          </m:r>
                          <m:r>
                            <m:rPr>
                              <m:sty m:val="p"/>
                            </m:rPr>
                            <a:rPr lang="en-US" sz="2400" i="0">
                              <a:latin typeface="Cambria Math" panose="02040503050406030204" pitchFamily="18" charset="0"/>
                            </a:rPr>
                            <m:t>deep</m:t>
                          </m:r>
                          <m:r>
                            <a:rPr lang="en-US" sz="2400" i="0" smtClean="0">
                              <a:latin typeface="Cambria Math" panose="02040503050406030204" pitchFamily="18" charset="0"/>
                            </a:rPr>
                            <m:t>”</m:t>
                          </m:r>
                          <m:r>
                            <a:rPr lang="en-US" sz="2400" b="0" i="0" smtClean="0">
                              <a:latin typeface="Cambria Math" panose="02040503050406030204" pitchFamily="18" charset="0"/>
                            </a:rPr>
                            <m:t>…</m:t>
                          </m:r>
                        </m:e>
                        <m:e>
                          <m:r>
                            <a:rPr lang="en-US" sz="2400" b="0" i="0" smtClean="0">
                              <a:latin typeface="Cambria Math" panose="02040503050406030204" pitchFamily="18" charset="0"/>
                            </a:rPr>
                            <m:t>”</m:t>
                          </m:r>
                          <m:r>
                            <m:rPr>
                              <m:sty m:val="p"/>
                            </m:rPr>
                            <a:rPr lang="en-US" sz="2400" b="0" i="0" smtClean="0">
                              <a:latin typeface="Cambria Math" panose="02040503050406030204" pitchFamily="18" charset="0"/>
                            </a:rPr>
                            <m:t>capt</m:t>
                          </m:r>
                          <m:r>
                            <a:rPr lang="en-US" sz="2400" b="0" i="0" smtClean="0">
                              <a:latin typeface="Cambria Math" panose="02040503050406030204" pitchFamily="18" charset="0"/>
                            </a:rPr>
                            <m:t>”</m:t>
                          </m:r>
                        </m:e>
                      </m:d>
                      <m:r>
                        <a:rPr lang="en-US" sz="2400" b="0" i="0" smtClean="0">
                          <a:latin typeface="Cambria Math" panose="02040503050406030204" pitchFamily="18" charset="0"/>
                        </a:rPr>
                        <m:t>=</m:t>
                      </m:r>
                    </m:oMath>
                  </m:oMathPara>
                </a14:m>
                <a:br>
                  <a:rPr lang="en-US" sz="2400" b="0" i="0" dirty="0">
                    <a:latin typeface="Cambria Math" panose="02040503050406030204" pitchFamily="18" charset="0"/>
                  </a:rPr>
                </a:br>
                <a:r>
                  <a:rPr lang="en-US" sz="2400" b="0" i="0" dirty="0">
                    <a:latin typeface="Cambria Math" panose="02040503050406030204" pitchFamily="18" charset="0"/>
                  </a:rPr>
                  <a:t> </a:t>
                </a:r>
                <a14:m>
                  <m:oMath xmlns:m="http://schemas.openxmlformats.org/officeDocument/2006/math">
                    <m:r>
                      <m:rPr>
                        <m:sty m:val="p"/>
                      </m:rPr>
                      <a:rPr lang="en-US" sz="2400" b="0" i="0" smtClean="0">
                        <a:latin typeface="Cambria Math" panose="02040503050406030204" pitchFamily="18" charset="0"/>
                      </a:rPr>
                      <m:t>P</m:t>
                    </m:r>
                    <m:r>
                      <a:rPr lang="en-US" sz="2400" b="0" i="0"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m:rPr>
                        <m:sty m:val="p"/>
                      </m:rPr>
                      <a:rPr lang="en-US" sz="2400" b="0" i="0" smtClean="0">
                        <a:solidFill>
                          <a:schemeClr val="tx1"/>
                        </a:solidFill>
                        <a:latin typeface="Cambria Math" panose="02040503050406030204" pitchFamily="18" charset="0"/>
                      </a:rPr>
                      <m:t>apta</m:t>
                    </m:r>
                    <m:r>
                      <a:rPr lang="en-US" sz="2400" b="0" i="1" smtClean="0">
                        <a:latin typeface="Cambria Math" panose="02040503050406030204" pitchFamily="18" charset="0"/>
                      </a:rPr>
                      <m:t>”</m:t>
                    </m:r>
                    <m:d>
                      <m:dPr>
                        <m:beg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r>
                          <m:rPr>
                            <m:sty m:val="p"/>
                          </m:rPr>
                          <a:rPr lang="en-US" sz="2400" b="0" i="0" smtClean="0">
                            <a:latin typeface="Cambria Math" panose="02040503050406030204" pitchFamily="18" charset="0"/>
                          </a:rPr>
                          <m:t>capt</m:t>
                        </m:r>
                        <m:r>
                          <a:rPr lang="en-US" sz="2400" b="0" i="1" smtClean="0">
                            <a:latin typeface="Cambria Math" panose="02040503050406030204" pitchFamily="18" charset="0"/>
                          </a:rPr>
                          <m:t>”</m:t>
                        </m:r>
                      </m:e>
                    </m:d>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𝑃</m:t>
                    </m:r>
                    <m:d>
                      <m:dPr>
                        <m:ctrlPr>
                          <a:rPr lang="en-US" sz="2400" b="0" i="1" smtClean="0">
                            <a:solidFill>
                              <a:schemeClr val="bg1"/>
                            </a:solidFill>
                            <a:latin typeface="Cambria Math" panose="02040503050406030204" pitchFamily="18" charset="0"/>
                          </a:rPr>
                        </m:ctrlPr>
                      </m:dPr>
                      <m:e>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𝑋</m:t>
                            </m:r>
                          </m:e>
                          <m:sub>
                            <m:r>
                              <a:rPr lang="en-US" sz="2400" b="0" i="1" smtClean="0">
                                <a:solidFill>
                                  <a:schemeClr val="bg1"/>
                                </a:solidFill>
                                <a:latin typeface="Cambria Math" panose="02040503050406030204" pitchFamily="18" charset="0"/>
                              </a:rPr>
                              <m:t>2</m:t>
                            </m:r>
                          </m:sub>
                        </m:sSub>
                        <m:r>
                          <a:rPr lang="en-US" sz="2400" b="0" i="1" smtClean="0">
                            <a:solidFill>
                              <a:schemeClr val="bg1"/>
                            </a:solidFill>
                            <a:latin typeface="Cambria Math" panose="02040503050406030204" pitchFamily="18" charset="0"/>
                          </a:rPr>
                          <m:t>=“</m:t>
                        </m:r>
                        <m:r>
                          <m:rPr>
                            <m:sty m:val="p"/>
                          </m:rPr>
                          <a:rPr lang="en-US" sz="2400">
                            <a:solidFill>
                              <a:schemeClr val="bg1"/>
                            </a:solidFill>
                            <a:latin typeface="Cambria Math" panose="02040503050406030204" pitchFamily="18" charset="0"/>
                          </a:rPr>
                          <m:t>ptai</m:t>
                        </m:r>
                        <m:r>
                          <a:rPr lang="en-US" sz="2400" b="0" i="1" smtClean="0">
                            <a:solidFill>
                              <a:schemeClr val="bg1"/>
                            </a:solidFill>
                            <a:latin typeface="Cambria Math" panose="02040503050406030204" pitchFamily="18" charset="0"/>
                          </a:rPr>
                          <m:t>”</m:t>
                        </m:r>
                      </m:e>
                      <m:e>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𝑋</m:t>
                            </m:r>
                          </m:e>
                          <m:sub>
                            <m:r>
                              <a:rPr lang="en-US" sz="2400" b="0" i="1" smtClean="0">
                                <a:solidFill>
                                  <a:schemeClr val="bg1"/>
                                </a:solidFill>
                                <a:latin typeface="Cambria Math" panose="02040503050406030204" pitchFamily="18" charset="0"/>
                              </a:rPr>
                              <m:t>1</m:t>
                            </m:r>
                          </m:sub>
                        </m:sSub>
                        <m:r>
                          <a:rPr lang="en-US" sz="2400" b="0" i="1" smtClean="0">
                            <a:solidFill>
                              <a:schemeClr val="bg1"/>
                            </a:solidFill>
                            <a:latin typeface="Cambria Math" panose="02040503050406030204" pitchFamily="18" charset="0"/>
                          </a:rPr>
                          <m:t>=”</m:t>
                        </m:r>
                        <m:r>
                          <m:rPr>
                            <m:sty m:val="p"/>
                          </m:rPr>
                          <a:rPr lang="en-US" sz="2400" b="0" i="0" smtClean="0">
                            <a:solidFill>
                              <a:schemeClr val="bg1"/>
                            </a:solidFill>
                            <a:latin typeface="Cambria Math" panose="02040503050406030204" pitchFamily="18" charset="0"/>
                          </a:rPr>
                          <m:t>apta</m:t>
                        </m:r>
                        <m:r>
                          <a:rPr lang="en-US" sz="2400" b="0" i="1" smtClean="0">
                            <a:solidFill>
                              <a:schemeClr val="bg1"/>
                            </a:solidFill>
                            <a:latin typeface="Cambria Math" panose="02040503050406030204" pitchFamily="18" charset="0"/>
                          </a:rPr>
                          <m:t>”</m:t>
                        </m:r>
                      </m:e>
                    </m:d>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𝑃</m:t>
                    </m:r>
                    <m:d>
                      <m:dPr>
                        <m:ctrlPr>
                          <a:rPr lang="en-US" sz="2400" b="0" i="1" smtClean="0">
                            <a:solidFill>
                              <a:schemeClr val="bg1"/>
                            </a:solidFill>
                            <a:latin typeface="Cambria Math" panose="02040503050406030204" pitchFamily="18" charset="0"/>
                          </a:rPr>
                        </m:ctrlPr>
                      </m:dPr>
                      <m:e>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𝑋</m:t>
                            </m:r>
                          </m:e>
                          <m:sub>
                            <m:r>
                              <a:rPr lang="en-US" sz="2400" b="0" i="1" smtClean="0">
                                <a:solidFill>
                                  <a:schemeClr val="bg1"/>
                                </a:solidFill>
                                <a:latin typeface="Cambria Math" panose="02040503050406030204" pitchFamily="18" charset="0"/>
                              </a:rPr>
                              <m:t>3</m:t>
                            </m:r>
                          </m:sub>
                        </m:sSub>
                        <m:r>
                          <a:rPr lang="en-US" sz="2400" b="0" i="1" smtClean="0">
                            <a:solidFill>
                              <a:schemeClr val="bg1"/>
                            </a:solidFill>
                            <a:latin typeface="Cambria Math" panose="02040503050406030204" pitchFamily="18" charset="0"/>
                          </a:rPr>
                          <m:t>=“</m:t>
                        </m:r>
                        <m:r>
                          <m:rPr>
                            <m:sty m:val="p"/>
                          </m:rPr>
                          <a:rPr lang="en-US" sz="2400" b="0" i="0" smtClean="0">
                            <a:solidFill>
                              <a:schemeClr val="bg1"/>
                            </a:solidFill>
                            <a:latin typeface="Cambria Math" panose="02040503050406030204" pitchFamily="18" charset="0"/>
                          </a:rPr>
                          <m:t>tain</m:t>
                        </m:r>
                        <m:r>
                          <a:rPr lang="en-US" sz="2400" b="0" i="1" smtClean="0">
                            <a:solidFill>
                              <a:schemeClr val="bg1"/>
                            </a:solidFill>
                            <a:latin typeface="Cambria Math" panose="02040503050406030204" pitchFamily="18" charset="0"/>
                          </a:rPr>
                          <m:t>”</m:t>
                        </m:r>
                      </m:e>
                      <m:e>
                        <m:r>
                          <a:rPr lang="en-US" sz="2400" b="0" i="1" smtClean="0">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𝑋</m:t>
                            </m:r>
                          </m:e>
                          <m:sub>
                            <m:r>
                              <a:rPr lang="en-US" sz="2400" b="0" i="1" smtClean="0">
                                <a:solidFill>
                                  <a:schemeClr val="bg1"/>
                                </a:solidFill>
                                <a:latin typeface="Cambria Math" panose="02040503050406030204" pitchFamily="18" charset="0"/>
                              </a:rPr>
                              <m:t>2</m:t>
                            </m:r>
                          </m:sub>
                        </m:sSub>
                        <m:r>
                          <a:rPr lang="en-US" sz="2400" b="0" i="1" smtClean="0">
                            <a:solidFill>
                              <a:schemeClr val="bg1"/>
                            </a:solidFill>
                            <a:latin typeface="Cambria Math" panose="02040503050406030204" pitchFamily="18" charset="0"/>
                          </a:rPr>
                          <m:t>=“</m:t>
                        </m:r>
                        <m:r>
                          <m:rPr>
                            <m:sty m:val="p"/>
                          </m:rPr>
                          <a:rPr lang="en-US" sz="2400" b="0" i="0" smtClean="0">
                            <a:solidFill>
                              <a:schemeClr val="bg1"/>
                            </a:solidFill>
                            <a:latin typeface="Cambria Math" panose="02040503050406030204" pitchFamily="18" charset="0"/>
                          </a:rPr>
                          <m:t>ptai</m:t>
                        </m:r>
                        <m:r>
                          <a:rPr lang="en-US" sz="2400" b="0" i="1" smtClean="0">
                            <a:solidFill>
                              <a:schemeClr val="bg1"/>
                            </a:solidFill>
                            <a:latin typeface="Cambria Math" panose="02040503050406030204" pitchFamily="18" charset="0"/>
                          </a:rPr>
                          <m:t>”</m:t>
                        </m:r>
                      </m:e>
                    </m:d>
                    <m:r>
                      <a:rPr lang="en-US" sz="2400" b="0" i="1" smtClean="0">
                        <a:solidFill>
                          <a:schemeClr val="bg1"/>
                        </a:solidFill>
                        <a:latin typeface="Cambria Math" panose="02040503050406030204" pitchFamily="18" charset="0"/>
                      </a:rPr>
                      <m:t>⋅…</m:t>
                    </m:r>
                  </m:oMath>
                </a14:m>
                <a:endParaRPr lang="en-US" sz="2400" dirty="0"/>
              </a:p>
            </p:txBody>
          </p:sp>
        </mc:Choice>
        <mc:Fallback>
          <p:sp>
            <p:nvSpPr>
              <p:cNvPr id="7" name="TextBox 6">
                <a:extLst>
                  <a:ext uri="{FF2B5EF4-FFF2-40B4-BE49-F238E27FC236}">
                    <a16:creationId xmlns:a16="http://schemas.microsoft.com/office/drawing/2014/main" id="{0EFEC242-AFCB-E388-FAD5-8CB8980FE09D}"/>
                  </a:ext>
                </a:extLst>
              </p:cNvPr>
              <p:cNvSpPr txBox="1">
                <a:spLocks noRot="1" noChangeAspect="1" noMove="1" noResize="1" noEditPoints="1" noAdjustHandles="1" noChangeArrowheads="1" noChangeShapeType="1" noTextEdit="1"/>
              </p:cNvSpPr>
              <p:nvPr/>
            </p:nvSpPr>
            <p:spPr>
              <a:xfrm>
                <a:off x="93657" y="5256679"/>
                <a:ext cx="12098343" cy="830997"/>
              </a:xfrm>
              <a:prstGeom prst="rect">
                <a:avLst/>
              </a:prstGeom>
              <a:blipFill>
                <a:blip r:embed="rId5"/>
                <a:stretch>
                  <a:fillRect b="-7463"/>
                </a:stretch>
              </a:blipFill>
            </p:spPr>
            <p:txBody>
              <a:bodyPr/>
              <a:lstStyle/>
              <a:p>
                <a:r>
                  <a:rPr lang="en-US">
                    <a:noFill/>
                  </a:rPr>
                  <a:t> </a:t>
                </a:r>
              </a:p>
            </p:txBody>
          </p:sp>
        </mc:Fallback>
      </mc:AlternateContent>
    </p:spTree>
    <p:extLst>
      <p:ext uri="{BB962C8B-B14F-4D97-AF65-F5344CB8AC3E}">
        <p14:creationId xmlns:p14="http://schemas.microsoft.com/office/powerpoint/2010/main" val="34030020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B8D18-6213-275E-11B0-0396DE7ACB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61B389-E216-0FCA-310B-AB70951E871E}"/>
              </a:ext>
            </a:extLst>
          </p:cNvPr>
          <p:cNvSpPr>
            <a:spLocks noGrp="1"/>
          </p:cNvSpPr>
          <p:nvPr>
            <p:ph type="title"/>
          </p:nvPr>
        </p:nvSpPr>
        <p:spPr/>
        <p:txBody>
          <a:bodyPr/>
          <a:lstStyle/>
          <a:p>
            <a:r>
              <a:rPr lang="en-US" dirty="0"/>
              <a:t>CS70 </a:t>
            </a:r>
            <a:r>
              <a:rPr lang="en-US" dirty="0" err="1"/>
              <a:t>Perspectie</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2DC5ED1-2A7F-48C6-98D5-D2D0A9C4993D}"/>
                  </a:ext>
                </a:extLst>
              </p:cNvPr>
              <p:cNvSpPr>
                <a:spLocks noGrp="1"/>
              </p:cNvSpPr>
              <p:nvPr>
                <p:ph idx="1"/>
              </p:nvPr>
            </p:nvSpPr>
            <p:spPr>
              <a:xfrm>
                <a:off x="93657" y="3092824"/>
                <a:ext cx="11488745" cy="3079307"/>
              </a:xfrm>
            </p:spPr>
            <p:txBody>
              <a:bodyPr/>
              <a:lstStyle/>
              <a:p>
                <a:r>
                  <a:rPr lang="en-US" dirty="0"/>
                  <a:t>Can think of our Markov Model as being able to tell us the chance that we get a specific autocompletion given a starter string.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0">
                        <a:latin typeface="Cambria Math" panose="02040503050406030204" pitchFamily="18" charset="0"/>
                      </a:rPr>
                      <m:t>“</m:t>
                    </m:r>
                    <m:r>
                      <m:rPr>
                        <m:sty m:val="p"/>
                      </m:rPr>
                      <a:rPr lang="en-US" i="0">
                        <a:latin typeface="Cambria Math" panose="02040503050406030204" pitchFamily="18" charset="0"/>
                      </a:rPr>
                      <m:t>captain</m:t>
                    </m:r>
                    <m:r>
                      <a:rPr lang="en-US" i="0">
                        <a:latin typeface="Cambria Math" panose="02040503050406030204" pitchFamily="18" charset="0"/>
                      </a:rPr>
                      <m:t>, </m:t>
                    </m:r>
                    <m:r>
                      <m:rPr>
                        <m:sty m:val="p"/>
                      </m:rPr>
                      <a:rPr lang="en-US" i="0">
                        <a:latin typeface="Cambria Math" panose="02040503050406030204" pitchFamily="18" charset="0"/>
                      </a:rPr>
                      <m:t>or</m:t>
                    </m:r>
                    <m:r>
                      <a:rPr lang="en-US" i="0">
                        <a:latin typeface="Cambria Math" panose="02040503050406030204" pitchFamily="18" charset="0"/>
                      </a:rPr>
                      <m:t> </m:t>
                    </m:r>
                    <m:r>
                      <m:rPr>
                        <m:sty m:val="p"/>
                      </m:rPr>
                      <a:rPr lang="en-US" i="0">
                        <a:latin typeface="Cambria Math" panose="02040503050406030204" pitchFamily="18" charset="0"/>
                      </a:rPr>
                      <m:t>my</m:t>
                    </m:r>
                    <m:r>
                      <a:rPr lang="en-US" i="0">
                        <a:latin typeface="Cambria Math" panose="02040503050406030204" pitchFamily="18" charset="0"/>
                      </a:rPr>
                      <m:t> </m:t>
                    </m:r>
                    <m:r>
                      <m:rPr>
                        <m:sty m:val="p"/>
                      </m:rPr>
                      <a:rPr lang="en-US" i="0">
                        <a:latin typeface="Cambria Math" panose="02040503050406030204" pitchFamily="18" charset="0"/>
                      </a:rPr>
                      <m:t>purselves</m:t>
                    </m:r>
                    <m:r>
                      <a:rPr lang="en-US" i="0">
                        <a:latin typeface="Cambria Math" panose="02040503050406030204" pitchFamily="18" charset="0"/>
                      </a:rPr>
                      <m:t> </m:t>
                    </m:r>
                    <m:r>
                      <m:rPr>
                        <m:sty m:val="p"/>
                      </m:rPr>
                      <a:rPr lang="en-US" i="0">
                        <a:latin typeface="Cambria Math" panose="02040503050406030204" pitchFamily="18" charset="0"/>
                      </a:rPr>
                      <m:t>you</m:t>
                    </m:r>
                    <m:r>
                      <a:rPr lang="en-US" i="0">
                        <a:latin typeface="Cambria Math" panose="02040503050406030204" pitchFamily="18" charset="0"/>
                      </a:rPr>
                      <m:t> </m:t>
                    </m:r>
                    <m:r>
                      <m:rPr>
                        <m:sty m:val="p"/>
                      </m:rPr>
                      <a:rPr lang="en-US" i="0">
                        <a:latin typeface="Cambria Math" panose="02040503050406030204" pitchFamily="18" charset="0"/>
                      </a:rPr>
                      <m:t>this</m:t>
                    </m:r>
                    <m:r>
                      <a:rPr lang="en-US" i="0">
                        <a:latin typeface="Cambria Math" panose="02040503050406030204" pitchFamily="18" charset="0"/>
                      </a:rPr>
                      <m:t> </m:t>
                    </m:r>
                    <m:r>
                      <m:rPr>
                        <m:sty m:val="p"/>
                      </m:rPr>
                      <a:rPr lang="en-US" i="0">
                        <a:latin typeface="Cambria Math" panose="02040503050406030204" pitchFamily="18" charset="0"/>
                      </a:rPr>
                      <m:t>deep</m:t>
                    </m:r>
                    <m:r>
                      <a:rPr lang="en-US" i="0" smtClean="0">
                        <a:latin typeface="Cambria Math" panose="02040503050406030204" pitchFamily="18" charset="0"/>
                      </a:rPr>
                      <m:t>”</m:t>
                    </m:r>
                    <m:r>
                      <a:rPr lang="en-US" b="0" i="0" smtClean="0">
                        <a:latin typeface="Cambria Math" panose="02040503050406030204" pitchFamily="18" charset="0"/>
                      </a:rPr>
                      <m:t>…|”</m:t>
                    </m:r>
                    <m:r>
                      <m:rPr>
                        <m:sty m:val="p"/>
                      </m:rPr>
                      <a:rPr lang="en-US" b="0" i="0" smtClean="0">
                        <a:latin typeface="Cambria Math" panose="02040503050406030204" pitchFamily="18" charset="0"/>
                      </a:rPr>
                      <m:t>capt</m:t>
                    </m:r>
                    <m:r>
                      <a:rPr lang="en-US" b="0" i="0" smtClean="0">
                        <a:latin typeface="Cambria Math" panose="02040503050406030204" pitchFamily="18" charset="0"/>
                      </a:rPr>
                      <m:t>”)</m:t>
                    </m:r>
                  </m:oMath>
                </a14:m>
                <a:r>
                  <a:rPr lang="en-US" dirty="0"/>
                  <a:t>.</a:t>
                </a:r>
              </a:p>
              <a:p>
                <a:pPr marL="342900" indent="-342900">
                  <a:buFont typeface="Arial" panose="020B0604020202020204" pitchFamily="34" charset="0"/>
                  <a:buChar char="•"/>
                </a:pPr>
                <a:r>
                  <a:rPr lang="en-US" dirty="0"/>
                  <a:t>In fact, we can compute the exact probability using the chain rule:</a:t>
                </a:r>
              </a:p>
            </p:txBody>
          </p:sp>
        </mc:Choice>
        <mc:Fallback>
          <p:sp>
            <p:nvSpPr>
              <p:cNvPr id="3" name="Content Placeholder 2">
                <a:extLst>
                  <a:ext uri="{FF2B5EF4-FFF2-40B4-BE49-F238E27FC236}">
                    <a16:creationId xmlns:a16="http://schemas.microsoft.com/office/drawing/2014/main" id="{02DC5ED1-2A7F-48C6-98D5-D2D0A9C4993D}"/>
                  </a:ext>
                </a:extLst>
              </p:cNvPr>
              <p:cNvSpPr>
                <a:spLocks noGrp="1" noRot="1" noChangeAspect="1" noMove="1" noResize="1" noEditPoints="1" noAdjustHandles="1" noChangeArrowheads="1" noChangeShapeType="1" noTextEdit="1"/>
              </p:cNvSpPr>
              <p:nvPr>
                <p:ph idx="1"/>
              </p:nvPr>
            </p:nvSpPr>
            <p:spPr>
              <a:xfrm>
                <a:off x="93657" y="3092824"/>
                <a:ext cx="11488745" cy="3079307"/>
              </a:xfrm>
              <a:blipFill>
                <a:blip r:embed="rId2"/>
                <a:stretch>
                  <a:fillRect l="-773" t="-1235" r="-66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573F122-5BD6-2533-D383-2D25CE70F6DD}"/>
              </a:ext>
            </a:extLst>
          </p:cNvPr>
          <p:cNvPicPr>
            <a:picLocks noChangeAspect="1"/>
          </p:cNvPicPr>
          <p:nvPr/>
        </p:nvPicPr>
        <p:blipFill>
          <a:blip r:embed="rId3"/>
          <a:stretch>
            <a:fillRect/>
          </a:stretch>
        </p:blipFill>
        <p:spPr>
          <a:xfrm>
            <a:off x="4051302" y="324971"/>
            <a:ext cx="7531100" cy="2552700"/>
          </a:xfrm>
          <a:prstGeom prst="rect">
            <a:avLst/>
          </a:prstGeom>
        </p:spPr>
      </p:pic>
      <p:pic>
        <p:nvPicPr>
          <p:cNvPr id="6" name="Picture 5">
            <a:extLst>
              <a:ext uri="{FF2B5EF4-FFF2-40B4-BE49-F238E27FC236}">
                <a16:creationId xmlns:a16="http://schemas.microsoft.com/office/drawing/2014/main" id="{ED41B353-2BD0-CFA1-5608-4DBE3FD55E1D}"/>
              </a:ext>
            </a:extLst>
          </p:cNvPr>
          <p:cNvPicPr>
            <a:picLocks noChangeAspect="1"/>
          </p:cNvPicPr>
          <p:nvPr/>
        </p:nvPicPr>
        <p:blipFill>
          <a:blip r:embed="rId4"/>
          <a:stretch>
            <a:fillRect/>
          </a:stretch>
        </p:blipFill>
        <p:spPr>
          <a:xfrm>
            <a:off x="638364" y="1106021"/>
            <a:ext cx="1447800" cy="990600"/>
          </a:xfrm>
          <a:prstGeom prst="rect">
            <a:avLst/>
          </a:prstGeom>
        </p:spPr>
      </p:pic>
      <p:cxnSp>
        <p:nvCxnSpPr>
          <p:cNvPr id="8" name="Straight Arrow Connector 7">
            <a:extLst>
              <a:ext uri="{FF2B5EF4-FFF2-40B4-BE49-F238E27FC236}">
                <a16:creationId xmlns:a16="http://schemas.microsoft.com/office/drawing/2014/main" id="{281D8C07-50AC-5BBD-2E58-B537F91B95CB}"/>
              </a:ext>
            </a:extLst>
          </p:cNvPr>
          <p:cNvCxnSpPr/>
          <p:nvPr/>
        </p:nvCxnSpPr>
        <p:spPr>
          <a:xfrm>
            <a:off x="2460440" y="1601321"/>
            <a:ext cx="121023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B84F3B30-A242-91E3-40B3-E082FC1D9EC6}"/>
                  </a:ext>
                </a:extLst>
              </p:cNvPr>
              <p:cNvSpPr txBox="1"/>
              <p:nvPr/>
            </p:nvSpPr>
            <p:spPr>
              <a:xfrm>
                <a:off x="93657" y="5256679"/>
                <a:ext cx="12098343" cy="830997"/>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𝑃</m:t>
                      </m:r>
                      <m:d>
                        <m:dPr>
                          <m:ctrlPr>
                            <a:rPr lang="en-US" sz="2400" i="1" smtClean="0">
                              <a:latin typeface="Cambria Math" panose="02040503050406030204" pitchFamily="18" charset="0"/>
                            </a:rPr>
                          </m:ctrlPr>
                        </m:dPr>
                        <m:e>
                          <m:r>
                            <a:rPr lang="en-US" sz="2400" i="0">
                              <a:latin typeface="Cambria Math" panose="02040503050406030204" pitchFamily="18" charset="0"/>
                            </a:rPr>
                            <m:t>“</m:t>
                          </m:r>
                          <m:r>
                            <m:rPr>
                              <m:sty m:val="p"/>
                            </m:rPr>
                            <a:rPr lang="en-US" sz="2400" i="0">
                              <a:latin typeface="Cambria Math" panose="02040503050406030204" pitchFamily="18" charset="0"/>
                            </a:rPr>
                            <m:t>captain</m:t>
                          </m:r>
                          <m:r>
                            <a:rPr lang="en-US" sz="2400" i="0">
                              <a:latin typeface="Cambria Math" panose="02040503050406030204" pitchFamily="18" charset="0"/>
                            </a:rPr>
                            <m:t>, </m:t>
                          </m:r>
                          <m:r>
                            <m:rPr>
                              <m:sty m:val="p"/>
                            </m:rPr>
                            <a:rPr lang="en-US" sz="2400" i="0">
                              <a:latin typeface="Cambria Math" panose="02040503050406030204" pitchFamily="18" charset="0"/>
                            </a:rPr>
                            <m:t>or</m:t>
                          </m:r>
                          <m:r>
                            <a:rPr lang="en-US" sz="2400" i="0">
                              <a:latin typeface="Cambria Math" panose="02040503050406030204" pitchFamily="18" charset="0"/>
                            </a:rPr>
                            <m:t> </m:t>
                          </m:r>
                          <m:r>
                            <m:rPr>
                              <m:sty m:val="p"/>
                            </m:rPr>
                            <a:rPr lang="en-US" sz="2400" i="0">
                              <a:latin typeface="Cambria Math" panose="02040503050406030204" pitchFamily="18" charset="0"/>
                            </a:rPr>
                            <m:t>my</m:t>
                          </m:r>
                          <m:r>
                            <a:rPr lang="en-US" sz="2400" i="0">
                              <a:latin typeface="Cambria Math" panose="02040503050406030204" pitchFamily="18" charset="0"/>
                            </a:rPr>
                            <m:t> </m:t>
                          </m:r>
                          <m:r>
                            <m:rPr>
                              <m:sty m:val="p"/>
                            </m:rPr>
                            <a:rPr lang="en-US" sz="2400" i="0">
                              <a:latin typeface="Cambria Math" panose="02040503050406030204" pitchFamily="18" charset="0"/>
                            </a:rPr>
                            <m:t>purselves</m:t>
                          </m:r>
                          <m:r>
                            <a:rPr lang="en-US" sz="2400" i="0">
                              <a:latin typeface="Cambria Math" panose="02040503050406030204" pitchFamily="18" charset="0"/>
                            </a:rPr>
                            <m:t> </m:t>
                          </m:r>
                          <m:r>
                            <m:rPr>
                              <m:sty m:val="p"/>
                            </m:rPr>
                            <a:rPr lang="en-US" sz="2400" i="0">
                              <a:latin typeface="Cambria Math" panose="02040503050406030204" pitchFamily="18" charset="0"/>
                            </a:rPr>
                            <m:t>you</m:t>
                          </m:r>
                          <m:r>
                            <a:rPr lang="en-US" sz="2400" i="0">
                              <a:latin typeface="Cambria Math" panose="02040503050406030204" pitchFamily="18" charset="0"/>
                            </a:rPr>
                            <m:t> </m:t>
                          </m:r>
                          <m:r>
                            <m:rPr>
                              <m:sty m:val="p"/>
                            </m:rPr>
                            <a:rPr lang="en-US" sz="2400" i="0">
                              <a:latin typeface="Cambria Math" panose="02040503050406030204" pitchFamily="18" charset="0"/>
                            </a:rPr>
                            <m:t>this</m:t>
                          </m:r>
                          <m:r>
                            <a:rPr lang="en-US" sz="2400" i="0">
                              <a:latin typeface="Cambria Math" panose="02040503050406030204" pitchFamily="18" charset="0"/>
                            </a:rPr>
                            <m:t> </m:t>
                          </m:r>
                          <m:r>
                            <m:rPr>
                              <m:sty m:val="p"/>
                            </m:rPr>
                            <a:rPr lang="en-US" sz="2400" i="0">
                              <a:latin typeface="Cambria Math" panose="02040503050406030204" pitchFamily="18" charset="0"/>
                            </a:rPr>
                            <m:t>deep</m:t>
                          </m:r>
                          <m:r>
                            <a:rPr lang="en-US" sz="2400" i="0" smtClean="0">
                              <a:latin typeface="Cambria Math" panose="02040503050406030204" pitchFamily="18" charset="0"/>
                            </a:rPr>
                            <m:t>”</m:t>
                          </m:r>
                          <m:r>
                            <a:rPr lang="en-US" sz="2400" b="0" i="0" smtClean="0">
                              <a:latin typeface="Cambria Math" panose="02040503050406030204" pitchFamily="18" charset="0"/>
                            </a:rPr>
                            <m:t>…</m:t>
                          </m:r>
                        </m:e>
                        <m:e>
                          <m:r>
                            <a:rPr lang="en-US" sz="2400" b="0" i="0" smtClean="0">
                              <a:latin typeface="Cambria Math" panose="02040503050406030204" pitchFamily="18" charset="0"/>
                            </a:rPr>
                            <m:t>”</m:t>
                          </m:r>
                          <m:r>
                            <m:rPr>
                              <m:sty m:val="p"/>
                            </m:rPr>
                            <a:rPr lang="en-US" sz="2400" b="0" i="0" smtClean="0">
                              <a:latin typeface="Cambria Math" panose="02040503050406030204" pitchFamily="18" charset="0"/>
                            </a:rPr>
                            <m:t>capt</m:t>
                          </m:r>
                          <m:r>
                            <a:rPr lang="en-US" sz="2400" b="0" i="0" smtClean="0">
                              <a:latin typeface="Cambria Math" panose="02040503050406030204" pitchFamily="18" charset="0"/>
                            </a:rPr>
                            <m:t>”</m:t>
                          </m:r>
                        </m:e>
                      </m:d>
                      <m:r>
                        <a:rPr lang="en-US" sz="2400" b="0" i="0" smtClean="0">
                          <a:latin typeface="Cambria Math" panose="02040503050406030204" pitchFamily="18" charset="0"/>
                        </a:rPr>
                        <m:t>=</m:t>
                      </m:r>
                    </m:oMath>
                  </m:oMathPara>
                </a14:m>
                <a:br>
                  <a:rPr lang="en-US" sz="2400" b="0" i="0" dirty="0">
                    <a:latin typeface="Cambria Math" panose="02040503050406030204" pitchFamily="18" charset="0"/>
                  </a:rPr>
                </a:br>
                <a:r>
                  <a:rPr lang="en-US" sz="2400" b="0" i="0" dirty="0">
                    <a:latin typeface="Cambria Math" panose="02040503050406030204" pitchFamily="18" charset="0"/>
                  </a:rPr>
                  <a:t> </a:t>
                </a:r>
                <a14:m>
                  <m:oMath xmlns:m="http://schemas.openxmlformats.org/officeDocument/2006/math">
                    <m:r>
                      <m:rPr>
                        <m:sty m:val="p"/>
                      </m:rPr>
                      <a:rPr lang="en-US" sz="2400" b="0" i="0" smtClean="0">
                        <a:latin typeface="Cambria Math" panose="02040503050406030204" pitchFamily="18" charset="0"/>
                      </a:rPr>
                      <m:t>P</m:t>
                    </m:r>
                    <m:r>
                      <a:rPr lang="en-US" sz="2400" b="0" i="0"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m:rPr>
                        <m:sty m:val="p"/>
                      </m:rPr>
                      <a:rPr lang="en-US" sz="2400" b="0" i="0" smtClean="0">
                        <a:solidFill>
                          <a:schemeClr val="tx1"/>
                        </a:solidFill>
                        <a:latin typeface="Cambria Math" panose="02040503050406030204" pitchFamily="18" charset="0"/>
                      </a:rPr>
                      <m:t>apta</m:t>
                    </m:r>
                    <m:r>
                      <a:rPr lang="en-US" sz="2400" b="0" i="1" smtClean="0">
                        <a:latin typeface="Cambria Math" panose="02040503050406030204" pitchFamily="18" charset="0"/>
                      </a:rPr>
                      <m:t>”</m:t>
                    </m:r>
                    <m:d>
                      <m:dPr>
                        <m:beg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r>
                          <m:rPr>
                            <m:sty m:val="p"/>
                          </m:rPr>
                          <a:rPr lang="en-US" sz="2400" b="0" i="0" smtClean="0">
                            <a:latin typeface="Cambria Math" panose="02040503050406030204" pitchFamily="18" charset="0"/>
                          </a:rPr>
                          <m:t>capt</m:t>
                        </m:r>
                        <m:r>
                          <a:rPr lang="en-US" sz="2400" b="0" i="1" smtClean="0">
                            <a:latin typeface="Cambria Math" panose="02040503050406030204" pitchFamily="18" charset="0"/>
                          </a:rPr>
                          <m:t>”</m:t>
                        </m:r>
                      </m:e>
                    </m:d>
                    <m:r>
                      <a:rPr lang="en-US" sz="2400" b="0" i="1" smtClean="0">
                        <a:latin typeface="Cambria Math" panose="02040503050406030204" pitchFamily="18" charset="0"/>
                      </a:rPr>
                      <m:t>⋅</m:t>
                    </m:r>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m:rPr>
                            <m:sty m:val="p"/>
                          </m:rPr>
                          <a:rPr lang="en-US" sz="2400">
                            <a:latin typeface="Cambria Math" panose="02040503050406030204" pitchFamily="18" charset="0"/>
                          </a:rPr>
                          <m:t>ptai</m:t>
                        </m:r>
                        <m:r>
                          <a:rPr lang="en-US" sz="2400" b="0" i="1" smtClean="0">
                            <a:latin typeface="Cambria Math" panose="02040503050406030204" pitchFamily="18" charset="0"/>
                          </a:rPr>
                          <m:t>”</m:t>
                        </m:r>
                      </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m:rPr>
                            <m:sty m:val="p"/>
                          </m:rPr>
                          <a:rPr lang="en-US" sz="2400" b="0" i="0" smtClean="0">
                            <a:latin typeface="Cambria Math" panose="02040503050406030204" pitchFamily="18" charset="0"/>
                          </a:rPr>
                          <m:t>apta</m:t>
                        </m:r>
                        <m:r>
                          <a:rPr lang="en-US" sz="2400" b="0" i="1" smtClean="0">
                            <a:latin typeface="Cambria Math" panose="02040503050406030204" pitchFamily="18" charset="0"/>
                          </a:rPr>
                          <m:t>”</m:t>
                        </m:r>
                      </m:e>
                    </m:d>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𝑃</m:t>
                    </m:r>
                    <m:d>
                      <m:dPr>
                        <m:ctrlPr>
                          <a:rPr lang="en-US" sz="2400" b="0" i="1" smtClean="0">
                            <a:solidFill>
                              <a:schemeClr val="bg1"/>
                            </a:solidFill>
                            <a:latin typeface="Cambria Math" panose="02040503050406030204" pitchFamily="18" charset="0"/>
                          </a:rPr>
                        </m:ctrlPr>
                      </m:dPr>
                      <m:e>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𝑋</m:t>
                            </m:r>
                          </m:e>
                          <m:sub>
                            <m:r>
                              <a:rPr lang="en-US" sz="2400" b="0" i="1" smtClean="0">
                                <a:solidFill>
                                  <a:schemeClr val="bg1"/>
                                </a:solidFill>
                                <a:latin typeface="Cambria Math" panose="02040503050406030204" pitchFamily="18" charset="0"/>
                              </a:rPr>
                              <m:t>3</m:t>
                            </m:r>
                          </m:sub>
                        </m:sSub>
                        <m:r>
                          <a:rPr lang="en-US" sz="2400" b="0" i="1" smtClean="0">
                            <a:solidFill>
                              <a:schemeClr val="bg1"/>
                            </a:solidFill>
                            <a:latin typeface="Cambria Math" panose="02040503050406030204" pitchFamily="18" charset="0"/>
                          </a:rPr>
                          <m:t>=“</m:t>
                        </m:r>
                        <m:r>
                          <m:rPr>
                            <m:sty m:val="p"/>
                          </m:rPr>
                          <a:rPr lang="en-US" sz="2400" b="0" i="0" smtClean="0">
                            <a:solidFill>
                              <a:schemeClr val="bg1"/>
                            </a:solidFill>
                            <a:latin typeface="Cambria Math" panose="02040503050406030204" pitchFamily="18" charset="0"/>
                          </a:rPr>
                          <m:t>tain</m:t>
                        </m:r>
                        <m:r>
                          <a:rPr lang="en-US" sz="2400" b="0" i="1" smtClean="0">
                            <a:solidFill>
                              <a:schemeClr val="bg1"/>
                            </a:solidFill>
                            <a:latin typeface="Cambria Math" panose="02040503050406030204" pitchFamily="18" charset="0"/>
                          </a:rPr>
                          <m:t>”</m:t>
                        </m:r>
                      </m:e>
                      <m:e>
                        <m:r>
                          <a:rPr lang="en-US" sz="2400" b="0" i="1" smtClean="0">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𝑋</m:t>
                            </m:r>
                          </m:e>
                          <m:sub>
                            <m:r>
                              <a:rPr lang="en-US" sz="2400" b="0" i="1" smtClean="0">
                                <a:solidFill>
                                  <a:schemeClr val="bg1"/>
                                </a:solidFill>
                                <a:latin typeface="Cambria Math" panose="02040503050406030204" pitchFamily="18" charset="0"/>
                              </a:rPr>
                              <m:t>2</m:t>
                            </m:r>
                          </m:sub>
                        </m:sSub>
                        <m:r>
                          <a:rPr lang="en-US" sz="2400" b="0" i="1" smtClean="0">
                            <a:solidFill>
                              <a:schemeClr val="bg1"/>
                            </a:solidFill>
                            <a:latin typeface="Cambria Math" panose="02040503050406030204" pitchFamily="18" charset="0"/>
                          </a:rPr>
                          <m:t>=“</m:t>
                        </m:r>
                        <m:r>
                          <m:rPr>
                            <m:sty m:val="p"/>
                          </m:rPr>
                          <a:rPr lang="en-US" sz="2400" b="0" i="0" smtClean="0">
                            <a:solidFill>
                              <a:schemeClr val="bg1"/>
                            </a:solidFill>
                            <a:latin typeface="Cambria Math" panose="02040503050406030204" pitchFamily="18" charset="0"/>
                          </a:rPr>
                          <m:t>ptai</m:t>
                        </m:r>
                        <m:r>
                          <a:rPr lang="en-US" sz="2400" b="0" i="1" smtClean="0">
                            <a:solidFill>
                              <a:schemeClr val="bg1"/>
                            </a:solidFill>
                            <a:latin typeface="Cambria Math" panose="02040503050406030204" pitchFamily="18" charset="0"/>
                          </a:rPr>
                          <m:t>”</m:t>
                        </m:r>
                      </m:e>
                    </m:d>
                    <m:r>
                      <a:rPr lang="en-US" sz="2400" b="0" i="1" smtClean="0">
                        <a:solidFill>
                          <a:schemeClr val="bg1"/>
                        </a:solidFill>
                        <a:latin typeface="Cambria Math" panose="02040503050406030204" pitchFamily="18" charset="0"/>
                      </a:rPr>
                      <m:t>⋅…</m:t>
                    </m:r>
                  </m:oMath>
                </a14:m>
                <a:endParaRPr lang="en-US" sz="2400" dirty="0"/>
              </a:p>
            </p:txBody>
          </p:sp>
        </mc:Choice>
        <mc:Fallback>
          <p:sp>
            <p:nvSpPr>
              <p:cNvPr id="7" name="TextBox 6">
                <a:extLst>
                  <a:ext uri="{FF2B5EF4-FFF2-40B4-BE49-F238E27FC236}">
                    <a16:creationId xmlns:a16="http://schemas.microsoft.com/office/drawing/2014/main" id="{B84F3B30-A242-91E3-40B3-E082FC1D9EC6}"/>
                  </a:ext>
                </a:extLst>
              </p:cNvPr>
              <p:cNvSpPr txBox="1">
                <a:spLocks noRot="1" noChangeAspect="1" noMove="1" noResize="1" noEditPoints="1" noAdjustHandles="1" noChangeArrowheads="1" noChangeShapeType="1" noTextEdit="1"/>
              </p:cNvSpPr>
              <p:nvPr/>
            </p:nvSpPr>
            <p:spPr>
              <a:xfrm>
                <a:off x="93657" y="5256679"/>
                <a:ext cx="12098343" cy="830997"/>
              </a:xfrm>
              <a:prstGeom prst="rect">
                <a:avLst/>
              </a:prstGeom>
              <a:blipFill>
                <a:blip r:embed="rId5"/>
                <a:stretch>
                  <a:fillRect b="-7463"/>
                </a:stretch>
              </a:blipFill>
            </p:spPr>
            <p:txBody>
              <a:bodyPr/>
              <a:lstStyle/>
              <a:p>
                <a:r>
                  <a:rPr lang="en-US">
                    <a:noFill/>
                  </a:rPr>
                  <a:t> </a:t>
                </a:r>
              </a:p>
            </p:txBody>
          </p:sp>
        </mc:Fallback>
      </mc:AlternateContent>
    </p:spTree>
    <p:extLst>
      <p:ext uri="{BB962C8B-B14F-4D97-AF65-F5344CB8AC3E}">
        <p14:creationId xmlns:p14="http://schemas.microsoft.com/office/powerpoint/2010/main" val="6668183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E0931-7C2A-E2D4-C581-4FECD069B2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6D50F8-E040-DDA4-3EA5-7BABB29C2EDF}"/>
              </a:ext>
            </a:extLst>
          </p:cNvPr>
          <p:cNvSpPr>
            <a:spLocks noGrp="1"/>
          </p:cNvSpPr>
          <p:nvPr>
            <p:ph type="title"/>
          </p:nvPr>
        </p:nvSpPr>
        <p:spPr/>
        <p:txBody>
          <a:bodyPr/>
          <a:lstStyle/>
          <a:p>
            <a:r>
              <a:rPr lang="en-US" dirty="0"/>
              <a:t>CS70 </a:t>
            </a:r>
            <a:r>
              <a:rPr lang="en-US" dirty="0" err="1"/>
              <a:t>Perspectie</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693D52A-B607-4446-F6C3-7922F8DD3417}"/>
                  </a:ext>
                </a:extLst>
              </p:cNvPr>
              <p:cNvSpPr>
                <a:spLocks noGrp="1"/>
              </p:cNvSpPr>
              <p:nvPr>
                <p:ph idx="1"/>
              </p:nvPr>
            </p:nvSpPr>
            <p:spPr>
              <a:xfrm>
                <a:off x="93657" y="3092824"/>
                <a:ext cx="11488745" cy="3079307"/>
              </a:xfrm>
            </p:spPr>
            <p:txBody>
              <a:bodyPr/>
              <a:lstStyle/>
              <a:p>
                <a:r>
                  <a:rPr lang="en-US" dirty="0"/>
                  <a:t>Can think of our Markov Model as being able to tell us the chance that we get a specific autocompletion given a starter string.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0">
                        <a:latin typeface="Cambria Math" panose="02040503050406030204" pitchFamily="18" charset="0"/>
                      </a:rPr>
                      <m:t>“</m:t>
                    </m:r>
                    <m:r>
                      <m:rPr>
                        <m:sty m:val="p"/>
                      </m:rPr>
                      <a:rPr lang="en-US" i="0">
                        <a:latin typeface="Cambria Math" panose="02040503050406030204" pitchFamily="18" charset="0"/>
                      </a:rPr>
                      <m:t>captain</m:t>
                    </m:r>
                    <m:r>
                      <a:rPr lang="en-US" i="0">
                        <a:latin typeface="Cambria Math" panose="02040503050406030204" pitchFamily="18" charset="0"/>
                      </a:rPr>
                      <m:t>, </m:t>
                    </m:r>
                    <m:r>
                      <m:rPr>
                        <m:sty m:val="p"/>
                      </m:rPr>
                      <a:rPr lang="en-US" i="0">
                        <a:latin typeface="Cambria Math" panose="02040503050406030204" pitchFamily="18" charset="0"/>
                      </a:rPr>
                      <m:t>or</m:t>
                    </m:r>
                    <m:r>
                      <a:rPr lang="en-US" i="0">
                        <a:latin typeface="Cambria Math" panose="02040503050406030204" pitchFamily="18" charset="0"/>
                      </a:rPr>
                      <m:t> </m:t>
                    </m:r>
                    <m:r>
                      <m:rPr>
                        <m:sty m:val="p"/>
                      </m:rPr>
                      <a:rPr lang="en-US" i="0">
                        <a:latin typeface="Cambria Math" panose="02040503050406030204" pitchFamily="18" charset="0"/>
                      </a:rPr>
                      <m:t>my</m:t>
                    </m:r>
                    <m:r>
                      <a:rPr lang="en-US" i="0">
                        <a:latin typeface="Cambria Math" panose="02040503050406030204" pitchFamily="18" charset="0"/>
                      </a:rPr>
                      <m:t> </m:t>
                    </m:r>
                    <m:r>
                      <m:rPr>
                        <m:sty m:val="p"/>
                      </m:rPr>
                      <a:rPr lang="en-US" i="0">
                        <a:latin typeface="Cambria Math" panose="02040503050406030204" pitchFamily="18" charset="0"/>
                      </a:rPr>
                      <m:t>purselves</m:t>
                    </m:r>
                    <m:r>
                      <a:rPr lang="en-US" i="0">
                        <a:latin typeface="Cambria Math" panose="02040503050406030204" pitchFamily="18" charset="0"/>
                      </a:rPr>
                      <m:t> </m:t>
                    </m:r>
                    <m:r>
                      <m:rPr>
                        <m:sty m:val="p"/>
                      </m:rPr>
                      <a:rPr lang="en-US" i="0">
                        <a:latin typeface="Cambria Math" panose="02040503050406030204" pitchFamily="18" charset="0"/>
                      </a:rPr>
                      <m:t>you</m:t>
                    </m:r>
                    <m:r>
                      <a:rPr lang="en-US" i="0">
                        <a:latin typeface="Cambria Math" panose="02040503050406030204" pitchFamily="18" charset="0"/>
                      </a:rPr>
                      <m:t> </m:t>
                    </m:r>
                    <m:r>
                      <m:rPr>
                        <m:sty m:val="p"/>
                      </m:rPr>
                      <a:rPr lang="en-US" i="0">
                        <a:latin typeface="Cambria Math" panose="02040503050406030204" pitchFamily="18" charset="0"/>
                      </a:rPr>
                      <m:t>this</m:t>
                    </m:r>
                    <m:r>
                      <a:rPr lang="en-US" i="0">
                        <a:latin typeface="Cambria Math" panose="02040503050406030204" pitchFamily="18" charset="0"/>
                      </a:rPr>
                      <m:t> </m:t>
                    </m:r>
                    <m:r>
                      <m:rPr>
                        <m:sty m:val="p"/>
                      </m:rPr>
                      <a:rPr lang="en-US" i="0">
                        <a:latin typeface="Cambria Math" panose="02040503050406030204" pitchFamily="18" charset="0"/>
                      </a:rPr>
                      <m:t>deep</m:t>
                    </m:r>
                    <m:r>
                      <a:rPr lang="en-US" i="0" smtClean="0">
                        <a:latin typeface="Cambria Math" panose="02040503050406030204" pitchFamily="18" charset="0"/>
                      </a:rPr>
                      <m:t>”</m:t>
                    </m:r>
                    <m:r>
                      <a:rPr lang="en-US" b="0" i="0" smtClean="0">
                        <a:latin typeface="Cambria Math" panose="02040503050406030204" pitchFamily="18" charset="0"/>
                      </a:rPr>
                      <m:t>…|”</m:t>
                    </m:r>
                    <m:r>
                      <m:rPr>
                        <m:sty m:val="p"/>
                      </m:rPr>
                      <a:rPr lang="en-US" b="0" i="0" smtClean="0">
                        <a:latin typeface="Cambria Math" panose="02040503050406030204" pitchFamily="18" charset="0"/>
                      </a:rPr>
                      <m:t>capt</m:t>
                    </m:r>
                    <m:r>
                      <a:rPr lang="en-US" b="0" i="0" smtClean="0">
                        <a:latin typeface="Cambria Math" panose="02040503050406030204" pitchFamily="18" charset="0"/>
                      </a:rPr>
                      <m:t>”)</m:t>
                    </m:r>
                  </m:oMath>
                </a14:m>
                <a:r>
                  <a:rPr lang="en-US" dirty="0"/>
                  <a:t>.</a:t>
                </a:r>
              </a:p>
              <a:p>
                <a:pPr marL="342900" indent="-342900">
                  <a:buFont typeface="Arial" panose="020B0604020202020204" pitchFamily="34" charset="0"/>
                  <a:buChar char="•"/>
                </a:pPr>
                <a:r>
                  <a:rPr lang="en-US" dirty="0"/>
                  <a:t>In fact, we can compute the exact probability using the chain rule:</a:t>
                </a:r>
              </a:p>
            </p:txBody>
          </p:sp>
        </mc:Choice>
        <mc:Fallback>
          <p:sp>
            <p:nvSpPr>
              <p:cNvPr id="3" name="Content Placeholder 2">
                <a:extLst>
                  <a:ext uri="{FF2B5EF4-FFF2-40B4-BE49-F238E27FC236}">
                    <a16:creationId xmlns:a16="http://schemas.microsoft.com/office/drawing/2014/main" id="{5693D52A-B607-4446-F6C3-7922F8DD3417}"/>
                  </a:ext>
                </a:extLst>
              </p:cNvPr>
              <p:cNvSpPr>
                <a:spLocks noGrp="1" noRot="1" noChangeAspect="1" noMove="1" noResize="1" noEditPoints="1" noAdjustHandles="1" noChangeArrowheads="1" noChangeShapeType="1" noTextEdit="1"/>
              </p:cNvSpPr>
              <p:nvPr>
                <p:ph idx="1"/>
              </p:nvPr>
            </p:nvSpPr>
            <p:spPr>
              <a:xfrm>
                <a:off x="93657" y="3092824"/>
                <a:ext cx="11488745" cy="3079307"/>
              </a:xfrm>
              <a:blipFill>
                <a:blip r:embed="rId2"/>
                <a:stretch>
                  <a:fillRect l="-773" t="-1235" r="-66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B5FFA0F-345F-6FC7-49A5-3587D172BCA4}"/>
              </a:ext>
            </a:extLst>
          </p:cNvPr>
          <p:cNvPicPr>
            <a:picLocks noChangeAspect="1"/>
          </p:cNvPicPr>
          <p:nvPr/>
        </p:nvPicPr>
        <p:blipFill>
          <a:blip r:embed="rId3"/>
          <a:stretch>
            <a:fillRect/>
          </a:stretch>
        </p:blipFill>
        <p:spPr>
          <a:xfrm>
            <a:off x="4051302" y="324971"/>
            <a:ext cx="7531100" cy="2552700"/>
          </a:xfrm>
          <a:prstGeom prst="rect">
            <a:avLst/>
          </a:prstGeom>
        </p:spPr>
      </p:pic>
      <p:pic>
        <p:nvPicPr>
          <p:cNvPr id="6" name="Picture 5">
            <a:extLst>
              <a:ext uri="{FF2B5EF4-FFF2-40B4-BE49-F238E27FC236}">
                <a16:creationId xmlns:a16="http://schemas.microsoft.com/office/drawing/2014/main" id="{3A34E571-B902-9502-924E-F4DEAAB2B947}"/>
              </a:ext>
            </a:extLst>
          </p:cNvPr>
          <p:cNvPicPr>
            <a:picLocks noChangeAspect="1"/>
          </p:cNvPicPr>
          <p:nvPr/>
        </p:nvPicPr>
        <p:blipFill>
          <a:blip r:embed="rId4"/>
          <a:stretch>
            <a:fillRect/>
          </a:stretch>
        </p:blipFill>
        <p:spPr>
          <a:xfrm>
            <a:off x="638364" y="1106021"/>
            <a:ext cx="1447800" cy="990600"/>
          </a:xfrm>
          <a:prstGeom prst="rect">
            <a:avLst/>
          </a:prstGeom>
        </p:spPr>
      </p:pic>
      <p:cxnSp>
        <p:nvCxnSpPr>
          <p:cNvPr id="8" name="Straight Arrow Connector 7">
            <a:extLst>
              <a:ext uri="{FF2B5EF4-FFF2-40B4-BE49-F238E27FC236}">
                <a16:creationId xmlns:a16="http://schemas.microsoft.com/office/drawing/2014/main" id="{2E4656E5-4551-3682-7E40-9538D9C7BCC9}"/>
              </a:ext>
            </a:extLst>
          </p:cNvPr>
          <p:cNvCxnSpPr/>
          <p:nvPr/>
        </p:nvCxnSpPr>
        <p:spPr>
          <a:xfrm>
            <a:off x="2460440" y="1601321"/>
            <a:ext cx="121023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3B3B09A-CCE0-3A36-73C4-24CFDA5E8B0C}"/>
                  </a:ext>
                </a:extLst>
              </p:cNvPr>
              <p:cNvSpPr txBox="1"/>
              <p:nvPr/>
            </p:nvSpPr>
            <p:spPr>
              <a:xfrm>
                <a:off x="93657" y="5256679"/>
                <a:ext cx="12098343" cy="830997"/>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𝑃</m:t>
                      </m:r>
                      <m:d>
                        <m:dPr>
                          <m:ctrlPr>
                            <a:rPr lang="en-US" sz="2400" i="1" smtClean="0">
                              <a:latin typeface="Cambria Math" panose="02040503050406030204" pitchFamily="18" charset="0"/>
                            </a:rPr>
                          </m:ctrlPr>
                        </m:dPr>
                        <m:e>
                          <m:r>
                            <a:rPr lang="en-US" sz="2400" i="0">
                              <a:latin typeface="Cambria Math" panose="02040503050406030204" pitchFamily="18" charset="0"/>
                            </a:rPr>
                            <m:t>“</m:t>
                          </m:r>
                          <m:r>
                            <m:rPr>
                              <m:sty m:val="p"/>
                            </m:rPr>
                            <a:rPr lang="en-US" sz="2400" i="0">
                              <a:latin typeface="Cambria Math" panose="02040503050406030204" pitchFamily="18" charset="0"/>
                            </a:rPr>
                            <m:t>captain</m:t>
                          </m:r>
                          <m:r>
                            <a:rPr lang="en-US" sz="2400" i="0">
                              <a:latin typeface="Cambria Math" panose="02040503050406030204" pitchFamily="18" charset="0"/>
                            </a:rPr>
                            <m:t>, </m:t>
                          </m:r>
                          <m:r>
                            <m:rPr>
                              <m:sty m:val="p"/>
                            </m:rPr>
                            <a:rPr lang="en-US" sz="2400" i="0">
                              <a:latin typeface="Cambria Math" panose="02040503050406030204" pitchFamily="18" charset="0"/>
                            </a:rPr>
                            <m:t>or</m:t>
                          </m:r>
                          <m:r>
                            <a:rPr lang="en-US" sz="2400" i="0">
                              <a:latin typeface="Cambria Math" panose="02040503050406030204" pitchFamily="18" charset="0"/>
                            </a:rPr>
                            <m:t> </m:t>
                          </m:r>
                          <m:r>
                            <m:rPr>
                              <m:sty m:val="p"/>
                            </m:rPr>
                            <a:rPr lang="en-US" sz="2400" i="0">
                              <a:latin typeface="Cambria Math" panose="02040503050406030204" pitchFamily="18" charset="0"/>
                            </a:rPr>
                            <m:t>my</m:t>
                          </m:r>
                          <m:r>
                            <a:rPr lang="en-US" sz="2400" i="0">
                              <a:latin typeface="Cambria Math" panose="02040503050406030204" pitchFamily="18" charset="0"/>
                            </a:rPr>
                            <m:t> </m:t>
                          </m:r>
                          <m:r>
                            <m:rPr>
                              <m:sty m:val="p"/>
                            </m:rPr>
                            <a:rPr lang="en-US" sz="2400" i="0">
                              <a:latin typeface="Cambria Math" panose="02040503050406030204" pitchFamily="18" charset="0"/>
                            </a:rPr>
                            <m:t>purselves</m:t>
                          </m:r>
                          <m:r>
                            <a:rPr lang="en-US" sz="2400" i="0">
                              <a:latin typeface="Cambria Math" panose="02040503050406030204" pitchFamily="18" charset="0"/>
                            </a:rPr>
                            <m:t> </m:t>
                          </m:r>
                          <m:r>
                            <m:rPr>
                              <m:sty m:val="p"/>
                            </m:rPr>
                            <a:rPr lang="en-US" sz="2400" i="0">
                              <a:latin typeface="Cambria Math" panose="02040503050406030204" pitchFamily="18" charset="0"/>
                            </a:rPr>
                            <m:t>you</m:t>
                          </m:r>
                          <m:r>
                            <a:rPr lang="en-US" sz="2400" i="0">
                              <a:latin typeface="Cambria Math" panose="02040503050406030204" pitchFamily="18" charset="0"/>
                            </a:rPr>
                            <m:t> </m:t>
                          </m:r>
                          <m:r>
                            <m:rPr>
                              <m:sty m:val="p"/>
                            </m:rPr>
                            <a:rPr lang="en-US" sz="2400" i="0">
                              <a:latin typeface="Cambria Math" panose="02040503050406030204" pitchFamily="18" charset="0"/>
                            </a:rPr>
                            <m:t>this</m:t>
                          </m:r>
                          <m:r>
                            <a:rPr lang="en-US" sz="2400" i="0">
                              <a:latin typeface="Cambria Math" panose="02040503050406030204" pitchFamily="18" charset="0"/>
                            </a:rPr>
                            <m:t> </m:t>
                          </m:r>
                          <m:r>
                            <m:rPr>
                              <m:sty m:val="p"/>
                            </m:rPr>
                            <a:rPr lang="en-US" sz="2400" i="0">
                              <a:latin typeface="Cambria Math" panose="02040503050406030204" pitchFamily="18" charset="0"/>
                            </a:rPr>
                            <m:t>deep</m:t>
                          </m:r>
                          <m:r>
                            <a:rPr lang="en-US" sz="2400" i="0" smtClean="0">
                              <a:latin typeface="Cambria Math" panose="02040503050406030204" pitchFamily="18" charset="0"/>
                            </a:rPr>
                            <m:t>”</m:t>
                          </m:r>
                          <m:r>
                            <a:rPr lang="en-US" sz="2400" b="0" i="0" smtClean="0">
                              <a:latin typeface="Cambria Math" panose="02040503050406030204" pitchFamily="18" charset="0"/>
                            </a:rPr>
                            <m:t>…</m:t>
                          </m:r>
                        </m:e>
                        <m:e>
                          <m:r>
                            <a:rPr lang="en-US" sz="2400" b="0" i="0" smtClean="0">
                              <a:latin typeface="Cambria Math" panose="02040503050406030204" pitchFamily="18" charset="0"/>
                            </a:rPr>
                            <m:t>”</m:t>
                          </m:r>
                          <m:r>
                            <m:rPr>
                              <m:sty m:val="p"/>
                            </m:rPr>
                            <a:rPr lang="en-US" sz="2400" b="0" i="0" smtClean="0">
                              <a:latin typeface="Cambria Math" panose="02040503050406030204" pitchFamily="18" charset="0"/>
                            </a:rPr>
                            <m:t>capt</m:t>
                          </m:r>
                          <m:r>
                            <a:rPr lang="en-US" sz="2400" b="0" i="0" smtClean="0">
                              <a:latin typeface="Cambria Math" panose="02040503050406030204" pitchFamily="18" charset="0"/>
                            </a:rPr>
                            <m:t>”</m:t>
                          </m:r>
                        </m:e>
                      </m:d>
                      <m:r>
                        <a:rPr lang="en-US" sz="2400" b="0" i="0" smtClean="0">
                          <a:latin typeface="Cambria Math" panose="02040503050406030204" pitchFamily="18" charset="0"/>
                        </a:rPr>
                        <m:t>=</m:t>
                      </m:r>
                    </m:oMath>
                  </m:oMathPara>
                </a14:m>
                <a:br>
                  <a:rPr lang="en-US" sz="2400" b="0" i="0" dirty="0">
                    <a:latin typeface="Cambria Math" panose="02040503050406030204" pitchFamily="18" charset="0"/>
                  </a:rPr>
                </a:br>
                <a:r>
                  <a:rPr lang="en-US" sz="2400" b="0" i="0" dirty="0">
                    <a:latin typeface="Cambria Math" panose="02040503050406030204" pitchFamily="18" charset="0"/>
                  </a:rPr>
                  <a:t> </a:t>
                </a:r>
                <a14:m>
                  <m:oMath xmlns:m="http://schemas.openxmlformats.org/officeDocument/2006/math">
                    <m:r>
                      <m:rPr>
                        <m:sty m:val="p"/>
                      </m:rPr>
                      <a:rPr lang="en-US" sz="2400" b="0" i="0" smtClean="0">
                        <a:latin typeface="Cambria Math" panose="02040503050406030204" pitchFamily="18" charset="0"/>
                      </a:rPr>
                      <m:t>P</m:t>
                    </m:r>
                    <m:r>
                      <a:rPr lang="en-US" sz="2400" b="0" i="0"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m:rPr>
                        <m:sty m:val="p"/>
                      </m:rPr>
                      <a:rPr lang="en-US" sz="2400" b="0" i="0" smtClean="0">
                        <a:solidFill>
                          <a:schemeClr val="tx1"/>
                        </a:solidFill>
                        <a:latin typeface="Cambria Math" panose="02040503050406030204" pitchFamily="18" charset="0"/>
                      </a:rPr>
                      <m:t>apta</m:t>
                    </m:r>
                    <m:r>
                      <a:rPr lang="en-US" sz="2400" b="0" i="1" smtClean="0">
                        <a:latin typeface="Cambria Math" panose="02040503050406030204" pitchFamily="18" charset="0"/>
                      </a:rPr>
                      <m:t>”</m:t>
                    </m:r>
                    <m:d>
                      <m:dPr>
                        <m:beg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r>
                          <m:rPr>
                            <m:sty m:val="p"/>
                          </m:rPr>
                          <a:rPr lang="en-US" sz="2400" b="0" i="0" smtClean="0">
                            <a:latin typeface="Cambria Math" panose="02040503050406030204" pitchFamily="18" charset="0"/>
                          </a:rPr>
                          <m:t>capt</m:t>
                        </m:r>
                        <m:r>
                          <a:rPr lang="en-US" sz="2400" b="0" i="1" smtClean="0">
                            <a:latin typeface="Cambria Math" panose="02040503050406030204" pitchFamily="18" charset="0"/>
                          </a:rPr>
                          <m:t>”</m:t>
                        </m:r>
                      </m:e>
                    </m:d>
                    <m:r>
                      <a:rPr lang="en-US" sz="2400" b="0" i="1" smtClean="0">
                        <a:latin typeface="Cambria Math" panose="02040503050406030204" pitchFamily="18" charset="0"/>
                      </a:rPr>
                      <m:t>⋅</m:t>
                    </m:r>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m:rPr>
                            <m:sty m:val="p"/>
                          </m:rPr>
                          <a:rPr lang="en-US" sz="2400">
                            <a:latin typeface="Cambria Math" panose="02040503050406030204" pitchFamily="18" charset="0"/>
                          </a:rPr>
                          <m:t>ptai</m:t>
                        </m:r>
                        <m:r>
                          <a:rPr lang="en-US" sz="2400" b="0" i="1" smtClean="0">
                            <a:latin typeface="Cambria Math" panose="02040503050406030204" pitchFamily="18" charset="0"/>
                          </a:rPr>
                          <m:t>”</m:t>
                        </m:r>
                      </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m:rPr>
                            <m:sty m:val="p"/>
                          </m:rPr>
                          <a:rPr lang="en-US" sz="2400" b="0" i="0" smtClean="0">
                            <a:latin typeface="Cambria Math" panose="02040503050406030204" pitchFamily="18" charset="0"/>
                          </a:rPr>
                          <m:t>apta</m:t>
                        </m:r>
                        <m:r>
                          <a:rPr lang="en-US" sz="2400" b="0" i="1" smtClean="0">
                            <a:latin typeface="Cambria Math" panose="02040503050406030204" pitchFamily="18" charset="0"/>
                          </a:rPr>
                          <m:t>”</m:t>
                        </m:r>
                      </m:e>
                    </m:d>
                    <m:r>
                      <a:rPr lang="en-US" sz="2400" b="0" i="1" smtClean="0">
                        <a:latin typeface="Cambria Math" panose="02040503050406030204" pitchFamily="18" charset="0"/>
                      </a:rPr>
                      <m:t>⋅</m:t>
                    </m:r>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r>
                          <m:rPr>
                            <m:sty m:val="p"/>
                          </m:rPr>
                          <a:rPr lang="en-US" sz="2400" b="0" i="0" smtClean="0">
                            <a:latin typeface="Cambria Math" panose="02040503050406030204" pitchFamily="18" charset="0"/>
                          </a:rPr>
                          <m:t>tain</m:t>
                        </m:r>
                        <m:r>
                          <a:rPr lang="en-US" sz="2400" b="0" i="1" smtClean="0">
                            <a:latin typeface="Cambria Math" panose="02040503050406030204" pitchFamily="18" charset="0"/>
                          </a:rPr>
                          <m:t>”</m:t>
                        </m:r>
                      </m:e>
                      <m:e>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m:rPr>
                            <m:sty m:val="p"/>
                          </m:rPr>
                          <a:rPr lang="en-US" sz="2400" b="0" i="0" smtClean="0">
                            <a:latin typeface="Cambria Math" panose="02040503050406030204" pitchFamily="18" charset="0"/>
                          </a:rPr>
                          <m:t>ptai</m:t>
                        </m:r>
                        <m:r>
                          <a:rPr lang="en-US" sz="2400" b="0" i="1" smtClean="0">
                            <a:latin typeface="Cambria Math" panose="02040503050406030204" pitchFamily="18" charset="0"/>
                          </a:rPr>
                          <m:t>”</m:t>
                        </m:r>
                      </m:e>
                    </m:d>
                    <m:r>
                      <a:rPr lang="en-US" sz="2400" b="0" i="1" smtClean="0">
                        <a:latin typeface="Cambria Math" panose="02040503050406030204" pitchFamily="18" charset="0"/>
                      </a:rPr>
                      <m:t>⋅…</m:t>
                    </m:r>
                  </m:oMath>
                </a14:m>
                <a:endParaRPr lang="en-US" sz="2400" dirty="0"/>
              </a:p>
            </p:txBody>
          </p:sp>
        </mc:Choice>
        <mc:Fallback>
          <p:sp>
            <p:nvSpPr>
              <p:cNvPr id="7" name="TextBox 6">
                <a:extLst>
                  <a:ext uri="{FF2B5EF4-FFF2-40B4-BE49-F238E27FC236}">
                    <a16:creationId xmlns:a16="http://schemas.microsoft.com/office/drawing/2014/main" id="{A3B3B09A-CCE0-3A36-73C4-24CFDA5E8B0C}"/>
                  </a:ext>
                </a:extLst>
              </p:cNvPr>
              <p:cNvSpPr txBox="1">
                <a:spLocks noRot="1" noChangeAspect="1" noMove="1" noResize="1" noEditPoints="1" noAdjustHandles="1" noChangeArrowheads="1" noChangeShapeType="1" noTextEdit="1"/>
              </p:cNvSpPr>
              <p:nvPr/>
            </p:nvSpPr>
            <p:spPr>
              <a:xfrm>
                <a:off x="93657" y="5256679"/>
                <a:ext cx="12098343" cy="830997"/>
              </a:xfrm>
              <a:prstGeom prst="rect">
                <a:avLst/>
              </a:prstGeom>
              <a:blipFill>
                <a:blip r:embed="rId5"/>
                <a:stretch>
                  <a:fillRect b="-7463"/>
                </a:stretch>
              </a:blipFill>
            </p:spPr>
            <p:txBody>
              <a:bodyPr/>
              <a:lstStyle/>
              <a:p>
                <a:r>
                  <a:rPr lang="en-US">
                    <a:noFill/>
                  </a:rPr>
                  <a:t> </a:t>
                </a:r>
              </a:p>
            </p:txBody>
          </p:sp>
        </mc:Fallback>
      </mc:AlternateContent>
    </p:spTree>
    <p:extLst>
      <p:ext uri="{BB962C8B-B14F-4D97-AF65-F5344CB8AC3E}">
        <p14:creationId xmlns:p14="http://schemas.microsoft.com/office/powerpoint/2010/main" val="6936959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A1769F-5252-87DD-1246-9C9FDBF83E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08F1F4-9ED3-C3ED-F85E-5A8940153835}"/>
              </a:ext>
            </a:extLst>
          </p:cNvPr>
          <p:cNvSpPr>
            <a:spLocks noGrp="1"/>
          </p:cNvSpPr>
          <p:nvPr>
            <p:ph type="title"/>
          </p:nvPr>
        </p:nvSpPr>
        <p:spPr/>
        <p:txBody>
          <a:bodyPr/>
          <a:lstStyle/>
          <a:p>
            <a:r>
              <a:rPr lang="en-US" dirty="0"/>
              <a:t>CS70 </a:t>
            </a:r>
            <a:r>
              <a:rPr lang="en-US" dirty="0" err="1"/>
              <a:t>Perspectie</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F3B1A98-67A6-AD20-1FB3-8774580CCD89}"/>
                  </a:ext>
                </a:extLst>
              </p:cNvPr>
              <p:cNvSpPr>
                <a:spLocks noGrp="1"/>
              </p:cNvSpPr>
              <p:nvPr>
                <p:ph idx="1"/>
              </p:nvPr>
            </p:nvSpPr>
            <p:spPr>
              <a:xfrm>
                <a:off x="93657" y="3092824"/>
                <a:ext cx="11488745" cy="3079307"/>
              </a:xfrm>
            </p:spPr>
            <p:txBody>
              <a:bodyPr/>
              <a:lstStyle/>
              <a:p>
                <a:r>
                  <a:rPr lang="en-US" dirty="0"/>
                  <a:t>More data and higher order Markov models seem to be giving us a better model for English text.</a:t>
                </a:r>
              </a:p>
              <a:p>
                <a:pPr marL="342900" indent="-342900">
                  <a:buFont typeface="Arial" panose="020B0604020202020204" pitchFamily="34" charset="0"/>
                  <a:buChar char="•"/>
                </a:pPr>
                <a:r>
                  <a:rPr lang="en-US" dirty="0"/>
                  <a:t>Example, 1gram model won’t be particularly excited about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a:latin typeface="Cambria Math" panose="02040503050406030204" pitchFamily="18" charset="0"/>
                      </a:rPr>
                      <m:t>“</m:t>
                    </m:r>
                    <m:r>
                      <m:rPr>
                        <m:sty m:val="p"/>
                      </m:rPr>
                      <a:rPr lang="en-US">
                        <a:latin typeface="Cambria Math" panose="02040503050406030204" pitchFamily="18" charset="0"/>
                      </a:rPr>
                      <m:t>captain</m:t>
                    </m:r>
                    <m:r>
                      <a:rPr lang="en-US">
                        <a:latin typeface="Cambria Math" panose="02040503050406030204" pitchFamily="18" charset="0"/>
                      </a:rPr>
                      <m:t>, </m:t>
                    </m:r>
                    <m:r>
                      <m:rPr>
                        <m:sty m:val="p"/>
                      </m:rPr>
                      <a:rPr lang="en-US">
                        <a:latin typeface="Cambria Math" panose="02040503050406030204" pitchFamily="18" charset="0"/>
                      </a:rPr>
                      <m:t>or</m:t>
                    </m:r>
                    <m:r>
                      <a:rPr lang="en-US">
                        <a:latin typeface="Cambria Math" panose="02040503050406030204" pitchFamily="18" charset="0"/>
                      </a:rPr>
                      <m:t> </m:t>
                    </m:r>
                    <m:r>
                      <m:rPr>
                        <m:sty m:val="p"/>
                      </m:rPr>
                      <a:rPr lang="en-US">
                        <a:latin typeface="Cambria Math" panose="02040503050406030204" pitchFamily="18" charset="0"/>
                      </a:rPr>
                      <m:t>my</m:t>
                    </m:r>
                    <m:r>
                      <a:rPr lang="en-US">
                        <a:latin typeface="Cambria Math" panose="02040503050406030204" pitchFamily="18" charset="0"/>
                      </a:rPr>
                      <m:t> </m:t>
                    </m:r>
                    <m:r>
                      <m:rPr>
                        <m:sty m:val="p"/>
                      </m:rPr>
                      <a:rPr lang="en-US">
                        <a:latin typeface="Cambria Math" panose="02040503050406030204" pitchFamily="18" charset="0"/>
                      </a:rPr>
                      <m:t>purselves</m:t>
                    </m:r>
                    <m:r>
                      <a:rPr lang="en-US">
                        <a:latin typeface="Cambria Math" panose="02040503050406030204" pitchFamily="18" charset="0"/>
                      </a:rPr>
                      <m:t> </m:t>
                    </m:r>
                    <m:r>
                      <m:rPr>
                        <m:sty m:val="p"/>
                      </m:rPr>
                      <a:rPr lang="en-US">
                        <a:latin typeface="Cambria Math" panose="02040503050406030204" pitchFamily="18" charset="0"/>
                      </a:rPr>
                      <m:t>you</m:t>
                    </m:r>
                    <m:r>
                      <a:rPr lang="en-US">
                        <a:latin typeface="Cambria Math" panose="02040503050406030204" pitchFamily="18" charset="0"/>
                      </a:rPr>
                      <m:t> </m:t>
                    </m:r>
                    <m:r>
                      <m:rPr>
                        <m:sty m:val="p"/>
                      </m:rPr>
                      <a:rPr lang="en-US">
                        <a:latin typeface="Cambria Math" panose="02040503050406030204" pitchFamily="18" charset="0"/>
                      </a:rPr>
                      <m:t>this</m:t>
                    </m:r>
                    <m:r>
                      <a:rPr lang="en-US">
                        <a:latin typeface="Cambria Math" panose="02040503050406030204" pitchFamily="18" charset="0"/>
                      </a:rPr>
                      <m:t> </m:t>
                    </m:r>
                    <m:r>
                      <m:rPr>
                        <m:sty m:val="p"/>
                      </m:rPr>
                      <a:rPr lang="en-US">
                        <a:latin typeface="Cambria Math" panose="02040503050406030204" pitchFamily="18" charset="0"/>
                      </a:rPr>
                      <m:t>deep</m:t>
                    </m:r>
                    <m:r>
                      <a:rPr lang="en-US">
                        <a:latin typeface="Cambria Math" panose="02040503050406030204" pitchFamily="18" charset="0"/>
                      </a:rPr>
                      <m:t>”…|”</m:t>
                    </m:r>
                    <m:r>
                      <m:rPr>
                        <m:sty m:val="p"/>
                      </m:rPr>
                      <a:rPr lang="en-US">
                        <a:latin typeface="Cambria Math" panose="02040503050406030204" pitchFamily="18" charset="0"/>
                      </a:rPr>
                      <m:t>capt</m:t>
                    </m:r>
                    <m:r>
                      <a:rPr lang="en-US">
                        <a:latin typeface="Cambria Math" panose="02040503050406030204" pitchFamily="18" charset="0"/>
                      </a:rPr>
                      <m:t>”)</m:t>
                    </m:r>
                  </m:oMath>
                </a14:m>
                <a:r>
                  <a:rPr lang="en-US" dirty="0"/>
                  <a:t>.</a:t>
                </a:r>
              </a:p>
              <a:p>
                <a:pPr marL="342900" indent="-342900">
                  <a:buFont typeface="Arial" panose="020B0604020202020204" pitchFamily="34" charset="0"/>
                  <a:buChar char="•"/>
                </a:pPr>
                <a:r>
                  <a:rPr lang="en-US" dirty="0"/>
                  <a:t>But 5gram model will give a much higher value for this probability.</a:t>
                </a:r>
              </a:p>
              <a:p>
                <a:pPr marL="342900" indent="-342900">
                  <a:buFont typeface="Arial" panose="020B0604020202020204" pitchFamily="34" charset="0"/>
                  <a:buChar char="•"/>
                </a:pPr>
                <a:r>
                  <a:rPr lang="en-US" dirty="0"/>
                  <a:t>If we sample from these high quality distributions, we text that looks better.</a:t>
                </a:r>
              </a:p>
            </p:txBody>
          </p:sp>
        </mc:Choice>
        <mc:Fallback>
          <p:sp>
            <p:nvSpPr>
              <p:cNvPr id="3" name="Content Placeholder 2">
                <a:extLst>
                  <a:ext uri="{FF2B5EF4-FFF2-40B4-BE49-F238E27FC236}">
                    <a16:creationId xmlns:a16="http://schemas.microsoft.com/office/drawing/2014/main" id="{2F3B1A98-67A6-AD20-1FB3-8774580CCD89}"/>
                  </a:ext>
                </a:extLst>
              </p:cNvPr>
              <p:cNvSpPr>
                <a:spLocks noGrp="1" noRot="1" noChangeAspect="1" noMove="1" noResize="1" noEditPoints="1" noAdjustHandles="1" noChangeArrowheads="1" noChangeShapeType="1" noTextEdit="1"/>
              </p:cNvSpPr>
              <p:nvPr>
                <p:ph idx="1"/>
              </p:nvPr>
            </p:nvSpPr>
            <p:spPr>
              <a:xfrm>
                <a:off x="93657" y="3092824"/>
                <a:ext cx="11488745" cy="3079307"/>
              </a:xfrm>
              <a:blipFill>
                <a:blip r:embed="rId2"/>
                <a:stretch>
                  <a:fillRect l="-773" t="-123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BA12D27-E9B5-70C1-BDD1-C02FE765C23D}"/>
              </a:ext>
            </a:extLst>
          </p:cNvPr>
          <p:cNvPicPr>
            <a:picLocks noChangeAspect="1"/>
          </p:cNvPicPr>
          <p:nvPr/>
        </p:nvPicPr>
        <p:blipFill>
          <a:blip r:embed="rId3"/>
          <a:stretch>
            <a:fillRect/>
          </a:stretch>
        </p:blipFill>
        <p:spPr>
          <a:xfrm>
            <a:off x="4051302" y="324971"/>
            <a:ext cx="7531100" cy="2552700"/>
          </a:xfrm>
          <a:prstGeom prst="rect">
            <a:avLst/>
          </a:prstGeom>
        </p:spPr>
      </p:pic>
      <p:pic>
        <p:nvPicPr>
          <p:cNvPr id="6" name="Picture 5">
            <a:extLst>
              <a:ext uri="{FF2B5EF4-FFF2-40B4-BE49-F238E27FC236}">
                <a16:creationId xmlns:a16="http://schemas.microsoft.com/office/drawing/2014/main" id="{1494D4C0-82EA-DE23-EA3B-F4F2A82FA998}"/>
              </a:ext>
            </a:extLst>
          </p:cNvPr>
          <p:cNvPicPr>
            <a:picLocks noChangeAspect="1"/>
          </p:cNvPicPr>
          <p:nvPr/>
        </p:nvPicPr>
        <p:blipFill>
          <a:blip r:embed="rId4"/>
          <a:stretch>
            <a:fillRect/>
          </a:stretch>
        </p:blipFill>
        <p:spPr>
          <a:xfrm>
            <a:off x="638364" y="1106021"/>
            <a:ext cx="1447800" cy="990600"/>
          </a:xfrm>
          <a:prstGeom prst="rect">
            <a:avLst/>
          </a:prstGeom>
        </p:spPr>
      </p:pic>
      <p:cxnSp>
        <p:nvCxnSpPr>
          <p:cNvPr id="8" name="Straight Arrow Connector 7">
            <a:extLst>
              <a:ext uri="{FF2B5EF4-FFF2-40B4-BE49-F238E27FC236}">
                <a16:creationId xmlns:a16="http://schemas.microsoft.com/office/drawing/2014/main" id="{7E62D733-1F12-BEC9-DB78-F86F71928297}"/>
              </a:ext>
            </a:extLst>
          </p:cNvPr>
          <p:cNvCxnSpPr/>
          <p:nvPr/>
        </p:nvCxnSpPr>
        <p:spPr>
          <a:xfrm>
            <a:off x="2460440" y="1601321"/>
            <a:ext cx="121023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828098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2C80F-124A-2F42-40D2-110217738C09}"/>
              </a:ext>
            </a:extLst>
          </p:cNvPr>
          <p:cNvSpPr>
            <a:spLocks noGrp="1"/>
          </p:cNvSpPr>
          <p:nvPr>
            <p:ph type="title"/>
          </p:nvPr>
        </p:nvSpPr>
        <p:spPr/>
        <p:txBody>
          <a:bodyPr/>
          <a:lstStyle/>
          <a:p>
            <a:r>
              <a:rPr lang="en-US"/>
              <a:t>Beyond English</a:t>
            </a:r>
          </a:p>
        </p:txBody>
      </p:sp>
      <p:sp>
        <p:nvSpPr>
          <p:cNvPr id="3" name="Content Placeholder 2">
            <a:extLst>
              <a:ext uri="{FF2B5EF4-FFF2-40B4-BE49-F238E27FC236}">
                <a16:creationId xmlns:a16="http://schemas.microsoft.com/office/drawing/2014/main" id="{4579DFDF-D8E5-689B-521B-C5C8049CB16F}"/>
              </a:ext>
            </a:extLst>
          </p:cNvPr>
          <p:cNvSpPr>
            <a:spLocks noGrp="1"/>
          </p:cNvSpPr>
          <p:nvPr>
            <p:ph idx="1"/>
          </p:nvPr>
        </p:nvSpPr>
        <p:spPr/>
        <p:txBody>
          <a:bodyPr/>
          <a:lstStyle/>
          <a:p>
            <a:r>
              <a:rPr lang="en-US"/>
              <a:t>In principle, this type of model can use any string of characters from any alphabet.</a:t>
            </a:r>
          </a:p>
        </p:txBody>
      </p:sp>
      <p:pic>
        <p:nvPicPr>
          <p:cNvPr id="5" name="Picture 4">
            <a:extLst>
              <a:ext uri="{FF2B5EF4-FFF2-40B4-BE49-F238E27FC236}">
                <a16:creationId xmlns:a16="http://schemas.microsoft.com/office/drawing/2014/main" id="{E36E6E97-D0BB-7E86-2156-E84CF6ADE321}"/>
              </a:ext>
            </a:extLst>
          </p:cNvPr>
          <p:cNvPicPr>
            <a:picLocks noChangeAspect="1"/>
          </p:cNvPicPr>
          <p:nvPr/>
        </p:nvPicPr>
        <p:blipFill>
          <a:blip r:embed="rId3"/>
          <a:stretch>
            <a:fillRect/>
          </a:stretch>
        </p:blipFill>
        <p:spPr>
          <a:xfrm>
            <a:off x="457200" y="1476375"/>
            <a:ext cx="5638800" cy="2990850"/>
          </a:xfrm>
          <a:prstGeom prst="rect">
            <a:avLst/>
          </a:prstGeom>
        </p:spPr>
      </p:pic>
      <p:pic>
        <p:nvPicPr>
          <p:cNvPr id="7" name="Picture 6">
            <a:extLst>
              <a:ext uri="{FF2B5EF4-FFF2-40B4-BE49-F238E27FC236}">
                <a16:creationId xmlns:a16="http://schemas.microsoft.com/office/drawing/2014/main" id="{0579D571-0636-675B-AC72-1B1A98671BD4}"/>
              </a:ext>
            </a:extLst>
          </p:cNvPr>
          <p:cNvPicPr>
            <a:picLocks noChangeAspect="1"/>
          </p:cNvPicPr>
          <p:nvPr/>
        </p:nvPicPr>
        <p:blipFill>
          <a:blip r:embed="rId4"/>
          <a:stretch>
            <a:fillRect/>
          </a:stretch>
        </p:blipFill>
        <p:spPr>
          <a:xfrm>
            <a:off x="6392868" y="2419282"/>
            <a:ext cx="5705475" cy="3752850"/>
          </a:xfrm>
          <a:prstGeom prst="rect">
            <a:avLst/>
          </a:prstGeom>
        </p:spPr>
      </p:pic>
    </p:spTree>
    <p:extLst>
      <p:ext uri="{BB962C8B-B14F-4D97-AF65-F5344CB8AC3E}">
        <p14:creationId xmlns:p14="http://schemas.microsoft.com/office/powerpoint/2010/main" val="20843388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BB171-9DF4-9FB9-AE97-4F81D815FE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9385DF-847C-4B9E-FE22-3A29CAC038B5}"/>
              </a:ext>
            </a:extLst>
          </p:cNvPr>
          <p:cNvSpPr>
            <a:spLocks noGrp="1"/>
          </p:cNvSpPr>
          <p:nvPr>
            <p:ph type="title"/>
          </p:nvPr>
        </p:nvSpPr>
        <p:spPr/>
        <p:txBody>
          <a:bodyPr/>
          <a:lstStyle/>
          <a:p>
            <a:r>
              <a:rPr lang="en-US"/>
              <a:t>Shannon’s Model Outputs</a:t>
            </a:r>
          </a:p>
        </p:txBody>
      </p:sp>
      <p:sp>
        <p:nvSpPr>
          <p:cNvPr id="3" name="Content Placeholder 2">
            <a:extLst>
              <a:ext uri="{FF2B5EF4-FFF2-40B4-BE49-F238E27FC236}">
                <a16:creationId xmlns:a16="http://schemas.microsoft.com/office/drawing/2014/main" id="{ACEC57A2-8454-0DD3-9AF2-495458564386}"/>
              </a:ext>
            </a:extLst>
          </p:cNvPr>
          <p:cNvSpPr>
            <a:spLocks noGrp="1"/>
          </p:cNvSpPr>
          <p:nvPr>
            <p:ph idx="1"/>
          </p:nvPr>
        </p:nvSpPr>
        <p:spPr/>
        <p:txBody>
          <a:bodyPr/>
          <a:lstStyle/>
          <a:p>
            <a:r>
              <a:rPr lang="en-US" dirty="0"/>
              <a:t>Fun fact: Shannon tried out these models way back in his original paper.</a:t>
            </a:r>
          </a:p>
          <a:p>
            <a:pPr marL="342900" indent="-342900">
              <a:buFont typeface="Arial" panose="020B0604020202020204" pitchFamily="34" charset="0"/>
              <a:buChar char="•"/>
            </a:pPr>
            <a:r>
              <a:rPr lang="en-US" dirty="0"/>
              <a:t>0-gram: XFOML RXKHRJFFJUJ ZLPWCFWKCYJ FFJEYVKCQSGHYD QPAAMKBZAACIBZLHJQD</a:t>
            </a:r>
          </a:p>
          <a:p>
            <a:pPr marL="342900" indent="-342900">
              <a:buFont typeface="Arial" panose="020B0604020202020204" pitchFamily="34" charset="0"/>
              <a:buChar char="•"/>
            </a:pPr>
            <a:r>
              <a:rPr lang="en-US" dirty="0"/>
              <a:t>1-gram: OCRO HLI RGWR NMIELWIS EU LL NBNESEBYA TH EEI ALHENHTTPA OOBTTVA NAH BRL</a:t>
            </a:r>
          </a:p>
          <a:p>
            <a:pPr marL="342900" indent="-342900">
              <a:buFont typeface="Arial" panose="020B0604020202020204" pitchFamily="34" charset="0"/>
              <a:buChar char="•"/>
            </a:pPr>
            <a:r>
              <a:rPr lang="en-US" dirty="0"/>
              <a:t>2-gram: ON IE ANTSOUTINYS ARE T INCTORE ST BE S DEAMY ACHIN D ILONASIVE TUCOOWEATTEASONAREFUSOTIZINANDYTOBESEACECTISBE</a:t>
            </a:r>
          </a:p>
          <a:p>
            <a:pPr marL="342900" indent="-342900">
              <a:buFont typeface="Arial" panose="020B0604020202020204" pitchFamily="34" charset="0"/>
              <a:buChar char="•"/>
            </a:pPr>
            <a:r>
              <a:rPr lang="en-US" dirty="0"/>
              <a:t>3-gram: IN NO IST LAT WHEY CRATICT FROURE BIRS GROCID PONDENOME OF DEMONSTURES OF THE REPTAGIN IS REGOACTIONA OF CRE.</a:t>
            </a:r>
          </a:p>
          <a:p>
            <a:pPr marL="342900" indent="-342900">
              <a:buFont typeface="Arial" panose="020B0604020202020204" pitchFamily="34" charset="0"/>
              <a:buChar char="•"/>
            </a:pPr>
            <a:endParaRPr lang="en-US" dirty="0"/>
          </a:p>
          <a:p>
            <a:r>
              <a:rPr lang="en-US" dirty="0"/>
              <a:t>Note: Shannon generated these outputs without a computer (not yet available).</a:t>
            </a:r>
          </a:p>
          <a:p>
            <a:pPr marL="342900" indent="-342900">
              <a:buFont typeface="Arial" panose="020B0604020202020204" pitchFamily="34" charset="0"/>
              <a:buChar char="•"/>
            </a:pPr>
            <a:r>
              <a:rPr lang="en-US" dirty="0"/>
              <a:t>See the paper for details on how he did this.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7710358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D0879-CA8B-0BA2-6902-5B4A13685A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7B1AA0-A7B2-9842-DEA3-78CD00AF4B3F}"/>
              </a:ext>
            </a:extLst>
          </p:cNvPr>
          <p:cNvSpPr>
            <a:spLocks noGrp="1"/>
          </p:cNvSpPr>
          <p:nvPr>
            <p:ph type="ctrTitle"/>
          </p:nvPr>
        </p:nvSpPr>
        <p:spPr/>
        <p:txBody>
          <a:bodyPr>
            <a:normAutofit/>
          </a:bodyPr>
          <a:lstStyle/>
          <a:p>
            <a:r>
              <a:rPr lang="en-US"/>
              <a:t>Word Level Markov Chains</a:t>
            </a:r>
          </a:p>
        </p:txBody>
      </p:sp>
      <p:sp>
        <p:nvSpPr>
          <p:cNvPr id="3" name="Subtitle 2">
            <a:extLst>
              <a:ext uri="{FF2B5EF4-FFF2-40B4-BE49-F238E27FC236}">
                <a16:creationId xmlns:a16="http://schemas.microsoft.com/office/drawing/2014/main" id="{12684C4D-7A05-685D-1369-BFCC2145B09A}"/>
              </a:ext>
            </a:extLst>
          </p:cNvPr>
          <p:cNvSpPr>
            <a:spLocks noGrp="1"/>
          </p:cNvSpPr>
          <p:nvPr>
            <p:ph type="subTitle" idx="1"/>
          </p:nvPr>
        </p:nvSpPr>
        <p:spPr/>
        <p:txBody>
          <a:bodyPr/>
          <a:lstStyle/>
          <a:p>
            <a:r>
              <a:rPr lang="en-US" dirty="0"/>
              <a:t>Lecture 26, CS70 Fall 2025</a:t>
            </a:r>
          </a:p>
        </p:txBody>
      </p:sp>
      <p:sp>
        <p:nvSpPr>
          <p:cNvPr id="6" name="Content Placeholder 5">
            <a:extLst>
              <a:ext uri="{FF2B5EF4-FFF2-40B4-BE49-F238E27FC236}">
                <a16:creationId xmlns:a16="http://schemas.microsoft.com/office/drawing/2014/main" id="{54A66E76-ADE5-22E9-D8B9-A06A6AD2EB50}"/>
              </a:ext>
            </a:extLst>
          </p:cNvPr>
          <p:cNvSpPr>
            <a:spLocks noGrp="1"/>
          </p:cNvSpPr>
          <p:nvPr>
            <p:ph sz="quarter" idx="10"/>
          </p:nvPr>
        </p:nvSpPr>
        <p:spPr/>
        <p:txBody>
          <a:bodyPr/>
          <a:lstStyle/>
          <a:p>
            <a:endParaRPr lang="en-US">
              <a:solidFill>
                <a:schemeClr val="bg1">
                  <a:lumMod val="65000"/>
                </a:schemeClr>
              </a:solidFill>
            </a:endParaRPr>
          </a:p>
          <a:p>
            <a:endParaRPr lang="en-US" b="1">
              <a:solidFill>
                <a:schemeClr val="accent3"/>
              </a:solidFill>
              <a:latin typeface="Inter" panose="02000503000000020004" pitchFamily="2" charset="0"/>
              <a:ea typeface="Inter" panose="02000503000000020004" pitchFamily="2" charset="0"/>
              <a:cs typeface="Inter" panose="02000503000000020004" pitchFamily="2" charset="0"/>
            </a:endParaRPr>
          </a:p>
        </p:txBody>
      </p:sp>
      <p:sp>
        <p:nvSpPr>
          <p:cNvPr id="4" name="Content Placeholder 5">
            <a:extLst>
              <a:ext uri="{FF2B5EF4-FFF2-40B4-BE49-F238E27FC236}">
                <a16:creationId xmlns:a16="http://schemas.microsoft.com/office/drawing/2014/main" id="{EE6FE243-8E35-6D6A-6A86-DA1499C0E215}"/>
              </a:ext>
            </a:extLst>
          </p:cNvPr>
          <p:cNvSpPr txBox="1">
            <a:spLocks/>
          </p:cNvSpPr>
          <p:nvPr/>
        </p:nvSpPr>
        <p:spPr>
          <a:xfrm>
            <a:off x="6248400" y="217487"/>
            <a:ext cx="6096000" cy="6716713"/>
          </a:xfrm>
          <a:prstGeom prst="rect">
            <a:avLst/>
          </a:prstGeom>
        </p:spPr>
        <p:txBody>
          <a:bodyPr anchor="ctr">
            <a:normAutofit/>
          </a:bodyPr>
          <a:lstStyle>
            <a:lvl1pPr marL="0" indent="0" algn="l" defTabSz="914377" rtl="0" eaLnBrk="1" latinLnBrk="0" hangingPunct="1">
              <a:lnSpc>
                <a:spcPct val="110000"/>
              </a:lnSpc>
              <a:spcBef>
                <a:spcPts val="1000"/>
              </a:spcBef>
              <a:buFont typeface="Arial" panose="020B0604020202020204" pitchFamily="34" charset="0"/>
              <a:buNone/>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1pPr>
            <a:lvl2pPr marL="685783" indent="-228594" algn="l" defTabSz="914377" rtl="0" eaLnBrk="1" latinLnBrk="0" hangingPunct="1">
              <a:lnSpc>
                <a:spcPct val="90000"/>
              </a:lnSpc>
              <a:spcBef>
                <a:spcPts val="500"/>
              </a:spcBef>
              <a:buSzPct val="125000"/>
              <a:buFont typeface="Arial" panose="020B0604020202020204" pitchFamily="34" charset="0"/>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2pPr>
            <a:lvl3pPr marL="1142971" indent="-228594" algn="l" defTabSz="914377" rtl="0" eaLnBrk="1" latinLnBrk="0" hangingPunct="1">
              <a:lnSpc>
                <a:spcPct val="90000"/>
              </a:lnSpc>
              <a:spcBef>
                <a:spcPts val="500"/>
              </a:spcBef>
              <a:buFont typeface="Courier New" panose="02070309020205020404" pitchFamily="49" charset="0"/>
              <a:buChar char="o"/>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3pPr>
            <a:lvl4pPr marL="1600160" indent="-228594" algn="l" defTabSz="914377" rtl="0" eaLnBrk="1" latinLnBrk="0" hangingPunct="1">
              <a:lnSpc>
                <a:spcPct val="90000"/>
              </a:lnSpc>
              <a:spcBef>
                <a:spcPts val="500"/>
              </a:spcBef>
              <a:buFont typeface="Wingdings" pitchFamily="2" charset="2"/>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4pPr>
            <a:lvl5pPr marL="2057349" indent="-228594" algn="l" defTabSz="914377" rtl="0" eaLnBrk="1" latinLnBrk="0" hangingPunct="1">
              <a:lnSpc>
                <a:spcPct val="90000"/>
              </a:lnSpc>
              <a:spcBef>
                <a:spcPts val="500"/>
              </a:spcBef>
              <a:buFont typeface="Arial" panose="020B0604020202020204" pitchFamily="34" charset="0"/>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solidFill>
                <a:schemeClr val="bg1">
                  <a:lumMod val="65000"/>
                </a:schemeClr>
              </a:solidFill>
            </a:endParaRPr>
          </a:p>
        </p:txBody>
      </p:sp>
      <p:sp>
        <p:nvSpPr>
          <p:cNvPr id="5" name="Content Placeholder 5">
            <a:extLst>
              <a:ext uri="{FF2B5EF4-FFF2-40B4-BE49-F238E27FC236}">
                <a16:creationId xmlns:a16="http://schemas.microsoft.com/office/drawing/2014/main" id="{9AF4563D-A227-8AFB-47A4-59A0CD2301C7}"/>
              </a:ext>
            </a:extLst>
          </p:cNvPr>
          <p:cNvSpPr txBox="1">
            <a:spLocks/>
          </p:cNvSpPr>
          <p:nvPr/>
        </p:nvSpPr>
        <p:spPr>
          <a:xfrm>
            <a:off x="6134100" y="65087"/>
            <a:ext cx="6096000" cy="6716713"/>
          </a:xfrm>
          <a:prstGeom prst="rect">
            <a:avLst/>
          </a:prstGeom>
        </p:spPr>
        <p:txBody>
          <a:bodyPr anchor="ctr">
            <a:normAutofit/>
          </a:bodyPr>
          <a:lstStyle>
            <a:lvl1pPr marL="0" indent="0" algn="l" defTabSz="914377" rtl="0" eaLnBrk="1" latinLnBrk="0" hangingPunct="1">
              <a:lnSpc>
                <a:spcPct val="110000"/>
              </a:lnSpc>
              <a:spcBef>
                <a:spcPts val="1000"/>
              </a:spcBef>
              <a:buFont typeface="Arial" panose="020B0604020202020204" pitchFamily="34" charset="0"/>
              <a:buNone/>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1pPr>
            <a:lvl2pPr marL="685783" indent="-228594" algn="l" defTabSz="914377" rtl="0" eaLnBrk="1" latinLnBrk="0" hangingPunct="1">
              <a:lnSpc>
                <a:spcPct val="90000"/>
              </a:lnSpc>
              <a:spcBef>
                <a:spcPts val="500"/>
              </a:spcBef>
              <a:buSzPct val="125000"/>
              <a:buFont typeface="Arial" panose="020B0604020202020204" pitchFamily="34" charset="0"/>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2pPr>
            <a:lvl3pPr marL="1142971" indent="-228594" algn="l" defTabSz="914377" rtl="0" eaLnBrk="1" latinLnBrk="0" hangingPunct="1">
              <a:lnSpc>
                <a:spcPct val="90000"/>
              </a:lnSpc>
              <a:spcBef>
                <a:spcPts val="500"/>
              </a:spcBef>
              <a:buFont typeface="Courier New" panose="02070309020205020404" pitchFamily="49" charset="0"/>
              <a:buChar char="o"/>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3pPr>
            <a:lvl4pPr marL="1600160" indent="-228594" algn="l" defTabSz="914377" rtl="0" eaLnBrk="1" latinLnBrk="0" hangingPunct="1">
              <a:lnSpc>
                <a:spcPct val="90000"/>
              </a:lnSpc>
              <a:spcBef>
                <a:spcPts val="500"/>
              </a:spcBef>
              <a:buFont typeface="Wingdings" pitchFamily="2" charset="2"/>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4pPr>
            <a:lvl5pPr marL="2057349" indent="-228594" algn="l" defTabSz="914377" rtl="0" eaLnBrk="1" latinLnBrk="0" hangingPunct="1">
              <a:lnSpc>
                <a:spcPct val="90000"/>
              </a:lnSpc>
              <a:spcBef>
                <a:spcPts val="500"/>
              </a:spcBef>
              <a:buFont typeface="Arial" panose="020B0604020202020204" pitchFamily="34" charset="0"/>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65000"/>
                  </a:schemeClr>
                </a:solidFill>
              </a:rPr>
              <a:t>The Stationary Distribution (Continued)</a:t>
            </a:r>
          </a:p>
          <a:p>
            <a:r>
              <a:rPr lang="en-US" dirty="0">
                <a:solidFill>
                  <a:schemeClr val="bg1">
                    <a:lumMod val="65000"/>
                  </a:schemeClr>
                </a:solidFill>
              </a:rPr>
              <a:t>Irreducibility and Periodicity</a:t>
            </a:r>
          </a:p>
          <a:p>
            <a:r>
              <a:rPr lang="en-US" dirty="0">
                <a:solidFill>
                  <a:schemeClr val="bg1">
                    <a:lumMod val="65000"/>
                  </a:schemeClr>
                </a:solidFill>
              </a:rPr>
              <a:t>Generating Text with a Markov Chain</a:t>
            </a:r>
          </a:p>
          <a:p>
            <a:r>
              <a:rPr lang="en-US" b="1" dirty="0">
                <a:solidFill>
                  <a:schemeClr val="accent3"/>
                </a:solidFill>
                <a:latin typeface="Inter" panose="02000503000000020004" pitchFamily="2" charset="0"/>
                <a:ea typeface="Inter" panose="02000503000000020004" pitchFamily="2" charset="0"/>
                <a:cs typeface="Inter" panose="02000503000000020004" pitchFamily="2" charset="0"/>
              </a:rPr>
              <a:t>Word Level Markov Chains</a:t>
            </a:r>
          </a:p>
          <a:p>
            <a:r>
              <a:rPr lang="en-US" dirty="0">
                <a:solidFill>
                  <a:schemeClr val="bg1">
                    <a:lumMod val="65000"/>
                  </a:schemeClr>
                </a:solidFill>
              </a:rPr>
              <a:t>Brief Look at Large Language Models</a:t>
            </a:r>
          </a:p>
          <a:p>
            <a:pPr marL="342900" indent="-342900">
              <a:buFont typeface="Arial" panose="020B0604020202020204" pitchFamily="34" charset="0"/>
              <a:buChar char="•"/>
            </a:pPr>
            <a:r>
              <a:rPr lang="en-US" dirty="0">
                <a:solidFill>
                  <a:schemeClr val="bg1">
                    <a:lumMod val="65000"/>
                  </a:schemeClr>
                </a:solidFill>
              </a:rPr>
              <a:t>Embeddings and Tokenization</a:t>
            </a:r>
          </a:p>
          <a:p>
            <a:pPr marL="342900" indent="-342900">
              <a:buFont typeface="Arial" panose="020B0604020202020204" pitchFamily="34" charset="0"/>
              <a:buChar char="•"/>
            </a:pPr>
            <a:r>
              <a:rPr lang="en-US" dirty="0">
                <a:solidFill>
                  <a:schemeClr val="bg1">
                    <a:lumMod val="65000"/>
                  </a:schemeClr>
                </a:solidFill>
              </a:rPr>
              <a:t>Modifying Token Meaning with Vector Operations</a:t>
            </a:r>
          </a:p>
          <a:p>
            <a:pPr marL="342900" indent="-342900">
              <a:buFont typeface="Arial" panose="020B0604020202020204" pitchFamily="34" charset="0"/>
              <a:buChar char="•"/>
            </a:pPr>
            <a:r>
              <a:rPr lang="en-US" dirty="0">
                <a:solidFill>
                  <a:schemeClr val="bg1">
                    <a:lumMod val="65000"/>
                  </a:schemeClr>
                </a:solidFill>
              </a:rPr>
              <a:t>Generating Next Token Using Enriched Tokens</a:t>
            </a:r>
          </a:p>
          <a:p>
            <a:r>
              <a:rPr lang="en-US" dirty="0">
                <a:solidFill>
                  <a:schemeClr val="bg1">
                    <a:lumMod val="65000"/>
                  </a:schemeClr>
                </a:solidFill>
              </a:rPr>
              <a:t>Reflections on CS70</a:t>
            </a:r>
          </a:p>
        </p:txBody>
      </p:sp>
    </p:spTree>
    <p:extLst>
      <p:ext uri="{BB962C8B-B14F-4D97-AF65-F5344CB8AC3E}">
        <p14:creationId xmlns:p14="http://schemas.microsoft.com/office/powerpoint/2010/main" val="27485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69020-D3B0-3F78-65AA-B50CBC3881AA}"/>
              </a:ext>
            </a:extLst>
          </p:cNvPr>
          <p:cNvSpPr>
            <a:spLocks noGrp="1"/>
          </p:cNvSpPr>
          <p:nvPr>
            <p:ph type="title"/>
          </p:nvPr>
        </p:nvSpPr>
        <p:spPr/>
        <p:txBody>
          <a:bodyPr/>
          <a:lstStyle/>
          <a:p>
            <a:r>
              <a:rPr lang="en-US" dirty="0"/>
              <a:t>Example 1: Stationary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F656989-5A57-4FAA-9732-524BAD0F3E62}"/>
                  </a:ext>
                </a:extLst>
              </p:cNvPr>
              <p:cNvSpPr>
                <a:spLocks noGrp="1"/>
              </p:cNvSpPr>
              <p:nvPr>
                <p:ph idx="1"/>
              </p:nvPr>
            </p:nvSpPr>
            <p:spPr/>
            <p:txBody>
              <a:bodyPr/>
              <a:lstStyle/>
              <a:p>
                <a:r>
                  <a:rPr lang="en-US"/>
                  <a:t>A distribution </a:t>
                </a:r>
                <a14:m>
                  <m:oMath xmlns:m="http://schemas.openxmlformats.org/officeDocument/2006/math">
                    <m:r>
                      <a:rPr lang="en-US" b="0" i="1" smtClean="0">
                        <a:latin typeface="Cambria Math" panose="02040503050406030204" pitchFamily="18" charset="0"/>
                      </a:rPr>
                      <m:t>𝜋</m:t>
                    </m:r>
                  </m:oMath>
                </a14:m>
                <a:r>
                  <a:rPr lang="en-US"/>
                  <a:t> is stationary over </a:t>
                </a:r>
                <a14:m>
                  <m:oMath xmlns:m="http://schemas.openxmlformats.org/officeDocument/2006/math">
                    <m:r>
                      <a:rPr lang="en-US" i="1">
                        <a:latin typeface="Cambria Math" panose="02040503050406030204" pitchFamily="18" charset="0"/>
                        <a:ea typeface="Cambria Math" panose="02040503050406030204" pitchFamily="18" charset="0"/>
                      </a:rPr>
                      <m:t>𝔛</m:t>
                    </m:r>
                    <m:r>
                      <a:rPr lang="en-US" i="1">
                        <a:latin typeface="Cambria Math" panose="02040503050406030204" pitchFamily="18" charset="0"/>
                        <a:ea typeface="Cambria Math" panose="02040503050406030204" pitchFamily="18" charset="0"/>
                      </a:rPr>
                      <m:t>={1, 2, …, </m:t>
                    </m:r>
                    <m:r>
                      <a:rPr lang="en-US" i="1">
                        <a:latin typeface="Cambria Math" panose="02040503050406030204" pitchFamily="18" charset="0"/>
                        <a:ea typeface="Cambria Math" panose="02040503050406030204" pitchFamily="18" charset="0"/>
                      </a:rPr>
                      <m:t>𝐾</m:t>
                    </m:r>
                    <m:r>
                      <a:rPr lang="en-US" i="1">
                        <a:latin typeface="Cambria Math" panose="02040503050406030204" pitchFamily="18" charset="0"/>
                        <a:ea typeface="Cambria Math" panose="02040503050406030204" pitchFamily="18" charset="0"/>
                      </a:rPr>
                      <m:t>}</m:t>
                    </m:r>
                  </m:oMath>
                </a14:m>
                <a:r>
                  <a:rPr lang="en-US"/>
                  <a:t> is stationary (a.k.a. invariant) if </a:t>
                </a:r>
                <a14:m>
                  <m:oMath xmlns:m="http://schemas.openxmlformats.org/officeDocument/2006/math">
                    <m:r>
                      <a:rPr lang="en-US" b="0" i="1" smtClean="0">
                        <a:latin typeface="Cambria Math" panose="02040503050406030204" pitchFamily="18" charset="0"/>
                      </a:rPr>
                      <m:t>𝜋</m:t>
                    </m:r>
                    <m:r>
                      <a:rPr lang="en-US" b="0" i="1" smtClean="0">
                        <a:latin typeface="Cambria Math" panose="02040503050406030204" pitchFamily="18" charset="0"/>
                      </a:rPr>
                      <m:t>=</m:t>
                    </m:r>
                    <m:r>
                      <a:rPr lang="en-US" b="0" i="1" smtClean="0">
                        <a:latin typeface="Cambria Math" panose="02040503050406030204" pitchFamily="18" charset="0"/>
                      </a:rPr>
                      <m:t>𝜋</m:t>
                    </m:r>
                    <m:r>
                      <a:rPr lang="en-US" b="0" i="1" smtClean="0">
                        <a:latin typeface="Cambria Math" panose="02040503050406030204" pitchFamily="18" charset="0"/>
                      </a:rPr>
                      <m:t>𝑃</m:t>
                    </m:r>
                  </m:oMath>
                </a14:m>
                <a:r>
                  <a:rPr lang="en-US"/>
                  <a:t>.</a:t>
                </a:r>
              </a:p>
              <a:p>
                <a:endParaRPr lang="en-US"/>
              </a:p>
              <a:p>
                <a:r>
                  <a:rPr lang="en-US"/>
                  <a:t>Example: For our three state Markov Chain, </a:t>
                </a:r>
                <a14:m>
                  <m:oMath xmlns:m="http://schemas.openxmlformats.org/officeDocument/2006/math">
                    <m:r>
                      <a:rPr lang="en-US" b="0" i="1" smtClean="0">
                        <a:latin typeface="Cambria Math" panose="02040503050406030204" pitchFamily="18" charset="0"/>
                      </a:rPr>
                      <m:t>𝜋</m:t>
                    </m:r>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4</m:t>
                            </m:r>
                          </m:num>
                          <m:den>
                            <m:r>
                              <a:rPr lang="en-US" i="1">
                                <a:latin typeface="Cambria Math" panose="02040503050406030204" pitchFamily="18" charset="0"/>
                              </a:rPr>
                              <m:t>9</m:t>
                            </m:r>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9</m:t>
                            </m:r>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9</m:t>
                            </m:r>
                          </m:den>
                        </m:f>
                      </m:e>
                    </m:d>
                  </m:oMath>
                </a14:m>
                <a:r>
                  <a:rPr lang="en-US"/>
                  <a:t> is stationary.</a:t>
                </a:r>
              </a:p>
              <a:p>
                <a:endParaRPr lang="en-US"/>
              </a:p>
              <a:p>
                <a:r>
                  <a:rPr lang="en-US"/>
                  <a:t>Proof:</a:t>
                </a:r>
              </a:p>
              <a:p>
                <a:endParaRPr lang="en-US"/>
              </a:p>
              <a:p>
                <a:pPr marL="342900" indent="-342900">
                  <a:buFont typeface="Arial" panose="020B0604020202020204" pitchFamily="34" charset="0"/>
                  <a:buChar char="•"/>
                </a:pPr>
                <a14:m>
                  <m:oMath xmlns:m="http://schemas.openxmlformats.org/officeDocument/2006/math">
                    <m:r>
                      <a:rPr lang="en-US" b="0" i="1" smtClean="0">
                        <a:latin typeface="Cambria Math" panose="02040503050406030204" pitchFamily="18" charset="0"/>
                      </a:rPr>
                      <m:t>4/9×0+3/9×1+2/9×0.5</m:t>
                    </m:r>
                  </m:oMath>
                </a14:m>
                <a:endParaRPr lang="en-US"/>
              </a:p>
              <a:p>
                <a:pPr marL="342900" indent="-342900">
                  <a:buFont typeface="Arial" panose="020B0604020202020204" pitchFamily="34" charset="0"/>
                  <a:buChar char="•"/>
                </a:pPr>
                <a14:m>
                  <m:oMath xmlns:m="http://schemas.openxmlformats.org/officeDocument/2006/math">
                    <m:r>
                      <a:rPr lang="en-US" i="1">
                        <a:latin typeface="Cambria Math" panose="02040503050406030204" pitchFamily="18" charset="0"/>
                      </a:rPr>
                      <m:t>4</m:t>
                    </m:r>
                    <m:r>
                      <a:rPr lang="en-US" b="0" i="1" smtClean="0">
                        <a:latin typeface="Cambria Math" panose="02040503050406030204" pitchFamily="18" charset="0"/>
                      </a:rPr>
                      <m:t>/9×0.5+3/9×0+2/9×0.5</m:t>
                    </m:r>
                  </m:oMath>
                </a14:m>
                <a:endParaRPr lang="en-US"/>
              </a:p>
              <a:p>
                <a:pPr marL="342900" indent="-342900">
                  <a:buFont typeface="Arial" panose="020B0604020202020204" pitchFamily="34" charset="0"/>
                  <a:buChar char="•"/>
                </a:pPr>
                <a14:m>
                  <m:oMath xmlns:m="http://schemas.openxmlformats.org/officeDocument/2006/math">
                    <m:r>
                      <a:rPr lang="en-US" i="1">
                        <a:latin typeface="Cambria Math" panose="02040503050406030204" pitchFamily="18" charset="0"/>
                      </a:rPr>
                      <m:t>4/9×0.5+3/9×0+2/9×0</m:t>
                    </m:r>
                  </m:oMath>
                </a14:m>
                <a:endParaRPr lang="en-US"/>
              </a:p>
            </p:txBody>
          </p:sp>
        </mc:Choice>
        <mc:Fallback xmlns="">
          <p:sp>
            <p:nvSpPr>
              <p:cNvPr id="3" name="Content Placeholder 2">
                <a:extLst>
                  <a:ext uri="{FF2B5EF4-FFF2-40B4-BE49-F238E27FC236}">
                    <a16:creationId xmlns:a16="http://schemas.microsoft.com/office/drawing/2014/main" id="{5F656989-5A57-4FAA-9732-524BAD0F3E62}"/>
                  </a:ext>
                </a:extLst>
              </p:cNvPr>
              <p:cNvSpPr>
                <a:spLocks noGrp="1" noRot="1" noChangeAspect="1" noMove="1" noResize="1" noEditPoints="1" noAdjustHandles="1" noChangeArrowheads="1" noChangeShapeType="1" noTextEdit="1"/>
              </p:cNvSpPr>
              <p:nvPr>
                <p:ph idx="1"/>
              </p:nvPr>
            </p:nvSpPr>
            <p:spPr>
              <a:blipFill>
                <a:blip r:embed="rId2"/>
                <a:stretch>
                  <a:fillRect l="-796" t="-5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3601855-5D33-EEEE-BC19-F569F875184C}"/>
                  </a:ext>
                </a:extLst>
              </p:cNvPr>
              <p:cNvSpPr txBox="1"/>
              <p:nvPr/>
            </p:nvSpPr>
            <p:spPr>
              <a:xfrm>
                <a:off x="1168222" y="2890775"/>
                <a:ext cx="3347002" cy="107644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4</m:t>
                              </m:r>
                            </m:num>
                            <m:den>
                              <m:r>
                                <a:rPr lang="en-US" sz="2400" i="1">
                                  <a:latin typeface="Cambria Math" panose="02040503050406030204" pitchFamily="18" charset="0"/>
                                </a:rPr>
                                <m:t>9</m:t>
                              </m:r>
                            </m:den>
                          </m:f>
                          <m:r>
                            <a:rPr lang="en-US" sz="2400" i="1">
                              <a:latin typeface="Cambria Math" panose="02040503050406030204" pitchFamily="18" charset="0"/>
                            </a:rPr>
                            <m:t>   </m:t>
                          </m:r>
                          <m:f>
                            <m:fPr>
                              <m:ctrlPr>
                                <a:rPr lang="en-US" sz="2400" i="1">
                                  <a:latin typeface="Cambria Math" panose="02040503050406030204" pitchFamily="18" charset="0"/>
                                </a:rPr>
                              </m:ctrlPr>
                            </m:fPr>
                            <m:num>
                              <m:r>
                                <a:rPr lang="en-US" sz="2400" i="1">
                                  <a:latin typeface="Cambria Math" panose="02040503050406030204" pitchFamily="18" charset="0"/>
                                </a:rPr>
                                <m:t>3</m:t>
                              </m:r>
                            </m:num>
                            <m:den>
                              <m:r>
                                <a:rPr lang="en-US" sz="2400" i="1">
                                  <a:latin typeface="Cambria Math" panose="02040503050406030204" pitchFamily="18" charset="0"/>
                                </a:rPr>
                                <m:t>9</m:t>
                              </m:r>
                            </m:den>
                          </m:f>
                          <m:r>
                            <a:rPr lang="en-US" sz="2400" i="1">
                              <a:latin typeface="Cambria Math" panose="02040503050406030204" pitchFamily="18" charset="0"/>
                            </a:rPr>
                            <m:t>   </m:t>
                          </m:r>
                          <m:f>
                            <m:fPr>
                              <m:ctrlPr>
                                <a:rPr lang="en-US" sz="2400" i="1">
                                  <a:latin typeface="Cambria Math" panose="02040503050406030204" pitchFamily="18" charset="0"/>
                                </a:rPr>
                              </m:ctrlPr>
                            </m:fPr>
                            <m:num>
                              <m:r>
                                <a:rPr lang="en-US" sz="2400" i="1">
                                  <a:latin typeface="Cambria Math" panose="02040503050406030204" pitchFamily="18" charset="0"/>
                                </a:rPr>
                                <m:t>2</m:t>
                              </m:r>
                            </m:num>
                            <m:den>
                              <m:r>
                                <a:rPr lang="en-US" sz="2400" i="1">
                                  <a:latin typeface="Cambria Math" panose="02040503050406030204" pitchFamily="18" charset="0"/>
                                </a:rPr>
                                <m:t>9</m:t>
                              </m:r>
                            </m:den>
                          </m:f>
                        </m:e>
                      </m:d>
                      <m:d>
                        <m:dPr>
                          <m:begChr m:val="["/>
                          <m:endChr m:val="]"/>
                          <m:ctrlPr>
                            <a:rPr lang="en-US" sz="2400" b="0" i="1" smtClean="0">
                              <a:latin typeface="Cambria Math" panose="02040503050406030204" pitchFamily="18" charset="0"/>
                            </a:rPr>
                          </m:ctrlPr>
                        </m:dPr>
                        <m:e>
                          <m:m>
                            <m:mPr>
                              <m:mcs>
                                <m:mc>
                                  <m:mcPr>
                                    <m:count m:val="3"/>
                                    <m:mcJc m:val="center"/>
                                  </m:mcPr>
                                </m:mc>
                              </m:mcs>
                              <m:ctrlPr>
                                <a:rPr lang="en-US" sz="2400" b="0" i="1" smtClean="0">
                                  <a:latin typeface="Cambria Math" panose="02040503050406030204" pitchFamily="18" charset="0"/>
                                </a:rPr>
                              </m:ctrlPr>
                            </m:mPr>
                            <m:mr>
                              <m:e>
                                <m:r>
                                  <m:rPr>
                                    <m:brk m:alnAt="7"/>
                                  </m:rPr>
                                  <a:rPr lang="en-US" sz="2400" b="0" i="1" smtClean="0">
                                    <a:latin typeface="Cambria Math" panose="02040503050406030204" pitchFamily="18" charset="0"/>
                                  </a:rPr>
                                  <m:t>0</m:t>
                                </m:r>
                              </m:e>
                              <m:e>
                                <m:r>
                                  <a:rPr lang="en-US" sz="2400" b="0" i="1" smtClean="0">
                                    <a:latin typeface="Cambria Math" panose="02040503050406030204" pitchFamily="18" charset="0"/>
                                  </a:rPr>
                                  <m:t>0.5</m:t>
                                </m:r>
                              </m:e>
                              <m:e>
                                <m:r>
                                  <a:rPr lang="en-US" sz="2400" b="0" i="1" smtClean="0">
                                    <a:latin typeface="Cambria Math" panose="02040503050406030204" pitchFamily="18" charset="0"/>
                                  </a:rPr>
                                  <m:t>0.5</m:t>
                                </m:r>
                              </m:e>
                            </m:mr>
                            <m:mr>
                              <m:e>
                                <m:r>
                                  <a:rPr lang="en-US" sz="2400" b="0" i="1" smtClean="0">
                                    <a:latin typeface="Cambria Math" panose="02040503050406030204" pitchFamily="18" charset="0"/>
                                  </a:rPr>
                                  <m:t>1</m:t>
                                </m:r>
                              </m:e>
                              <m:e>
                                <m:r>
                                  <a:rPr lang="en-US" sz="2400" b="0" i="1" smtClean="0">
                                    <a:latin typeface="Cambria Math" panose="02040503050406030204" pitchFamily="18" charset="0"/>
                                  </a:rPr>
                                  <m:t>0</m:t>
                                </m:r>
                              </m:e>
                              <m:e>
                                <m:r>
                                  <a:rPr lang="en-US" sz="2400" b="0" i="1" smtClean="0">
                                    <a:latin typeface="Cambria Math" panose="02040503050406030204" pitchFamily="18" charset="0"/>
                                  </a:rPr>
                                  <m:t>0</m:t>
                                </m:r>
                              </m:e>
                            </m:mr>
                            <m:mr>
                              <m:e>
                                <m:r>
                                  <a:rPr lang="en-US" sz="2400" b="0" i="1" smtClean="0">
                                    <a:latin typeface="Cambria Math" panose="02040503050406030204" pitchFamily="18" charset="0"/>
                                  </a:rPr>
                                  <m:t>0.5</m:t>
                                </m:r>
                              </m:e>
                              <m:e>
                                <m:r>
                                  <a:rPr lang="en-US" sz="2400" b="0" i="1" smtClean="0">
                                    <a:latin typeface="Cambria Math" panose="02040503050406030204" pitchFamily="18" charset="0"/>
                                  </a:rPr>
                                  <m:t>0.5</m:t>
                                </m:r>
                              </m:e>
                              <m:e>
                                <m:r>
                                  <a:rPr lang="en-US" sz="2400" b="0" i="1" smtClean="0">
                                    <a:latin typeface="Cambria Math" panose="02040503050406030204" pitchFamily="18" charset="0"/>
                                  </a:rPr>
                                  <m:t>0</m:t>
                                </m:r>
                              </m:e>
                            </m:mr>
                          </m:m>
                        </m:e>
                      </m:d>
                    </m:oMath>
                  </m:oMathPara>
                </a14:m>
                <a:endParaRPr lang="en-US" sz="2400"/>
              </a:p>
            </p:txBody>
          </p:sp>
        </mc:Choice>
        <mc:Fallback xmlns="">
          <p:sp>
            <p:nvSpPr>
              <p:cNvPr id="5" name="TextBox 4">
                <a:extLst>
                  <a:ext uri="{FF2B5EF4-FFF2-40B4-BE49-F238E27FC236}">
                    <a16:creationId xmlns:a16="http://schemas.microsoft.com/office/drawing/2014/main" id="{33601855-5D33-EEEE-BC19-F569F875184C}"/>
                  </a:ext>
                </a:extLst>
              </p:cNvPr>
              <p:cNvSpPr txBox="1">
                <a:spLocks noRot="1" noChangeAspect="1" noMove="1" noResize="1" noEditPoints="1" noAdjustHandles="1" noChangeArrowheads="1" noChangeShapeType="1" noTextEdit="1"/>
              </p:cNvSpPr>
              <p:nvPr/>
            </p:nvSpPr>
            <p:spPr>
              <a:xfrm>
                <a:off x="1168222" y="2890775"/>
                <a:ext cx="3347002" cy="1076449"/>
              </a:xfrm>
              <a:prstGeom prst="rect">
                <a:avLst/>
              </a:prstGeom>
              <a:blipFill>
                <a:blip r:embed="rId4"/>
                <a:stretch>
                  <a:fillRect r="-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3290869-3F21-C9FD-E40D-24E8FD33998E}"/>
                  </a:ext>
                </a:extLst>
              </p:cNvPr>
              <p:cNvSpPr txBox="1"/>
              <p:nvPr/>
            </p:nvSpPr>
            <p:spPr>
              <a:xfrm>
                <a:off x="4107490" y="4319203"/>
                <a:ext cx="6147352" cy="461665"/>
              </a:xfrm>
              <a:prstGeom prst="rect">
                <a:avLst/>
              </a:prstGeom>
              <a:noFill/>
            </p:spPr>
            <p:txBody>
              <a:bodyPr wrap="square">
                <a:spAutoFit/>
              </a:bodyPr>
              <a:lstStyle/>
              <a:p>
                <a14:m>
                  <m:oMath xmlns:m="http://schemas.openxmlformats.org/officeDocument/2006/math">
                    <m:r>
                      <a:rPr lang="en-US" sz="2400" b="0" i="1" smtClean="0">
                        <a:latin typeface="Cambria Math" panose="02040503050406030204" pitchFamily="18" charset="0"/>
                      </a:rPr>
                      <m:t>=</m:t>
                    </m:r>
                  </m:oMath>
                </a14:m>
                <a:r>
                  <a:rPr lang="en-US" sz="2400"/>
                  <a:t> </a:t>
                </a:r>
                <a14:m>
                  <m:oMath xmlns:m="http://schemas.openxmlformats.org/officeDocument/2006/math">
                    <m:r>
                      <a:rPr lang="en-US" sz="2400" i="1" dirty="0">
                        <a:latin typeface="Cambria Math" panose="02040503050406030204" pitchFamily="18" charset="0"/>
                      </a:rPr>
                      <m:t>4</m:t>
                    </m:r>
                    <m:r>
                      <a:rPr lang="en-US" sz="2400" b="0" i="1" dirty="0" smtClean="0">
                        <a:latin typeface="Cambria Math" panose="02040503050406030204" pitchFamily="18" charset="0"/>
                      </a:rPr>
                      <m:t>/9</m:t>
                    </m:r>
                  </m:oMath>
                </a14:m>
                <a:endParaRPr lang="en-US" sz="2400"/>
              </a:p>
            </p:txBody>
          </p:sp>
        </mc:Choice>
        <mc:Fallback xmlns="">
          <p:sp>
            <p:nvSpPr>
              <p:cNvPr id="7" name="TextBox 6">
                <a:extLst>
                  <a:ext uri="{FF2B5EF4-FFF2-40B4-BE49-F238E27FC236}">
                    <a16:creationId xmlns:a16="http://schemas.microsoft.com/office/drawing/2014/main" id="{33290869-3F21-C9FD-E40D-24E8FD33998E}"/>
                  </a:ext>
                </a:extLst>
              </p:cNvPr>
              <p:cNvSpPr txBox="1">
                <a:spLocks noRot="1" noChangeAspect="1" noMove="1" noResize="1" noEditPoints="1" noAdjustHandles="1" noChangeArrowheads="1" noChangeShapeType="1" noTextEdit="1"/>
              </p:cNvSpPr>
              <p:nvPr/>
            </p:nvSpPr>
            <p:spPr>
              <a:xfrm>
                <a:off x="4107490" y="4319203"/>
                <a:ext cx="6147352" cy="461665"/>
              </a:xfrm>
              <a:prstGeom prst="rect">
                <a:avLst/>
              </a:prstGeom>
              <a:blipFill>
                <a:blip r:embed="rId5"/>
                <a:stretch>
                  <a:fillRect b="-18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E179719-C6BA-866F-CBFA-C287AF92825A}"/>
                  </a:ext>
                </a:extLst>
              </p:cNvPr>
              <p:cNvSpPr txBox="1"/>
              <p:nvPr/>
            </p:nvSpPr>
            <p:spPr>
              <a:xfrm>
                <a:off x="4368248" y="4857065"/>
                <a:ext cx="6147352" cy="461665"/>
              </a:xfrm>
              <a:prstGeom prst="rect">
                <a:avLst/>
              </a:prstGeom>
              <a:noFill/>
            </p:spPr>
            <p:txBody>
              <a:bodyPr wrap="square">
                <a:spAutoFit/>
              </a:bodyPr>
              <a:lstStyle/>
              <a:p>
                <a14:m>
                  <m:oMath xmlns:m="http://schemas.openxmlformats.org/officeDocument/2006/math">
                    <m:r>
                      <a:rPr lang="en-US" sz="2400" b="0" i="1" smtClean="0">
                        <a:latin typeface="Cambria Math" panose="02040503050406030204" pitchFamily="18" charset="0"/>
                      </a:rPr>
                      <m:t>=</m:t>
                    </m:r>
                  </m:oMath>
                </a14:m>
                <a:r>
                  <a:rPr lang="en-US" sz="2400"/>
                  <a:t> </a:t>
                </a:r>
                <a14:m>
                  <m:oMath xmlns:m="http://schemas.openxmlformats.org/officeDocument/2006/math">
                    <m:r>
                      <a:rPr lang="en-US" sz="2400" b="0" i="1" dirty="0" smtClean="0">
                        <a:latin typeface="Cambria Math" panose="02040503050406030204" pitchFamily="18" charset="0"/>
                      </a:rPr>
                      <m:t>3/9</m:t>
                    </m:r>
                  </m:oMath>
                </a14:m>
                <a:r>
                  <a:rPr lang="en-US" sz="2400"/>
                  <a:t> </a:t>
                </a:r>
              </a:p>
            </p:txBody>
          </p:sp>
        </mc:Choice>
        <mc:Fallback xmlns="">
          <p:sp>
            <p:nvSpPr>
              <p:cNvPr id="9" name="TextBox 8">
                <a:extLst>
                  <a:ext uri="{FF2B5EF4-FFF2-40B4-BE49-F238E27FC236}">
                    <a16:creationId xmlns:a16="http://schemas.microsoft.com/office/drawing/2014/main" id="{EE179719-C6BA-866F-CBFA-C287AF92825A}"/>
                  </a:ext>
                </a:extLst>
              </p:cNvPr>
              <p:cNvSpPr txBox="1">
                <a:spLocks noRot="1" noChangeAspect="1" noMove="1" noResize="1" noEditPoints="1" noAdjustHandles="1" noChangeArrowheads="1" noChangeShapeType="1" noTextEdit="1"/>
              </p:cNvSpPr>
              <p:nvPr/>
            </p:nvSpPr>
            <p:spPr>
              <a:xfrm>
                <a:off x="4368248" y="4857065"/>
                <a:ext cx="6147352" cy="461665"/>
              </a:xfrm>
              <a:prstGeom prst="rect">
                <a:avLst/>
              </a:prstGeom>
              <a:blipFill>
                <a:blip r:embed="rId6"/>
                <a:stretch>
                  <a:fillRect b="-18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FC9D540-0E87-5CC3-2FF9-734553A71A2B}"/>
                  </a:ext>
                </a:extLst>
              </p:cNvPr>
              <p:cNvSpPr txBox="1"/>
              <p:nvPr/>
            </p:nvSpPr>
            <p:spPr>
              <a:xfrm>
                <a:off x="4107490" y="5394927"/>
                <a:ext cx="6147352" cy="461665"/>
              </a:xfrm>
              <a:prstGeom prst="rect">
                <a:avLst/>
              </a:prstGeom>
              <a:noFill/>
            </p:spPr>
            <p:txBody>
              <a:bodyPr wrap="square">
                <a:spAutoFit/>
              </a:bodyPr>
              <a:lstStyle/>
              <a:p>
                <a14:m>
                  <m:oMath xmlns:m="http://schemas.openxmlformats.org/officeDocument/2006/math">
                    <m:r>
                      <a:rPr lang="en-US" sz="2400" b="0" i="1" smtClean="0">
                        <a:latin typeface="Cambria Math" panose="02040503050406030204" pitchFamily="18" charset="0"/>
                      </a:rPr>
                      <m:t>=</m:t>
                    </m:r>
                  </m:oMath>
                </a14:m>
                <a:r>
                  <a:rPr lang="en-US" sz="2400"/>
                  <a:t> </a:t>
                </a:r>
                <a14:m>
                  <m:oMath xmlns:m="http://schemas.openxmlformats.org/officeDocument/2006/math">
                    <m:r>
                      <a:rPr lang="en-US" sz="2400" i="1" dirty="0">
                        <a:latin typeface="Cambria Math" panose="02040503050406030204" pitchFamily="18" charset="0"/>
                      </a:rPr>
                      <m:t>2</m:t>
                    </m:r>
                    <m:r>
                      <a:rPr lang="en-US" sz="2400" b="0" i="1" dirty="0" smtClean="0">
                        <a:latin typeface="Cambria Math" panose="02040503050406030204" pitchFamily="18" charset="0"/>
                      </a:rPr>
                      <m:t>/9</m:t>
                    </m:r>
                  </m:oMath>
                </a14:m>
                <a:r>
                  <a:rPr lang="en-US" sz="2400"/>
                  <a:t> </a:t>
                </a:r>
              </a:p>
            </p:txBody>
          </p:sp>
        </mc:Choice>
        <mc:Fallback xmlns="">
          <p:sp>
            <p:nvSpPr>
              <p:cNvPr id="10" name="TextBox 9">
                <a:extLst>
                  <a:ext uri="{FF2B5EF4-FFF2-40B4-BE49-F238E27FC236}">
                    <a16:creationId xmlns:a16="http://schemas.microsoft.com/office/drawing/2014/main" id="{BFC9D540-0E87-5CC3-2FF9-734553A71A2B}"/>
                  </a:ext>
                </a:extLst>
              </p:cNvPr>
              <p:cNvSpPr txBox="1">
                <a:spLocks noRot="1" noChangeAspect="1" noMove="1" noResize="1" noEditPoints="1" noAdjustHandles="1" noChangeArrowheads="1" noChangeShapeType="1" noTextEdit="1"/>
              </p:cNvSpPr>
              <p:nvPr/>
            </p:nvSpPr>
            <p:spPr>
              <a:xfrm>
                <a:off x="4107490" y="5394927"/>
                <a:ext cx="6147352" cy="461665"/>
              </a:xfrm>
              <a:prstGeom prst="rect">
                <a:avLst/>
              </a:prstGeom>
              <a:blipFill>
                <a:blip r:embed="rId7"/>
                <a:stretch>
                  <a:fillRect b="-17105"/>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468A8834-2852-B857-3C73-A796FF42E130}"/>
              </a:ext>
            </a:extLst>
          </p:cNvPr>
          <p:cNvPicPr>
            <a:picLocks noChangeAspect="1"/>
          </p:cNvPicPr>
          <p:nvPr/>
        </p:nvPicPr>
        <p:blipFill>
          <a:blip r:embed="rId8"/>
          <a:stretch>
            <a:fillRect/>
          </a:stretch>
        </p:blipFill>
        <p:spPr>
          <a:xfrm>
            <a:off x="8264213" y="2934192"/>
            <a:ext cx="3834130" cy="3693352"/>
          </a:xfrm>
          <a:prstGeom prst="rect">
            <a:avLst/>
          </a:prstGeom>
        </p:spPr>
      </p:pic>
    </p:spTree>
    <p:extLst>
      <p:ext uri="{BB962C8B-B14F-4D97-AF65-F5344CB8AC3E}">
        <p14:creationId xmlns:p14="http://schemas.microsoft.com/office/powerpoint/2010/main" val="2267991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2CD82-6341-FF3D-62F7-20B1373AFF89}"/>
              </a:ext>
            </a:extLst>
          </p:cNvPr>
          <p:cNvSpPr>
            <a:spLocks noGrp="1"/>
          </p:cNvSpPr>
          <p:nvPr>
            <p:ph type="title"/>
          </p:nvPr>
        </p:nvSpPr>
        <p:spPr/>
        <p:txBody>
          <a:bodyPr/>
          <a:lstStyle/>
          <a:p>
            <a:r>
              <a:rPr lang="en-US"/>
              <a:t>Markov Chains</a:t>
            </a:r>
          </a:p>
        </p:txBody>
      </p:sp>
      <p:sp>
        <p:nvSpPr>
          <p:cNvPr id="3" name="Content Placeholder 2">
            <a:extLst>
              <a:ext uri="{FF2B5EF4-FFF2-40B4-BE49-F238E27FC236}">
                <a16:creationId xmlns:a16="http://schemas.microsoft.com/office/drawing/2014/main" id="{6733414C-9B7F-DC1F-0A07-7A78D5FA60A6}"/>
              </a:ext>
            </a:extLst>
          </p:cNvPr>
          <p:cNvSpPr>
            <a:spLocks noGrp="1"/>
          </p:cNvSpPr>
          <p:nvPr>
            <p:ph idx="1"/>
          </p:nvPr>
        </p:nvSpPr>
        <p:spPr/>
        <p:txBody>
          <a:bodyPr/>
          <a:lstStyle/>
          <a:p>
            <a:r>
              <a:rPr lang="en-US" dirty="0"/>
              <a:t>You can build a Markov Chain of words (instead of letters).</a:t>
            </a:r>
          </a:p>
          <a:p>
            <a:pPr marL="342900" indent="-342900">
              <a:buFont typeface="Arial" panose="020B0604020202020204" pitchFamily="34" charset="0"/>
              <a:buChar char="•"/>
            </a:pPr>
            <a:r>
              <a:rPr lang="en-US" dirty="0"/>
              <a:t>Demo: </a:t>
            </a:r>
            <a:r>
              <a:rPr lang="en-US" dirty="0" err="1"/>
              <a:t>kgram_words.html</a:t>
            </a:r>
            <a:r>
              <a:rPr lang="en-US" dirty="0"/>
              <a:t> for “my name is josh. josh is my name. my hand is my hand.”</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r>
              <a:rPr lang="en-US" dirty="0"/>
              <a:t>Note: To keep things tidy, this simulator strips all characters except spaces and English letters.</a:t>
            </a:r>
          </a:p>
        </p:txBody>
      </p:sp>
      <p:pic>
        <p:nvPicPr>
          <p:cNvPr id="5" name="Picture 4">
            <a:extLst>
              <a:ext uri="{FF2B5EF4-FFF2-40B4-BE49-F238E27FC236}">
                <a16:creationId xmlns:a16="http://schemas.microsoft.com/office/drawing/2014/main" id="{8E944971-8C1B-B8A2-A661-3D3DE5687DCD}"/>
              </a:ext>
            </a:extLst>
          </p:cNvPr>
          <p:cNvPicPr>
            <a:picLocks noChangeAspect="1"/>
          </p:cNvPicPr>
          <p:nvPr/>
        </p:nvPicPr>
        <p:blipFill>
          <a:blip r:embed="rId3"/>
          <a:stretch>
            <a:fillRect/>
          </a:stretch>
        </p:blipFill>
        <p:spPr>
          <a:xfrm>
            <a:off x="258487" y="2039298"/>
            <a:ext cx="5737355" cy="2626935"/>
          </a:xfrm>
          <a:prstGeom prst="rect">
            <a:avLst/>
          </a:prstGeom>
        </p:spPr>
      </p:pic>
      <p:pic>
        <p:nvPicPr>
          <p:cNvPr id="7" name="Picture 6">
            <a:extLst>
              <a:ext uri="{FF2B5EF4-FFF2-40B4-BE49-F238E27FC236}">
                <a16:creationId xmlns:a16="http://schemas.microsoft.com/office/drawing/2014/main" id="{C5B63A9D-1453-9336-6FCD-2849BD3EFE28}"/>
              </a:ext>
            </a:extLst>
          </p:cNvPr>
          <p:cNvPicPr>
            <a:picLocks noChangeAspect="1"/>
          </p:cNvPicPr>
          <p:nvPr/>
        </p:nvPicPr>
        <p:blipFill>
          <a:blip r:embed="rId4"/>
          <a:stretch>
            <a:fillRect/>
          </a:stretch>
        </p:blipFill>
        <p:spPr>
          <a:xfrm>
            <a:off x="6212274" y="3090071"/>
            <a:ext cx="5721239" cy="2616191"/>
          </a:xfrm>
          <a:prstGeom prst="rect">
            <a:avLst/>
          </a:prstGeom>
        </p:spPr>
      </p:pic>
    </p:spTree>
    <p:extLst>
      <p:ext uri="{BB962C8B-B14F-4D97-AF65-F5344CB8AC3E}">
        <p14:creationId xmlns:p14="http://schemas.microsoft.com/office/powerpoint/2010/main" val="41619194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A52BD-26B1-2703-C9A0-A7B311DB6A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1DFDB9-AF8A-DF9B-9945-81559246436F}"/>
              </a:ext>
            </a:extLst>
          </p:cNvPr>
          <p:cNvSpPr>
            <a:spLocks noGrp="1"/>
          </p:cNvSpPr>
          <p:nvPr>
            <p:ph type="title"/>
          </p:nvPr>
        </p:nvSpPr>
        <p:spPr/>
        <p:txBody>
          <a:bodyPr/>
          <a:lstStyle/>
          <a:p>
            <a:r>
              <a:rPr lang="en-US"/>
              <a:t>Shannon’s Model Outputs</a:t>
            </a:r>
          </a:p>
        </p:txBody>
      </p:sp>
      <p:sp>
        <p:nvSpPr>
          <p:cNvPr id="3" name="Content Placeholder 2">
            <a:extLst>
              <a:ext uri="{FF2B5EF4-FFF2-40B4-BE49-F238E27FC236}">
                <a16:creationId xmlns:a16="http://schemas.microsoft.com/office/drawing/2014/main" id="{ABFB3DFF-1991-5F9C-3907-9D3972FD7C25}"/>
              </a:ext>
            </a:extLst>
          </p:cNvPr>
          <p:cNvSpPr>
            <a:spLocks noGrp="1"/>
          </p:cNvSpPr>
          <p:nvPr>
            <p:ph idx="1"/>
          </p:nvPr>
        </p:nvSpPr>
        <p:spPr/>
        <p:txBody>
          <a:bodyPr/>
          <a:lstStyle/>
          <a:p>
            <a:r>
              <a:rPr lang="en-US"/>
              <a:t>Shannon’s outputs (letter level modeling):</a:t>
            </a:r>
          </a:p>
          <a:p>
            <a:pPr marL="342900" indent="-342900">
              <a:buFont typeface="Arial" panose="020B0604020202020204" pitchFamily="34" charset="0"/>
              <a:buChar char="•"/>
            </a:pPr>
            <a:r>
              <a:rPr lang="en-US" sz="1600"/>
              <a:t>0-gram: XFOML RXKHRJFFJUJ ZLPWCFWKCYJ FFJEYVKCQSGHYD QPAAMKBZAACIBZLHJQD</a:t>
            </a:r>
          </a:p>
          <a:p>
            <a:pPr marL="342900" indent="-342900">
              <a:buFont typeface="Arial" panose="020B0604020202020204" pitchFamily="34" charset="0"/>
              <a:buChar char="•"/>
            </a:pPr>
            <a:r>
              <a:rPr lang="en-US" sz="1600"/>
              <a:t>1-gram: OCRO HLI RGWR NMIELWIS EU LL NBNESEBYA TH EEI ALHENHTTPA OOBTTVA NAH BRL</a:t>
            </a:r>
          </a:p>
          <a:p>
            <a:pPr marL="342900" indent="-342900">
              <a:buFont typeface="Arial" panose="020B0604020202020204" pitchFamily="34" charset="0"/>
              <a:buChar char="•"/>
            </a:pPr>
            <a:r>
              <a:rPr lang="en-US" sz="1600"/>
              <a:t>2-gram: ON IE ANTSOUTINYS ARE T INCTORE ST BE S DEAMY ACHIN D ILONASIVE TUCOOWEATTEASONAREFUSOTIZINANDYTOBESEACECTISBE</a:t>
            </a:r>
          </a:p>
          <a:p>
            <a:pPr marL="342900" indent="-342900">
              <a:buFont typeface="Arial" panose="020B0604020202020204" pitchFamily="34" charset="0"/>
              <a:buChar char="•"/>
            </a:pPr>
            <a:r>
              <a:rPr lang="en-US" sz="1600"/>
              <a:t>3-gram: IN NO IST LAT WHEY CRATICT FROURE BIRS GROCID PONDENOME OF DEMONSTURES OF THE REPTAGIN IS REGOACTIONA OF CRE.</a:t>
            </a:r>
          </a:p>
          <a:p>
            <a:r>
              <a:rPr lang="en-US"/>
              <a:t>Shannon’s outputs (word level modeling):</a:t>
            </a:r>
          </a:p>
          <a:p>
            <a:pPr marL="342900" indent="-342900">
              <a:buFont typeface="Arial" panose="020B0604020202020204" pitchFamily="34" charset="0"/>
              <a:buChar char="•"/>
            </a:pPr>
            <a:r>
              <a:rPr lang="en-US"/>
              <a:t>2-gram: REPRESENTING AND SPEEDILY IS AN GOOD APT OR COME CAN DIFFERENT NATURAL HERE HE THE A IN CAME THE TO OF TO EXPERT GRAY COME TO FURNISHES THE LINE MESSAGE HAD BE THESE.</a:t>
            </a:r>
          </a:p>
          <a:p>
            <a:pPr marL="342900" indent="-342900">
              <a:buFont typeface="Arial" panose="020B0604020202020204" pitchFamily="34" charset="0"/>
              <a:buChar char="•"/>
            </a:pPr>
            <a:r>
              <a:rPr lang="en-US"/>
              <a:t>3-gram: THE HEAD AND IN FRONTAL ATTACK ON AN ENGLISH WRITER THAT THE CHARACTER OF THIS POINT IST HEREFORE ANOTHER METHOD FOR THE LETTERS THAT THE TIME OF WHOEVER TOLD THE PROBLEM FOR AN UNEXPECTED.</a:t>
            </a:r>
          </a:p>
          <a:p>
            <a:pPr marL="342900" indent="-342900">
              <a:buFont typeface="Arial" panose="020B0604020202020204" pitchFamily="34" charset="0"/>
              <a:buChar char="•"/>
            </a:pPr>
            <a:endParaRPr lang="en-US"/>
          </a:p>
          <a:p>
            <a:endParaRPr lang="en-US" sz="1600"/>
          </a:p>
        </p:txBody>
      </p:sp>
    </p:spTree>
    <p:extLst>
      <p:ext uri="{BB962C8B-B14F-4D97-AF65-F5344CB8AC3E}">
        <p14:creationId xmlns:p14="http://schemas.microsoft.com/office/powerpoint/2010/main" val="39715921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AC436-9616-AC63-7C50-77CFD15BDEE2}"/>
              </a:ext>
            </a:extLst>
          </p:cNvPr>
          <p:cNvSpPr>
            <a:spLocks noGrp="1"/>
          </p:cNvSpPr>
          <p:nvPr>
            <p:ph type="title"/>
          </p:nvPr>
        </p:nvSpPr>
        <p:spPr/>
        <p:txBody>
          <a:bodyPr/>
          <a:lstStyle/>
          <a:p>
            <a:r>
              <a:rPr lang="en-US"/>
              <a:t>High-K Word Level Markov Chains on Moby Dick</a:t>
            </a:r>
          </a:p>
        </p:txBody>
      </p:sp>
      <p:sp>
        <p:nvSpPr>
          <p:cNvPr id="3" name="Content Placeholder 2">
            <a:extLst>
              <a:ext uri="{FF2B5EF4-FFF2-40B4-BE49-F238E27FC236}">
                <a16:creationId xmlns:a16="http://schemas.microsoft.com/office/drawing/2014/main" id="{B1113975-6FE8-D1C2-0E67-9901DCF81FF3}"/>
              </a:ext>
            </a:extLst>
          </p:cNvPr>
          <p:cNvSpPr>
            <a:spLocks noGrp="1"/>
          </p:cNvSpPr>
          <p:nvPr>
            <p:ph idx="1"/>
          </p:nvPr>
        </p:nvSpPr>
        <p:spPr/>
        <p:txBody>
          <a:bodyPr/>
          <a:lstStyle/>
          <a:p>
            <a:r>
              <a:rPr lang="en-US"/>
              <a:t>If we create a high-k word level Markov Chain to model Moby Dick, we encounter another issue:</a:t>
            </a:r>
          </a:p>
          <a:p>
            <a:pPr marL="342900" indent="-342900">
              <a:buFont typeface="Arial" panose="020B0604020202020204" pitchFamily="34" charset="0"/>
              <a:buChar char="•"/>
            </a:pPr>
            <a:r>
              <a:rPr lang="en-US"/>
              <a:t>Our model is basically just regurgitating the text it learned.</a:t>
            </a:r>
          </a:p>
        </p:txBody>
      </p:sp>
      <p:pic>
        <p:nvPicPr>
          <p:cNvPr id="5" name="Picture 4">
            <a:extLst>
              <a:ext uri="{FF2B5EF4-FFF2-40B4-BE49-F238E27FC236}">
                <a16:creationId xmlns:a16="http://schemas.microsoft.com/office/drawing/2014/main" id="{C7A0A257-AB07-B77A-C79D-7539CAFA9E9B}"/>
              </a:ext>
            </a:extLst>
          </p:cNvPr>
          <p:cNvPicPr>
            <a:picLocks noChangeAspect="1"/>
          </p:cNvPicPr>
          <p:nvPr/>
        </p:nvPicPr>
        <p:blipFill>
          <a:blip r:embed="rId2"/>
          <a:stretch>
            <a:fillRect/>
          </a:stretch>
        </p:blipFill>
        <p:spPr>
          <a:xfrm>
            <a:off x="1679685" y="2889852"/>
            <a:ext cx="8591550" cy="3648075"/>
          </a:xfrm>
          <a:prstGeom prst="rect">
            <a:avLst/>
          </a:prstGeom>
        </p:spPr>
      </p:pic>
    </p:spTree>
    <p:extLst>
      <p:ext uri="{BB962C8B-B14F-4D97-AF65-F5344CB8AC3E}">
        <p14:creationId xmlns:p14="http://schemas.microsoft.com/office/powerpoint/2010/main" val="27047025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28BF1-C607-EB7C-3200-D9F75C79B356}"/>
              </a:ext>
            </a:extLst>
          </p:cNvPr>
          <p:cNvSpPr>
            <a:spLocks noGrp="1"/>
          </p:cNvSpPr>
          <p:nvPr>
            <p:ph type="title"/>
          </p:nvPr>
        </p:nvSpPr>
        <p:spPr/>
        <p:txBody>
          <a:bodyPr/>
          <a:lstStyle/>
          <a:p>
            <a:r>
              <a:rPr lang="en-US"/>
              <a:t>Limitations of K-Gram Models for Autocomplete</a:t>
            </a:r>
          </a:p>
        </p:txBody>
      </p:sp>
      <p:sp>
        <p:nvSpPr>
          <p:cNvPr id="3" name="Content Placeholder 2">
            <a:extLst>
              <a:ext uri="{FF2B5EF4-FFF2-40B4-BE49-F238E27FC236}">
                <a16:creationId xmlns:a16="http://schemas.microsoft.com/office/drawing/2014/main" id="{03876C42-3D3F-BB50-4DAD-DB9E8F480F28}"/>
              </a:ext>
            </a:extLst>
          </p:cNvPr>
          <p:cNvSpPr>
            <a:spLocks noGrp="1"/>
          </p:cNvSpPr>
          <p:nvPr>
            <p:ph idx="1"/>
          </p:nvPr>
        </p:nvSpPr>
        <p:spPr/>
        <p:txBody>
          <a:bodyPr/>
          <a:lstStyle/>
          <a:p>
            <a:r>
              <a:rPr lang="en-US"/>
              <a:t>We have two related issues:</a:t>
            </a:r>
          </a:p>
          <a:p>
            <a:pPr marL="342900" indent="-342900">
              <a:buFont typeface="Arial" panose="020B0604020202020204" pitchFamily="34" charset="0"/>
              <a:buChar char="•"/>
            </a:pPr>
            <a:r>
              <a:rPr lang="en-US"/>
              <a:t>K-Gram models can only generate sequences that have existed before.</a:t>
            </a:r>
          </a:p>
          <a:p>
            <a:pPr marL="342900" indent="-342900">
              <a:buFont typeface="Arial" panose="020B0604020202020204" pitchFamily="34" charset="0"/>
              <a:buChar char="•"/>
            </a:pPr>
            <a:r>
              <a:rPr lang="en-US"/>
              <a:t>K-Gram models have no sense of meaning. Planning is always based on only the previous K symbols.</a:t>
            </a:r>
          </a:p>
          <a:p>
            <a:endParaRPr lang="en-US"/>
          </a:p>
          <a:p>
            <a:r>
              <a:rPr lang="en-US"/>
              <a:t>Having more data will help mitigate these issues, but the problem is that even an exact model of all existing English text is still not good enough.</a:t>
            </a:r>
          </a:p>
          <a:p>
            <a:pPr marL="342900" indent="-342900">
              <a:buFont typeface="Arial" panose="020B0604020202020204" pitchFamily="34" charset="0"/>
              <a:buChar char="•"/>
            </a:pPr>
            <a:r>
              <a:rPr lang="en-US"/>
              <a:t>Example: Consider the sequence “My penguin therapist reassured me with a soft pat with her ________”. The natural word to follow this is  “flipper”, but the starter text does not exist in the existing English corpus.</a:t>
            </a:r>
          </a:p>
          <a:p>
            <a:pPr marL="1028683" lvl="1" indent="-342900">
              <a:buFont typeface="Arial" panose="020B0604020202020204" pitchFamily="34" charset="0"/>
              <a:buChar char="•"/>
            </a:pPr>
            <a:r>
              <a:rPr lang="en-US"/>
              <a:t>(or at least it didn’t before I wrote it!)</a:t>
            </a:r>
          </a:p>
        </p:txBody>
      </p:sp>
    </p:spTree>
    <p:extLst>
      <p:ext uri="{BB962C8B-B14F-4D97-AF65-F5344CB8AC3E}">
        <p14:creationId xmlns:p14="http://schemas.microsoft.com/office/powerpoint/2010/main" val="19002158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A0535-C4CA-76F7-C6CF-81C11BDA79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732598-F3E2-2556-5C4C-3DE2F3D7A00C}"/>
              </a:ext>
            </a:extLst>
          </p:cNvPr>
          <p:cNvSpPr>
            <a:spLocks noGrp="1"/>
          </p:cNvSpPr>
          <p:nvPr>
            <p:ph type="ctrTitle"/>
          </p:nvPr>
        </p:nvSpPr>
        <p:spPr/>
        <p:txBody>
          <a:bodyPr>
            <a:normAutofit/>
          </a:bodyPr>
          <a:lstStyle/>
          <a:p>
            <a:r>
              <a:rPr lang="en-US"/>
              <a:t>Embeddings and Tokenization</a:t>
            </a:r>
          </a:p>
        </p:txBody>
      </p:sp>
      <p:sp>
        <p:nvSpPr>
          <p:cNvPr id="3" name="Subtitle 2">
            <a:extLst>
              <a:ext uri="{FF2B5EF4-FFF2-40B4-BE49-F238E27FC236}">
                <a16:creationId xmlns:a16="http://schemas.microsoft.com/office/drawing/2014/main" id="{1CA05816-6177-A7B0-8B35-A997242217B9}"/>
              </a:ext>
            </a:extLst>
          </p:cNvPr>
          <p:cNvSpPr>
            <a:spLocks noGrp="1"/>
          </p:cNvSpPr>
          <p:nvPr>
            <p:ph type="subTitle" idx="1"/>
          </p:nvPr>
        </p:nvSpPr>
        <p:spPr/>
        <p:txBody>
          <a:bodyPr/>
          <a:lstStyle/>
          <a:p>
            <a:r>
              <a:rPr lang="en-US" dirty="0"/>
              <a:t>Lecture 26, CS70 Fall 2025</a:t>
            </a:r>
          </a:p>
        </p:txBody>
      </p:sp>
      <p:sp>
        <p:nvSpPr>
          <p:cNvPr id="6" name="Content Placeholder 5">
            <a:extLst>
              <a:ext uri="{FF2B5EF4-FFF2-40B4-BE49-F238E27FC236}">
                <a16:creationId xmlns:a16="http://schemas.microsoft.com/office/drawing/2014/main" id="{51195C89-CE66-CB2D-D76A-62E1429D65E6}"/>
              </a:ext>
            </a:extLst>
          </p:cNvPr>
          <p:cNvSpPr>
            <a:spLocks noGrp="1"/>
          </p:cNvSpPr>
          <p:nvPr>
            <p:ph sz="quarter" idx="10"/>
          </p:nvPr>
        </p:nvSpPr>
        <p:spPr/>
        <p:txBody>
          <a:bodyPr/>
          <a:lstStyle/>
          <a:p>
            <a:endParaRPr lang="en-US">
              <a:solidFill>
                <a:schemeClr val="bg1">
                  <a:lumMod val="65000"/>
                </a:schemeClr>
              </a:solidFill>
            </a:endParaRPr>
          </a:p>
          <a:p>
            <a:endParaRPr lang="en-US" b="1">
              <a:solidFill>
                <a:schemeClr val="accent3"/>
              </a:solidFill>
              <a:latin typeface="Inter" panose="02000503000000020004" pitchFamily="2" charset="0"/>
              <a:ea typeface="Inter" panose="02000503000000020004" pitchFamily="2" charset="0"/>
              <a:cs typeface="Inter" panose="02000503000000020004" pitchFamily="2" charset="0"/>
            </a:endParaRPr>
          </a:p>
        </p:txBody>
      </p:sp>
      <p:sp>
        <p:nvSpPr>
          <p:cNvPr id="4" name="Content Placeholder 5">
            <a:extLst>
              <a:ext uri="{FF2B5EF4-FFF2-40B4-BE49-F238E27FC236}">
                <a16:creationId xmlns:a16="http://schemas.microsoft.com/office/drawing/2014/main" id="{96B2C6F5-D327-AAE2-5053-712EEBC50BAA}"/>
              </a:ext>
            </a:extLst>
          </p:cNvPr>
          <p:cNvSpPr txBox="1">
            <a:spLocks/>
          </p:cNvSpPr>
          <p:nvPr/>
        </p:nvSpPr>
        <p:spPr>
          <a:xfrm>
            <a:off x="6248400" y="217487"/>
            <a:ext cx="6096000" cy="6716713"/>
          </a:xfrm>
          <a:prstGeom prst="rect">
            <a:avLst/>
          </a:prstGeom>
        </p:spPr>
        <p:txBody>
          <a:bodyPr anchor="ctr">
            <a:normAutofit/>
          </a:bodyPr>
          <a:lstStyle>
            <a:lvl1pPr marL="0" indent="0" algn="l" defTabSz="914377" rtl="0" eaLnBrk="1" latinLnBrk="0" hangingPunct="1">
              <a:lnSpc>
                <a:spcPct val="110000"/>
              </a:lnSpc>
              <a:spcBef>
                <a:spcPts val="1000"/>
              </a:spcBef>
              <a:buFont typeface="Arial" panose="020B0604020202020204" pitchFamily="34" charset="0"/>
              <a:buNone/>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1pPr>
            <a:lvl2pPr marL="685783" indent="-228594" algn="l" defTabSz="914377" rtl="0" eaLnBrk="1" latinLnBrk="0" hangingPunct="1">
              <a:lnSpc>
                <a:spcPct val="90000"/>
              </a:lnSpc>
              <a:spcBef>
                <a:spcPts val="500"/>
              </a:spcBef>
              <a:buSzPct val="125000"/>
              <a:buFont typeface="Arial" panose="020B0604020202020204" pitchFamily="34" charset="0"/>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2pPr>
            <a:lvl3pPr marL="1142971" indent="-228594" algn="l" defTabSz="914377" rtl="0" eaLnBrk="1" latinLnBrk="0" hangingPunct="1">
              <a:lnSpc>
                <a:spcPct val="90000"/>
              </a:lnSpc>
              <a:spcBef>
                <a:spcPts val="500"/>
              </a:spcBef>
              <a:buFont typeface="Courier New" panose="02070309020205020404" pitchFamily="49" charset="0"/>
              <a:buChar char="o"/>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3pPr>
            <a:lvl4pPr marL="1600160" indent="-228594" algn="l" defTabSz="914377" rtl="0" eaLnBrk="1" latinLnBrk="0" hangingPunct="1">
              <a:lnSpc>
                <a:spcPct val="90000"/>
              </a:lnSpc>
              <a:spcBef>
                <a:spcPts val="500"/>
              </a:spcBef>
              <a:buFont typeface="Wingdings" pitchFamily="2" charset="2"/>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4pPr>
            <a:lvl5pPr marL="2057349" indent="-228594" algn="l" defTabSz="914377" rtl="0" eaLnBrk="1" latinLnBrk="0" hangingPunct="1">
              <a:lnSpc>
                <a:spcPct val="90000"/>
              </a:lnSpc>
              <a:spcBef>
                <a:spcPts val="500"/>
              </a:spcBef>
              <a:buFont typeface="Arial" panose="020B0604020202020204" pitchFamily="34" charset="0"/>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solidFill>
                <a:schemeClr val="bg1">
                  <a:lumMod val="65000"/>
                </a:schemeClr>
              </a:solidFill>
            </a:endParaRPr>
          </a:p>
        </p:txBody>
      </p:sp>
      <p:sp>
        <p:nvSpPr>
          <p:cNvPr id="5" name="Content Placeholder 5">
            <a:extLst>
              <a:ext uri="{FF2B5EF4-FFF2-40B4-BE49-F238E27FC236}">
                <a16:creationId xmlns:a16="http://schemas.microsoft.com/office/drawing/2014/main" id="{6376AA92-8D5C-0E80-1670-88BD95EC6CD9}"/>
              </a:ext>
            </a:extLst>
          </p:cNvPr>
          <p:cNvSpPr txBox="1">
            <a:spLocks/>
          </p:cNvSpPr>
          <p:nvPr/>
        </p:nvSpPr>
        <p:spPr>
          <a:xfrm>
            <a:off x="6134100" y="65087"/>
            <a:ext cx="6096000" cy="6716713"/>
          </a:xfrm>
          <a:prstGeom prst="rect">
            <a:avLst/>
          </a:prstGeom>
        </p:spPr>
        <p:txBody>
          <a:bodyPr anchor="ctr">
            <a:normAutofit/>
          </a:bodyPr>
          <a:lstStyle>
            <a:lvl1pPr marL="0" indent="0" algn="l" defTabSz="914377" rtl="0" eaLnBrk="1" latinLnBrk="0" hangingPunct="1">
              <a:lnSpc>
                <a:spcPct val="110000"/>
              </a:lnSpc>
              <a:spcBef>
                <a:spcPts val="1000"/>
              </a:spcBef>
              <a:buFont typeface="Arial" panose="020B0604020202020204" pitchFamily="34" charset="0"/>
              <a:buNone/>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1pPr>
            <a:lvl2pPr marL="685783" indent="-228594" algn="l" defTabSz="914377" rtl="0" eaLnBrk="1" latinLnBrk="0" hangingPunct="1">
              <a:lnSpc>
                <a:spcPct val="90000"/>
              </a:lnSpc>
              <a:spcBef>
                <a:spcPts val="500"/>
              </a:spcBef>
              <a:buSzPct val="125000"/>
              <a:buFont typeface="Arial" panose="020B0604020202020204" pitchFamily="34" charset="0"/>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2pPr>
            <a:lvl3pPr marL="1142971" indent="-228594" algn="l" defTabSz="914377" rtl="0" eaLnBrk="1" latinLnBrk="0" hangingPunct="1">
              <a:lnSpc>
                <a:spcPct val="90000"/>
              </a:lnSpc>
              <a:spcBef>
                <a:spcPts val="500"/>
              </a:spcBef>
              <a:buFont typeface="Courier New" panose="02070309020205020404" pitchFamily="49" charset="0"/>
              <a:buChar char="o"/>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3pPr>
            <a:lvl4pPr marL="1600160" indent="-228594" algn="l" defTabSz="914377" rtl="0" eaLnBrk="1" latinLnBrk="0" hangingPunct="1">
              <a:lnSpc>
                <a:spcPct val="90000"/>
              </a:lnSpc>
              <a:spcBef>
                <a:spcPts val="500"/>
              </a:spcBef>
              <a:buFont typeface="Wingdings" pitchFamily="2" charset="2"/>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4pPr>
            <a:lvl5pPr marL="2057349" indent="-228594" algn="l" defTabSz="914377" rtl="0" eaLnBrk="1" latinLnBrk="0" hangingPunct="1">
              <a:lnSpc>
                <a:spcPct val="90000"/>
              </a:lnSpc>
              <a:spcBef>
                <a:spcPts val="500"/>
              </a:spcBef>
              <a:buFont typeface="Arial" panose="020B0604020202020204" pitchFamily="34" charset="0"/>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65000"/>
                  </a:schemeClr>
                </a:solidFill>
              </a:rPr>
              <a:t>The Stationary Distribution (Continued)</a:t>
            </a:r>
          </a:p>
          <a:p>
            <a:r>
              <a:rPr lang="en-US" dirty="0">
                <a:solidFill>
                  <a:schemeClr val="bg1">
                    <a:lumMod val="65000"/>
                  </a:schemeClr>
                </a:solidFill>
              </a:rPr>
              <a:t>Generating Text with a Markov Chain</a:t>
            </a:r>
          </a:p>
          <a:p>
            <a:r>
              <a:rPr lang="en-US" dirty="0">
                <a:solidFill>
                  <a:schemeClr val="bg1">
                    <a:lumMod val="65000"/>
                  </a:schemeClr>
                </a:solidFill>
              </a:rPr>
              <a:t>Word Level Markov Chains</a:t>
            </a:r>
          </a:p>
          <a:p>
            <a:r>
              <a:rPr lang="en-US" b="1" dirty="0">
                <a:solidFill>
                  <a:schemeClr val="accent3"/>
                </a:solidFill>
                <a:latin typeface="Inter" panose="02000503000000020004" pitchFamily="2" charset="0"/>
                <a:ea typeface="Inter" panose="02000503000000020004" pitchFamily="2" charset="0"/>
                <a:cs typeface="Inter" panose="02000503000000020004" pitchFamily="2" charset="0"/>
              </a:rPr>
              <a:t>Brief Look at Large Language Models</a:t>
            </a:r>
          </a:p>
          <a:p>
            <a:pPr marL="342900" indent="-342900">
              <a:buFont typeface="Arial" panose="020B0604020202020204" pitchFamily="34" charset="0"/>
              <a:buChar char="•"/>
            </a:pPr>
            <a:r>
              <a:rPr lang="en-US" b="1" dirty="0">
                <a:solidFill>
                  <a:schemeClr val="accent3"/>
                </a:solidFill>
                <a:latin typeface="Inter" panose="02000503000000020004" pitchFamily="2" charset="0"/>
                <a:ea typeface="Inter" panose="02000503000000020004" pitchFamily="2" charset="0"/>
                <a:cs typeface="Inter" panose="02000503000000020004" pitchFamily="2" charset="0"/>
              </a:rPr>
              <a:t>Embeddings and Tokenization</a:t>
            </a:r>
          </a:p>
          <a:p>
            <a:pPr marL="342900" indent="-342900">
              <a:buFont typeface="Arial" panose="020B0604020202020204" pitchFamily="34" charset="0"/>
              <a:buChar char="•"/>
            </a:pPr>
            <a:r>
              <a:rPr lang="en-US" dirty="0">
                <a:solidFill>
                  <a:schemeClr val="bg1">
                    <a:lumMod val="65000"/>
                  </a:schemeClr>
                </a:solidFill>
              </a:rPr>
              <a:t>Modifying Token Meaning with Vector Operations</a:t>
            </a:r>
          </a:p>
          <a:p>
            <a:pPr marL="342900" indent="-342900">
              <a:buFont typeface="Arial" panose="020B0604020202020204" pitchFamily="34" charset="0"/>
              <a:buChar char="•"/>
            </a:pPr>
            <a:r>
              <a:rPr lang="en-US" dirty="0">
                <a:solidFill>
                  <a:schemeClr val="bg1">
                    <a:lumMod val="65000"/>
                  </a:schemeClr>
                </a:solidFill>
              </a:rPr>
              <a:t>Generating Next Token Using Enriched Tokens</a:t>
            </a:r>
          </a:p>
          <a:p>
            <a:r>
              <a:rPr lang="en-US" dirty="0">
                <a:solidFill>
                  <a:schemeClr val="bg1">
                    <a:lumMod val="65000"/>
                  </a:schemeClr>
                </a:solidFill>
              </a:rPr>
              <a:t>Reflections on CS70</a:t>
            </a:r>
          </a:p>
        </p:txBody>
      </p:sp>
    </p:spTree>
    <p:extLst>
      <p:ext uri="{BB962C8B-B14F-4D97-AF65-F5344CB8AC3E}">
        <p14:creationId xmlns:p14="http://schemas.microsoft.com/office/powerpoint/2010/main" val="35745895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637C2-1894-60FD-1C93-7BCE1F254DB0}"/>
              </a:ext>
            </a:extLst>
          </p:cNvPr>
          <p:cNvSpPr>
            <a:spLocks noGrp="1"/>
          </p:cNvSpPr>
          <p:nvPr>
            <p:ph type="title"/>
          </p:nvPr>
        </p:nvSpPr>
        <p:spPr/>
        <p:txBody>
          <a:bodyPr/>
          <a:lstStyle/>
          <a:p>
            <a:r>
              <a:rPr lang="en-US" dirty="0"/>
              <a:t>Note</a:t>
            </a:r>
          </a:p>
        </p:txBody>
      </p:sp>
      <p:sp>
        <p:nvSpPr>
          <p:cNvPr id="3" name="Content Placeholder 2">
            <a:extLst>
              <a:ext uri="{FF2B5EF4-FFF2-40B4-BE49-F238E27FC236}">
                <a16:creationId xmlns:a16="http://schemas.microsoft.com/office/drawing/2014/main" id="{420B7FB3-4507-FC30-E738-270CCF891E18}"/>
              </a:ext>
            </a:extLst>
          </p:cNvPr>
          <p:cNvSpPr>
            <a:spLocks noGrp="1"/>
          </p:cNvSpPr>
          <p:nvPr>
            <p:ph idx="1"/>
          </p:nvPr>
        </p:nvSpPr>
        <p:spPr/>
        <p:txBody>
          <a:bodyPr/>
          <a:lstStyle/>
          <a:p>
            <a:r>
              <a:rPr lang="en-US" dirty="0"/>
              <a:t>The following slides are out of scope for CS70. But they are a sneak preview of your potential future.</a:t>
            </a:r>
          </a:p>
        </p:txBody>
      </p:sp>
    </p:spTree>
    <p:extLst>
      <p:ext uri="{BB962C8B-B14F-4D97-AF65-F5344CB8AC3E}">
        <p14:creationId xmlns:p14="http://schemas.microsoft.com/office/powerpoint/2010/main" val="26836116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AA7FD-A714-A837-251E-79261C0E8A0F}"/>
              </a:ext>
            </a:extLst>
          </p:cNvPr>
          <p:cNvSpPr>
            <a:spLocks noGrp="1"/>
          </p:cNvSpPr>
          <p:nvPr>
            <p:ph type="title"/>
          </p:nvPr>
        </p:nvSpPr>
        <p:spPr/>
        <p:txBody>
          <a:bodyPr/>
          <a:lstStyle/>
          <a:p>
            <a:r>
              <a:rPr lang="en-US"/>
              <a:t>Better Language Modeling</a:t>
            </a:r>
          </a:p>
        </p:txBody>
      </p:sp>
      <p:sp>
        <p:nvSpPr>
          <p:cNvPr id="3" name="Content Placeholder 2">
            <a:extLst>
              <a:ext uri="{FF2B5EF4-FFF2-40B4-BE49-F238E27FC236}">
                <a16:creationId xmlns:a16="http://schemas.microsoft.com/office/drawing/2014/main" id="{BE8249A7-D1BB-B448-15E2-179C464E1BFE}"/>
              </a:ext>
            </a:extLst>
          </p:cNvPr>
          <p:cNvSpPr>
            <a:spLocks noGrp="1"/>
          </p:cNvSpPr>
          <p:nvPr>
            <p:ph idx="1"/>
          </p:nvPr>
        </p:nvSpPr>
        <p:spPr/>
        <p:txBody>
          <a:bodyPr/>
          <a:lstStyle/>
          <a:p>
            <a:r>
              <a:rPr lang="en-US"/>
              <a:t>Naturally, researchers built much better models than what Shannon described back in 1948. Used for all sorts of tasks, just to name a few:</a:t>
            </a:r>
          </a:p>
          <a:p>
            <a:pPr marL="342900" indent="-342900">
              <a:buFont typeface="Arial" panose="020B0604020202020204" pitchFamily="34" charset="0"/>
              <a:buChar char="•"/>
            </a:pPr>
            <a:r>
              <a:rPr lang="en-US"/>
              <a:t>Text generation.</a:t>
            </a:r>
          </a:p>
          <a:p>
            <a:pPr marL="342900" indent="-342900">
              <a:buFont typeface="Arial" panose="020B0604020202020204" pitchFamily="34" charset="0"/>
              <a:buChar char="•"/>
            </a:pPr>
            <a:r>
              <a:rPr lang="en-US"/>
              <a:t>Sentiment analysis.</a:t>
            </a:r>
          </a:p>
          <a:p>
            <a:pPr marL="342900" indent="-342900">
              <a:buFont typeface="Arial" panose="020B0604020202020204" pitchFamily="34" charset="0"/>
              <a:buChar char="•"/>
            </a:pPr>
            <a:r>
              <a:rPr lang="en-US"/>
              <a:t>Translation.</a:t>
            </a:r>
          </a:p>
          <a:p>
            <a:endParaRPr lang="en-US"/>
          </a:p>
          <a:p>
            <a:r>
              <a:rPr lang="en-US"/>
              <a:t>In 2017, a paper was published about a neural network architecture (see 182/188/189) called the Transformer.</a:t>
            </a:r>
          </a:p>
          <a:p>
            <a:pPr marL="342900" indent="-342900">
              <a:buFont typeface="Arial" panose="020B0604020202020204" pitchFamily="34" charset="0"/>
              <a:buChar char="•"/>
            </a:pPr>
            <a:r>
              <a:rPr lang="en-US"/>
              <a:t>In this paper, they showed that a computationally inexpensive called “Attention” was sufficient for good results on a certain language translation task. And importantly: Other more computationally expensive techniques (recurrence) that were at that time considered important were unnecessary.</a:t>
            </a:r>
          </a:p>
        </p:txBody>
      </p:sp>
    </p:spTree>
    <p:extLst>
      <p:ext uri="{BB962C8B-B14F-4D97-AF65-F5344CB8AC3E}">
        <p14:creationId xmlns:p14="http://schemas.microsoft.com/office/powerpoint/2010/main" val="30037261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B735E-E892-12D6-141A-A357A9D18482}"/>
              </a:ext>
            </a:extLst>
          </p:cNvPr>
          <p:cNvSpPr>
            <a:spLocks noGrp="1"/>
          </p:cNvSpPr>
          <p:nvPr>
            <p:ph type="title"/>
          </p:nvPr>
        </p:nvSpPr>
        <p:spPr/>
        <p:txBody>
          <a:bodyPr/>
          <a:lstStyle/>
          <a:p>
            <a:r>
              <a:rPr lang="en-US"/>
              <a:t>The Consequence of the Transformer</a:t>
            </a:r>
          </a:p>
        </p:txBody>
      </p:sp>
      <p:sp>
        <p:nvSpPr>
          <p:cNvPr id="3" name="Content Placeholder 2">
            <a:extLst>
              <a:ext uri="{FF2B5EF4-FFF2-40B4-BE49-F238E27FC236}">
                <a16:creationId xmlns:a16="http://schemas.microsoft.com/office/drawing/2014/main" id="{FF9C6D9E-67DE-A531-5799-D8FCE35CBACD}"/>
              </a:ext>
            </a:extLst>
          </p:cNvPr>
          <p:cNvSpPr>
            <a:spLocks noGrp="1"/>
          </p:cNvSpPr>
          <p:nvPr>
            <p:ph idx="1"/>
          </p:nvPr>
        </p:nvSpPr>
        <p:spPr/>
        <p:txBody>
          <a:bodyPr/>
          <a:lstStyle/>
          <a:p>
            <a:r>
              <a:rPr lang="en-US"/>
              <a:t>Since transformers were so cheap to utilize, language models were able to ingest and make predictions based on much larger volumes of data.</a:t>
            </a:r>
          </a:p>
          <a:p>
            <a:pPr marL="342900" indent="-342900">
              <a:buFont typeface="Arial" panose="020B0604020202020204" pitchFamily="34" charset="0"/>
              <a:buChar char="•"/>
            </a:pPr>
            <a:r>
              <a:rPr lang="en-US"/>
              <a:t>The current models have consumed essentially all written text available online.</a:t>
            </a:r>
          </a:p>
          <a:p>
            <a:pPr marL="342900" indent="-342900">
              <a:buFont typeface="Arial" panose="020B0604020202020204" pitchFamily="34" charset="0"/>
              <a:buChar char="•"/>
            </a:pPr>
            <a:r>
              <a:rPr lang="en-US"/>
              <a:t>And the technique generalizes to other domains such as sound data and visual data.</a:t>
            </a:r>
          </a:p>
          <a:p>
            <a:endParaRPr lang="en-US"/>
          </a:p>
        </p:txBody>
      </p:sp>
    </p:spTree>
    <p:extLst>
      <p:ext uri="{BB962C8B-B14F-4D97-AF65-F5344CB8AC3E}">
        <p14:creationId xmlns:p14="http://schemas.microsoft.com/office/powerpoint/2010/main" val="1518509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9EE13-B585-572C-89AC-C415793343B8}"/>
              </a:ext>
            </a:extLst>
          </p:cNvPr>
          <p:cNvSpPr>
            <a:spLocks noGrp="1"/>
          </p:cNvSpPr>
          <p:nvPr>
            <p:ph type="title"/>
          </p:nvPr>
        </p:nvSpPr>
        <p:spPr/>
        <p:txBody>
          <a:bodyPr/>
          <a:lstStyle/>
          <a:p>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E45E24-AD72-35DB-C32F-A71AB00EBE4D}"/>
                  </a:ext>
                </a:extLst>
              </p:cNvPr>
              <p:cNvSpPr>
                <a:spLocks noGrp="1"/>
              </p:cNvSpPr>
              <p:nvPr>
                <p:ph idx="1"/>
              </p:nvPr>
            </p:nvSpPr>
            <p:spPr/>
            <p:txBody>
              <a:bodyPr/>
              <a:lstStyle/>
              <a:p>
                <a:r>
                  <a:rPr lang="en-US"/>
                  <a:t>The end result is that we’re able to get a MUCH better results for:</a:t>
                </a:r>
              </a:p>
              <a:p>
                <a:pPr marL="342900" indent="-34290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flipper</m:t>
                        </m:r>
                        <m:r>
                          <a:rPr lang="en-US" b="0" i="1" smtClean="0">
                            <a:latin typeface="Cambria Math" panose="02040503050406030204" pitchFamily="18" charset="0"/>
                          </a:rPr>
                          <m:t>|</m:t>
                        </m:r>
                        <m:r>
                          <m:rPr>
                            <m:nor/>
                          </m:rPr>
                          <a:rPr lang="en-US" dirty="0"/>
                          <m:t>My</m:t>
                        </m:r>
                        <m:r>
                          <m:rPr>
                            <m:nor/>
                          </m:rPr>
                          <a:rPr lang="en-US" dirty="0"/>
                          <m:t> </m:t>
                        </m:r>
                        <m:r>
                          <m:rPr>
                            <m:nor/>
                          </m:rPr>
                          <a:rPr lang="en-US" dirty="0"/>
                          <m:t>penguin</m:t>
                        </m:r>
                        <m:r>
                          <m:rPr>
                            <m:nor/>
                          </m:rPr>
                          <a:rPr lang="en-US" dirty="0"/>
                          <m:t> </m:t>
                        </m:r>
                        <m:r>
                          <m:rPr>
                            <m:nor/>
                          </m:rPr>
                          <a:rPr lang="en-US" dirty="0"/>
                          <m:t>therapist</m:t>
                        </m:r>
                        <m:r>
                          <m:rPr>
                            <m:nor/>
                          </m:rPr>
                          <a:rPr lang="en-US" dirty="0"/>
                          <m:t> </m:t>
                        </m:r>
                        <m:r>
                          <m:rPr>
                            <m:nor/>
                          </m:rPr>
                          <a:rPr lang="en-US" dirty="0"/>
                          <m:t>reassured</m:t>
                        </m:r>
                        <m:r>
                          <m:rPr>
                            <m:nor/>
                          </m:rPr>
                          <a:rPr lang="en-US" dirty="0"/>
                          <m:t> </m:t>
                        </m:r>
                        <m:r>
                          <m:rPr>
                            <m:nor/>
                          </m:rPr>
                          <a:rPr lang="en-US" dirty="0"/>
                          <m:t>me</m:t>
                        </m:r>
                        <m:r>
                          <m:rPr>
                            <m:nor/>
                          </m:rPr>
                          <a:rPr lang="en-US" dirty="0"/>
                          <m:t> </m:t>
                        </m:r>
                        <m:r>
                          <m:rPr>
                            <m:nor/>
                          </m:rPr>
                          <a:rPr lang="en-US" dirty="0"/>
                          <m:t>with</m:t>
                        </m:r>
                        <m:r>
                          <m:rPr>
                            <m:nor/>
                          </m:rPr>
                          <a:rPr lang="en-US" dirty="0"/>
                          <m:t> </m:t>
                        </m:r>
                        <m:r>
                          <m:rPr>
                            <m:nor/>
                          </m:rPr>
                          <a:rPr lang="en-US" dirty="0"/>
                          <m:t>a</m:t>
                        </m:r>
                        <m:r>
                          <m:rPr>
                            <m:nor/>
                          </m:rPr>
                          <a:rPr lang="en-US" dirty="0"/>
                          <m:t> </m:t>
                        </m:r>
                        <m:r>
                          <m:rPr>
                            <m:nor/>
                          </m:rPr>
                          <a:rPr lang="en-US" dirty="0"/>
                          <m:t>soft</m:t>
                        </m:r>
                        <m:r>
                          <m:rPr>
                            <m:nor/>
                          </m:rPr>
                          <a:rPr lang="en-US" dirty="0"/>
                          <m:t> </m:t>
                        </m:r>
                        <m:r>
                          <m:rPr>
                            <m:nor/>
                          </m:rPr>
                          <a:rPr lang="en-US" dirty="0"/>
                          <m:t>pat</m:t>
                        </m:r>
                        <m:r>
                          <m:rPr>
                            <m:nor/>
                          </m:rPr>
                          <a:rPr lang="en-US" dirty="0"/>
                          <m:t> </m:t>
                        </m:r>
                        <m:r>
                          <m:rPr>
                            <m:nor/>
                          </m:rPr>
                          <a:rPr lang="en-US" dirty="0"/>
                          <m:t>with</m:t>
                        </m:r>
                        <m:r>
                          <m:rPr>
                            <m:nor/>
                          </m:rPr>
                          <a:rPr lang="en-US" dirty="0"/>
                          <m:t> </m:t>
                        </m:r>
                        <m:r>
                          <m:rPr>
                            <m:nor/>
                          </m:rPr>
                          <a:rPr lang="en-US" dirty="0"/>
                          <m:t>her</m:t>
                        </m:r>
                      </m:e>
                    </m:d>
                  </m:oMath>
                </a14:m>
                <a:endParaRPr lang="en-US"/>
              </a:p>
              <a:p>
                <a:pPr marL="342900" indent="-342900">
                  <a:buFont typeface="Arial" panose="020B0604020202020204" pitchFamily="34" charset="0"/>
                  <a:buChar char="•"/>
                </a:pPr>
                <a:endParaRPr lang="en-US" b="0" i="1">
                  <a:latin typeface="Cambria Math" panose="02040503050406030204" pitchFamily="18" charset="0"/>
                </a:endParaRPr>
              </a:p>
              <a:p>
                <a:pPr marL="342900" indent="-342900">
                  <a:buFont typeface="Arial" panose="020B0604020202020204" pitchFamily="34" charset="0"/>
                  <a:buChar char="•"/>
                </a:pPr>
                <a:endParaRPr lang="en-US" i="1">
                  <a:latin typeface="Cambria Math" panose="02040503050406030204" pitchFamily="18" charset="0"/>
                </a:endParaRPr>
              </a:p>
              <a:p>
                <a:pPr marL="342900" indent="-342900">
                  <a:buFont typeface="Arial" panose="020B0604020202020204" pitchFamily="34" charset="0"/>
                  <a:buChar char="•"/>
                </a:pPr>
                <a:endParaRPr lang="en-US" b="0" i="1">
                  <a:latin typeface="Cambria Math" panose="02040503050406030204" pitchFamily="18" charset="0"/>
                </a:endParaRPr>
              </a:p>
              <a:p>
                <a:pPr marL="342900" indent="-342900">
                  <a:buFont typeface="Arial" panose="020B0604020202020204" pitchFamily="34" charset="0"/>
                  <a:buChar char="•"/>
                </a:pPr>
                <a:endParaRPr lang="en-US" i="1">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                                             </m:t>
                        </m:r>
                      </m:e>
                    </m:d>
                    <m:r>
                      <m:rPr>
                        <m:nor/>
                      </m:rPr>
                      <a:rPr lang="en-US" dirty="0"/>
                      <m:t>Josh</m:t>
                    </m:r>
                    <m:r>
                      <m:rPr>
                        <m:nor/>
                      </m:rPr>
                      <a:rPr lang="en-US" dirty="0"/>
                      <m:t> </m:t>
                    </m:r>
                    <m:r>
                      <m:rPr>
                        <m:nor/>
                      </m:rPr>
                      <a:rPr lang="en-US" dirty="0"/>
                      <m:t>Hug</m:t>
                    </m:r>
                    <m:r>
                      <m:rPr>
                        <m:nor/>
                      </m:rPr>
                      <a:rPr lang="en-US" dirty="0"/>
                      <m:t> </m:t>
                    </m:r>
                    <m:r>
                      <m:rPr>
                        <m:nor/>
                      </m:rPr>
                      <a:rPr lang="en-US" dirty="0"/>
                      <m:t>riding</m:t>
                    </m:r>
                    <m:r>
                      <m:rPr>
                        <m:nor/>
                      </m:rPr>
                      <a:rPr lang="en-US" dirty="0"/>
                      <m:t> </m:t>
                    </m:r>
                    <m:r>
                      <m:rPr>
                        <m:nor/>
                      </m:rPr>
                      <a:rPr lang="en-US" dirty="0"/>
                      <m:t>a</m:t>
                    </m:r>
                    <m:r>
                      <m:rPr>
                        <m:nor/>
                      </m:rPr>
                      <a:rPr lang="en-US" dirty="0"/>
                      <m:t> </m:t>
                    </m:r>
                    <m:r>
                      <m:rPr>
                        <m:nor/>
                      </m:rPr>
                      <a:rPr lang="en-US" dirty="0"/>
                      <m:t>unicorn</m:t>
                    </m:r>
                    <m:r>
                      <a:rPr lang="en-US" b="0" i="0" smtClean="0">
                        <a:latin typeface="Cambria Math" panose="02040503050406030204" pitchFamily="18" charset="0"/>
                      </a:rPr>
                      <m:t>)</m:t>
                    </m:r>
                  </m:oMath>
                </a14:m>
                <a:endParaRPr lang="en-US"/>
              </a:p>
              <a:p>
                <a:endParaRPr lang="en-US"/>
              </a:p>
            </p:txBody>
          </p:sp>
        </mc:Choice>
        <mc:Fallback xmlns="">
          <p:sp>
            <p:nvSpPr>
              <p:cNvPr id="3" name="Content Placeholder 2">
                <a:extLst>
                  <a:ext uri="{FF2B5EF4-FFF2-40B4-BE49-F238E27FC236}">
                    <a16:creationId xmlns:a16="http://schemas.microsoft.com/office/drawing/2014/main" id="{1AE45E24-AD72-35DB-C32F-A71AB00EBE4D}"/>
                  </a:ext>
                </a:extLst>
              </p:cNvPr>
              <p:cNvSpPr>
                <a:spLocks noGrp="1" noRot="1" noChangeAspect="1" noMove="1" noResize="1" noEditPoints="1" noAdjustHandles="1" noChangeArrowheads="1" noChangeShapeType="1" noTextEdit="1"/>
              </p:cNvSpPr>
              <p:nvPr>
                <p:ph idx="1"/>
              </p:nvPr>
            </p:nvSpPr>
            <p:spPr>
              <a:blipFill>
                <a:blip r:embed="rId2"/>
                <a:stretch>
                  <a:fillRect l="-796" t="-541"/>
                </a:stretch>
              </a:blipFill>
            </p:spPr>
            <p:txBody>
              <a:bodyPr/>
              <a:lstStyle/>
              <a:p>
                <a:r>
                  <a:rPr lang="en-US">
                    <a:noFill/>
                  </a:rPr>
                  <a:t> </a:t>
                </a:r>
              </a:p>
            </p:txBody>
          </p:sp>
        </mc:Fallback>
      </mc:AlternateContent>
      <p:pic>
        <p:nvPicPr>
          <p:cNvPr id="4" name="Picture 3" descr="A person riding a unicorn&#10;&#10;Description automatically generated">
            <a:extLst>
              <a:ext uri="{FF2B5EF4-FFF2-40B4-BE49-F238E27FC236}">
                <a16:creationId xmlns:a16="http://schemas.microsoft.com/office/drawing/2014/main" id="{35E1EED2-8592-A4B1-2774-3FED13980B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586" y="2451538"/>
            <a:ext cx="2627586" cy="2627586"/>
          </a:xfrm>
          <a:prstGeom prst="rect">
            <a:avLst/>
          </a:prstGeom>
        </p:spPr>
      </p:pic>
    </p:spTree>
    <p:extLst>
      <p:ext uri="{BB962C8B-B14F-4D97-AF65-F5344CB8AC3E}">
        <p14:creationId xmlns:p14="http://schemas.microsoft.com/office/powerpoint/2010/main" val="19361761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56580-76E1-4D97-E688-5751D05A5DC2}"/>
              </a:ext>
            </a:extLst>
          </p:cNvPr>
          <p:cNvSpPr>
            <a:spLocks noGrp="1"/>
          </p:cNvSpPr>
          <p:nvPr>
            <p:ph type="title"/>
          </p:nvPr>
        </p:nvSpPr>
        <p:spPr/>
        <p:txBody>
          <a:bodyPr/>
          <a:lstStyle/>
          <a:p>
            <a:r>
              <a:rPr lang="en-US"/>
              <a:t>Tiny Peek Inside How This Works </a:t>
            </a:r>
          </a:p>
        </p:txBody>
      </p:sp>
      <p:sp>
        <p:nvSpPr>
          <p:cNvPr id="3" name="Content Placeholder 2">
            <a:extLst>
              <a:ext uri="{FF2B5EF4-FFF2-40B4-BE49-F238E27FC236}">
                <a16:creationId xmlns:a16="http://schemas.microsoft.com/office/drawing/2014/main" id="{2C2320E7-9777-625F-9ED9-C4B3D89930C8}"/>
              </a:ext>
            </a:extLst>
          </p:cNvPr>
          <p:cNvSpPr>
            <a:spLocks noGrp="1"/>
          </p:cNvSpPr>
          <p:nvPr>
            <p:ph idx="1"/>
          </p:nvPr>
        </p:nvSpPr>
        <p:spPr/>
        <p:txBody>
          <a:bodyPr/>
          <a:lstStyle/>
          <a:p>
            <a:r>
              <a:rPr lang="en-US"/>
              <a:t>Let’s take a very brief look into how text generation works specifically.</a:t>
            </a:r>
          </a:p>
          <a:p>
            <a:pPr marL="342900" indent="-342900">
              <a:buFont typeface="Arial" panose="020B0604020202020204" pitchFamily="34" charset="0"/>
              <a:buChar char="•"/>
            </a:pPr>
            <a:r>
              <a:rPr lang="en-US"/>
              <a:t>How the heck can we get our language model to understand that penguins have flippers.</a:t>
            </a:r>
          </a:p>
          <a:p>
            <a:pPr marL="342900" indent="-342900">
              <a:buFont typeface="Arial" panose="020B0604020202020204" pitchFamily="34" charset="0"/>
              <a:buChar char="•"/>
            </a:pPr>
            <a:endParaRPr lang="en-US"/>
          </a:p>
          <a:p>
            <a:r>
              <a:rPr lang="en-US"/>
              <a:t>Key idea: Embeddings.</a:t>
            </a:r>
          </a:p>
          <a:p>
            <a:pPr marL="342900" indent="-342900">
              <a:buFont typeface="Arial" panose="020B0604020202020204" pitchFamily="34" charset="0"/>
              <a:buChar char="•"/>
            </a:pPr>
            <a:r>
              <a:rPr lang="en-US"/>
              <a:t>Represent the meaning of a word (or a picture or anything else) as a vector of numbers.</a:t>
            </a:r>
          </a:p>
        </p:txBody>
      </p:sp>
    </p:spTree>
    <p:extLst>
      <p:ext uri="{BB962C8B-B14F-4D97-AF65-F5344CB8AC3E}">
        <p14:creationId xmlns:p14="http://schemas.microsoft.com/office/powerpoint/2010/main" val="3585227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592F6-1699-76BE-5E6C-7A21CAA4DD0F}"/>
              </a:ext>
            </a:extLst>
          </p:cNvPr>
          <p:cNvSpPr>
            <a:spLocks noGrp="1"/>
          </p:cNvSpPr>
          <p:nvPr>
            <p:ph type="title"/>
          </p:nvPr>
        </p:nvSpPr>
        <p:spPr/>
        <p:txBody>
          <a:bodyPr/>
          <a:lstStyle/>
          <a:p>
            <a:r>
              <a:rPr lang="en-US"/>
              <a:t>Example 2: Stationary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F2BB34-ED9C-BAF3-5F87-585C2C0D203A}"/>
                  </a:ext>
                </a:extLst>
              </p:cNvPr>
              <p:cNvSpPr>
                <a:spLocks noGrp="1"/>
              </p:cNvSpPr>
              <p:nvPr>
                <p:ph idx="1"/>
              </p:nvPr>
            </p:nvSpPr>
            <p:spPr/>
            <p:txBody>
              <a:bodyPr/>
              <a:lstStyle/>
              <a:p>
                <a:r>
                  <a:rPr lang="en-US"/>
                  <a:t>Consider this Markov Chain:</a:t>
                </a:r>
              </a:p>
              <a:p>
                <a:endParaRPr lang="en-US"/>
              </a:p>
              <a:p>
                <a:endParaRPr lang="en-US"/>
              </a:p>
              <a:p>
                <a:endParaRPr lang="en-US"/>
              </a:p>
              <a:p>
                <a14:m>
                  <m:oMath xmlns:m="http://schemas.openxmlformats.org/officeDocument/2006/math">
                    <m:r>
                      <a:rPr lang="en-US" b="0" i="1" smtClean="0">
                        <a:latin typeface="Cambria Math" panose="02040503050406030204" pitchFamily="18" charset="0"/>
                      </a:rPr>
                      <m:t>𝜋</m:t>
                    </m:r>
                    <m:r>
                      <a:rPr lang="en-US" b="0" i="0" smtClean="0">
                        <a:latin typeface="Cambria Math" panose="02040503050406030204" pitchFamily="18" charset="0"/>
                      </a:rPr>
                      <m:t>=[</m:t>
                    </m:r>
                    <m:r>
                      <m:rPr>
                        <m:sty m:val="p"/>
                      </m:rPr>
                      <a:rPr lang="en-US" b="0" i="0" smtClean="0">
                        <a:latin typeface="Cambria Math" panose="02040503050406030204" pitchFamily="18" charset="0"/>
                      </a:rPr>
                      <m:t>a</m:t>
                    </m:r>
                    <m:r>
                      <a:rPr lang="en-US" b="0" i="0" smtClean="0">
                        <a:latin typeface="Cambria Math" panose="02040503050406030204" pitchFamily="18" charset="0"/>
                      </a:rPr>
                      <m:t> </m:t>
                    </m:r>
                    <m:r>
                      <m:rPr>
                        <m:sty m:val="p"/>
                      </m:rPr>
                      <a:rPr lang="en-US" b="0" i="0" smtClean="0">
                        <a:latin typeface="Cambria Math" panose="02040503050406030204" pitchFamily="18" charset="0"/>
                      </a:rPr>
                      <m:t>b</m:t>
                    </m:r>
                    <m:r>
                      <a:rPr lang="en-US" b="0" i="0" smtClean="0">
                        <a:latin typeface="Cambria Math" panose="02040503050406030204" pitchFamily="18" charset="0"/>
                      </a:rPr>
                      <m:t>]</m:t>
                    </m:r>
                  </m:oMath>
                </a14:m>
                <a:r>
                  <a:rPr lang="en-US"/>
                  <a:t> is stationary </a:t>
                </a:r>
                <a:r>
                  <a:rPr lang="en-US" err="1"/>
                  <a:t>iff</a:t>
                </a:r>
                <a:r>
                  <a:rPr lang="en-US"/>
                  <a:t>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𝑏</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𝑏</m:t>
                        </m:r>
                      </m:e>
                    </m:d>
                  </m:oMath>
                </a14:m>
                <a:r>
                  <a:rPr lang="en-US"/>
                  <a:t> </a:t>
                </a:r>
                <a14:m>
                  <m:oMath xmlns:m="http://schemas.openxmlformats.org/officeDocument/2006/math">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𝑝</m:t>
                              </m:r>
                            </m:e>
                            <m:e>
                              <m:r>
                                <a:rPr lang="en-US" i="1">
                                  <a:latin typeface="Cambria Math" panose="02040503050406030204" pitchFamily="18" charset="0"/>
                                </a:rPr>
                                <m:t>𝑝</m:t>
                              </m:r>
                            </m:e>
                          </m:mr>
                          <m:mr>
                            <m:e>
                              <m:r>
                                <a:rPr lang="en-US" i="1">
                                  <a:latin typeface="Cambria Math" panose="02040503050406030204" pitchFamily="18" charset="0"/>
                                </a:rPr>
                                <m:t>𝑞</m:t>
                              </m:r>
                            </m:e>
                            <m:e>
                              <m:r>
                                <a:rPr lang="en-US" i="1">
                                  <a:latin typeface="Cambria Math" panose="02040503050406030204" pitchFamily="18" charset="0"/>
                                </a:rPr>
                                <m:t>1−</m:t>
                              </m:r>
                              <m:r>
                                <a:rPr lang="en-US" i="1">
                                  <a:latin typeface="Cambria Math" panose="02040503050406030204" pitchFamily="18" charset="0"/>
                                </a:rPr>
                                <m:t>𝑞</m:t>
                              </m:r>
                            </m:e>
                          </m:mr>
                        </m:m>
                      </m:e>
                    </m:d>
                  </m:oMath>
                </a14:m>
                <a:r>
                  <a:rPr lang="en-US"/>
                  <a:t> </a:t>
                </a:r>
              </a:p>
            </p:txBody>
          </p:sp>
        </mc:Choice>
        <mc:Fallback xmlns="">
          <p:sp>
            <p:nvSpPr>
              <p:cNvPr id="3" name="Content Placeholder 2">
                <a:extLst>
                  <a:ext uri="{FF2B5EF4-FFF2-40B4-BE49-F238E27FC236}">
                    <a16:creationId xmlns:a16="http://schemas.microsoft.com/office/drawing/2014/main" id="{16F2BB34-ED9C-BAF3-5F87-585C2C0D203A}"/>
                  </a:ext>
                </a:extLst>
              </p:cNvPr>
              <p:cNvSpPr>
                <a:spLocks noGrp="1" noRot="1" noChangeAspect="1" noMove="1" noResize="1" noEditPoints="1" noAdjustHandles="1" noChangeArrowheads="1" noChangeShapeType="1" noTextEdit="1"/>
              </p:cNvSpPr>
              <p:nvPr>
                <p:ph idx="1"/>
              </p:nvPr>
            </p:nvSpPr>
            <p:spPr>
              <a:blipFill>
                <a:blip r:embed="rId2"/>
                <a:stretch>
                  <a:fillRect l="-796" t="-54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8561BEB-A852-ACCA-C072-E7C9D25D9D0E}"/>
              </a:ext>
            </a:extLst>
          </p:cNvPr>
          <p:cNvPicPr>
            <a:picLocks noChangeAspect="1"/>
          </p:cNvPicPr>
          <p:nvPr/>
        </p:nvPicPr>
        <p:blipFill>
          <a:blip r:embed="rId3"/>
          <a:stretch>
            <a:fillRect/>
          </a:stretch>
        </p:blipFill>
        <p:spPr>
          <a:xfrm>
            <a:off x="6884615" y="457203"/>
            <a:ext cx="4191000" cy="217170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11C65B1-B99E-F055-27EA-98BAC31462C2}"/>
                  </a:ext>
                </a:extLst>
              </p:cNvPr>
              <p:cNvSpPr txBox="1"/>
              <p:nvPr/>
            </p:nvSpPr>
            <p:spPr>
              <a:xfrm>
                <a:off x="528320" y="1421296"/>
                <a:ext cx="2900680" cy="779893"/>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Inter Light" panose="02000403000000020004" pitchFamily="2" charset="0"/>
                          <a:cs typeface="Inter Light" panose="02000403000000020004" pitchFamily="2" charset="0"/>
                        </a:rPr>
                        <m:t>𝑃</m:t>
                      </m:r>
                      <m:r>
                        <a:rPr lang="en-US" sz="2400" b="0" i="1" smtClean="0">
                          <a:latin typeface="Cambria Math" panose="02040503050406030204" pitchFamily="18" charset="0"/>
                          <a:ea typeface="Inter Light" panose="02000403000000020004" pitchFamily="2" charset="0"/>
                          <a:cs typeface="Inter Light" panose="02000403000000020004" pitchFamily="2" charset="0"/>
                        </a:rPr>
                        <m:t>=</m:t>
                      </m:r>
                      <m:d>
                        <m:dPr>
                          <m:begChr m:val="["/>
                          <m:endChr m:val="]"/>
                          <m:ctrlPr>
                            <a:rPr lang="en-US" sz="2400" i="1" smtClean="0">
                              <a:latin typeface="Cambria Math" panose="02040503050406030204" pitchFamily="18" charset="0"/>
                              <a:ea typeface="Inter Light" panose="02000403000000020004" pitchFamily="2" charset="0"/>
                              <a:cs typeface="Inter Light" panose="02000403000000020004" pitchFamily="2" charset="0"/>
                            </a:rPr>
                          </m:ctrlPr>
                        </m:dPr>
                        <m:e>
                          <m:m>
                            <m:mPr>
                              <m:mcs>
                                <m:mc>
                                  <m:mcPr>
                                    <m:count m:val="2"/>
                                    <m:mcJc m:val="center"/>
                                  </m:mcPr>
                                </m:mc>
                              </m:mcs>
                              <m:ctrlPr>
                                <a:rPr lang="en-US" sz="2400" i="1" smtClean="0">
                                  <a:latin typeface="Cambria Math" panose="02040503050406030204" pitchFamily="18" charset="0"/>
                                  <a:ea typeface="Inter Light" panose="02000403000000020004" pitchFamily="2" charset="0"/>
                                  <a:cs typeface="Inter Light" panose="02000403000000020004" pitchFamily="2" charset="0"/>
                                </a:rPr>
                              </m:ctrlPr>
                            </m:mPr>
                            <m:mr>
                              <m:e>
                                <m:r>
                                  <m:rPr>
                                    <m:brk m:alnAt="7"/>
                                  </m:rPr>
                                  <a:rPr lang="en-US" sz="2400" b="0" i="1" smtClean="0">
                                    <a:latin typeface="Cambria Math" panose="02040503050406030204" pitchFamily="18" charset="0"/>
                                    <a:ea typeface="Inter Light" panose="02000403000000020004" pitchFamily="2" charset="0"/>
                                    <a:cs typeface="Inter Light" panose="02000403000000020004" pitchFamily="2" charset="0"/>
                                  </a:rPr>
                                  <m:t>1</m:t>
                                </m:r>
                                <m:r>
                                  <a:rPr lang="en-US" sz="2400" b="0" i="1" smtClean="0">
                                    <a:latin typeface="Cambria Math" panose="02040503050406030204" pitchFamily="18" charset="0"/>
                                    <a:ea typeface="Inter Light" panose="02000403000000020004" pitchFamily="2" charset="0"/>
                                    <a:cs typeface="Inter Light" panose="02000403000000020004" pitchFamily="2" charset="0"/>
                                  </a:rPr>
                                  <m:t>−</m:t>
                                </m:r>
                                <m:r>
                                  <a:rPr lang="en-US" sz="2400" b="0" i="1" smtClean="0">
                                    <a:latin typeface="Cambria Math" panose="02040503050406030204" pitchFamily="18" charset="0"/>
                                    <a:ea typeface="Inter Light" panose="02000403000000020004" pitchFamily="2" charset="0"/>
                                    <a:cs typeface="Inter Light" panose="02000403000000020004" pitchFamily="2" charset="0"/>
                                  </a:rPr>
                                  <m:t>𝑝</m:t>
                                </m:r>
                              </m:e>
                              <m:e>
                                <m:r>
                                  <a:rPr lang="en-US" sz="2400" b="0" i="1" smtClean="0">
                                    <a:latin typeface="Cambria Math" panose="02040503050406030204" pitchFamily="18" charset="0"/>
                                    <a:ea typeface="Inter Light" panose="02000403000000020004" pitchFamily="2" charset="0"/>
                                    <a:cs typeface="Inter Light" panose="02000403000000020004" pitchFamily="2" charset="0"/>
                                  </a:rPr>
                                  <m:t>𝑝</m:t>
                                </m:r>
                              </m:e>
                            </m:mr>
                            <m:mr>
                              <m:e>
                                <m:r>
                                  <a:rPr lang="en-US" sz="2400" b="0" i="1" smtClean="0">
                                    <a:latin typeface="Cambria Math" panose="02040503050406030204" pitchFamily="18" charset="0"/>
                                    <a:ea typeface="Inter Light" panose="02000403000000020004" pitchFamily="2" charset="0"/>
                                    <a:cs typeface="Inter Light" panose="02000403000000020004" pitchFamily="2" charset="0"/>
                                  </a:rPr>
                                  <m:t>𝑞</m:t>
                                </m:r>
                              </m:e>
                              <m:e>
                                <m:r>
                                  <a:rPr lang="en-US" sz="2400" b="0" i="1" smtClean="0">
                                    <a:latin typeface="Cambria Math" panose="02040503050406030204" pitchFamily="18" charset="0"/>
                                    <a:ea typeface="Inter Light" panose="02000403000000020004" pitchFamily="2" charset="0"/>
                                    <a:cs typeface="Inter Light" panose="02000403000000020004" pitchFamily="2" charset="0"/>
                                  </a:rPr>
                                  <m:t>1−</m:t>
                                </m:r>
                                <m:r>
                                  <a:rPr lang="en-US" sz="2400" b="0" i="1" smtClean="0">
                                    <a:latin typeface="Cambria Math" panose="02040503050406030204" pitchFamily="18" charset="0"/>
                                    <a:ea typeface="Inter Light" panose="02000403000000020004" pitchFamily="2" charset="0"/>
                                    <a:cs typeface="Inter Light" panose="02000403000000020004" pitchFamily="2" charset="0"/>
                                  </a:rPr>
                                  <m:t>𝑞</m:t>
                                </m:r>
                              </m:e>
                            </m:mr>
                          </m:m>
                        </m:e>
                      </m:d>
                    </m:oMath>
                  </m:oMathPara>
                </a14:m>
                <a:endParaRPr lang="en-US" sz="2400">
                  <a:latin typeface="Inter Light" panose="02000403000000020004" pitchFamily="2" charset="0"/>
                  <a:ea typeface="Inter Light" panose="02000403000000020004" pitchFamily="2" charset="0"/>
                  <a:cs typeface="Inter Light" panose="02000403000000020004" pitchFamily="2" charset="0"/>
                </a:endParaRPr>
              </a:p>
            </p:txBody>
          </p:sp>
        </mc:Choice>
        <mc:Fallback xmlns="">
          <p:sp>
            <p:nvSpPr>
              <p:cNvPr id="5" name="TextBox 4">
                <a:extLst>
                  <a:ext uri="{FF2B5EF4-FFF2-40B4-BE49-F238E27FC236}">
                    <a16:creationId xmlns:a16="http://schemas.microsoft.com/office/drawing/2014/main" id="{D11C65B1-B99E-F055-27EA-98BAC31462C2}"/>
                  </a:ext>
                </a:extLst>
              </p:cNvPr>
              <p:cNvSpPr txBox="1">
                <a:spLocks noRot="1" noChangeAspect="1" noMove="1" noResize="1" noEditPoints="1" noAdjustHandles="1" noChangeArrowheads="1" noChangeShapeType="1" noTextEdit="1"/>
              </p:cNvSpPr>
              <p:nvPr/>
            </p:nvSpPr>
            <p:spPr>
              <a:xfrm>
                <a:off x="528320" y="1421296"/>
                <a:ext cx="2900680" cy="77989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FC566C6-8FF1-7F69-6034-A07AF8310879}"/>
                  </a:ext>
                </a:extLst>
              </p:cNvPr>
              <p:cNvSpPr txBox="1"/>
              <p:nvPr/>
            </p:nvSpPr>
            <p:spPr>
              <a:xfrm>
                <a:off x="2286000" y="4154445"/>
                <a:ext cx="3129280"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Inter Light" panose="02000403000000020004" pitchFamily="2" charset="0"/>
                          <a:cs typeface="Inter Light" panose="02000403000000020004" pitchFamily="2" charset="0"/>
                        </a:rPr>
                        <m:t>𝑎</m:t>
                      </m:r>
                      <m:r>
                        <a:rPr lang="en-US" sz="2400" b="0" i="1" smtClean="0">
                          <a:latin typeface="Cambria Math" panose="02040503050406030204" pitchFamily="18" charset="0"/>
                          <a:ea typeface="Inter Light" panose="02000403000000020004" pitchFamily="2" charset="0"/>
                          <a:cs typeface="Inter Light" panose="02000403000000020004" pitchFamily="2" charset="0"/>
                        </a:rPr>
                        <m:t>=</m:t>
                      </m:r>
                      <m:r>
                        <a:rPr lang="en-US" sz="2400" b="0" i="1" smtClean="0">
                          <a:latin typeface="Cambria Math" panose="02040503050406030204" pitchFamily="18" charset="0"/>
                          <a:ea typeface="Inter Light" panose="02000403000000020004" pitchFamily="2" charset="0"/>
                          <a:cs typeface="Inter Light" panose="02000403000000020004" pitchFamily="2" charset="0"/>
                        </a:rPr>
                        <m:t>𝑎</m:t>
                      </m:r>
                      <m:d>
                        <m:dPr>
                          <m:ctrlPr>
                            <a:rPr lang="en-US" sz="2400" b="0" i="1" smtClean="0">
                              <a:latin typeface="Cambria Math" panose="02040503050406030204" pitchFamily="18" charset="0"/>
                              <a:ea typeface="Inter Light" panose="02000403000000020004" pitchFamily="2" charset="0"/>
                              <a:cs typeface="Inter Light" panose="02000403000000020004" pitchFamily="2" charset="0"/>
                            </a:rPr>
                          </m:ctrlPr>
                        </m:dPr>
                        <m:e>
                          <m:r>
                            <a:rPr lang="en-US" sz="2400" b="0" i="1" smtClean="0">
                              <a:latin typeface="Cambria Math" panose="02040503050406030204" pitchFamily="18" charset="0"/>
                              <a:ea typeface="Inter Light" panose="02000403000000020004" pitchFamily="2" charset="0"/>
                              <a:cs typeface="Inter Light" panose="02000403000000020004" pitchFamily="2" charset="0"/>
                            </a:rPr>
                            <m:t>1−</m:t>
                          </m:r>
                          <m:r>
                            <a:rPr lang="en-US" sz="2400" b="0" i="1" smtClean="0">
                              <a:latin typeface="Cambria Math" panose="02040503050406030204" pitchFamily="18" charset="0"/>
                              <a:ea typeface="Inter Light" panose="02000403000000020004" pitchFamily="2" charset="0"/>
                              <a:cs typeface="Inter Light" panose="02000403000000020004" pitchFamily="2" charset="0"/>
                            </a:rPr>
                            <m:t>𝑝</m:t>
                          </m:r>
                        </m:e>
                      </m:d>
                      <m:r>
                        <a:rPr lang="en-US" sz="2400" b="0" i="1" smtClean="0">
                          <a:latin typeface="Cambria Math" panose="02040503050406030204" pitchFamily="18" charset="0"/>
                          <a:ea typeface="Inter Light" panose="02000403000000020004" pitchFamily="2" charset="0"/>
                          <a:cs typeface="Inter Light" panose="02000403000000020004" pitchFamily="2" charset="0"/>
                        </a:rPr>
                        <m:t>+</m:t>
                      </m:r>
                      <m:r>
                        <a:rPr lang="en-US" sz="2400" b="0" i="1" smtClean="0">
                          <a:latin typeface="Cambria Math" panose="02040503050406030204" pitchFamily="18" charset="0"/>
                          <a:ea typeface="Inter Light" panose="02000403000000020004" pitchFamily="2" charset="0"/>
                          <a:cs typeface="Inter Light" panose="02000403000000020004" pitchFamily="2" charset="0"/>
                        </a:rPr>
                        <m:t>𝑏𝑞</m:t>
                      </m:r>
                    </m:oMath>
                  </m:oMathPara>
                </a14:m>
                <a:endParaRPr lang="en-US" sz="2400">
                  <a:latin typeface="Inter Light" panose="02000403000000020004" pitchFamily="2" charset="0"/>
                  <a:ea typeface="Inter Light" panose="02000403000000020004" pitchFamily="2" charset="0"/>
                  <a:cs typeface="Inter Light" panose="02000403000000020004" pitchFamily="2" charset="0"/>
                </a:endParaRPr>
              </a:p>
            </p:txBody>
          </p:sp>
        </mc:Choice>
        <mc:Fallback xmlns="">
          <p:sp>
            <p:nvSpPr>
              <p:cNvPr id="6" name="TextBox 5">
                <a:extLst>
                  <a:ext uri="{FF2B5EF4-FFF2-40B4-BE49-F238E27FC236}">
                    <a16:creationId xmlns:a16="http://schemas.microsoft.com/office/drawing/2014/main" id="{2FC566C6-8FF1-7F69-6034-A07AF8310879}"/>
                  </a:ext>
                </a:extLst>
              </p:cNvPr>
              <p:cNvSpPr txBox="1">
                <a:spLocks noRot="1" noChangeAspect="1" noMove="1" noResize="1" noEditPoints="1" noAdjustHandles="1" noChangeArrowheads="1" noChangeShapeType="1" noTextEdit="1"/>
              </p:cNvSpPr>
              <p:nvPr/>
            </p:nvSpPr>
            <p:spPr>
              <a:xfrm>
                <a:off x="2286000" y="4154445"/>
                <a:ext cx="3129280" cy="461665"/>
              </a:xfrm>
              <a:prstGeom prst="rect">
                <a:avLst/>
              </a:prstGeom>
              <a:blipFill>
                <a:blip r:embed="rId5"/>
                <a:stretch>
                  <a:fillRect b="-18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6A0E687-B49B-F52F-7438-08C509353CF3}"/>
                  </a:ext>
                </a:extLst>
              </p:cNvPr>
              <p:cNvSpPr txBox="1"/>
              <p:nvPr/>
            </p:nvSpPr>
            <p:spPr>
              <a:xfrm>
                <a:off x="4500880" y="4164604"/>
                <a:ext cx="1828800"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cs typeface="Inter Light" panose="02000403000000020004" pitchFamily="2" charset="0"/>
                        </a:rPr>
                        <m:t>⟺</m:t>
                      </m:r>
                    </m:oMath>
                  </m:oMathPara>
                </a14:m>
                <a:endParaRPr lang="en-US" sz="2400">
                  <a:latin typeface="Inter Light" panose="02000403000000020004" pitchFamily="2" charset="0"/>
                  <a:ea typeface="Inter Light" panose="02000403000000020004" pitchFamily="2" charset="0"/>
                  <a:cs typeface="Inter Light" panose="02000403000000020004" pitchFamily="2" charset="0"/>
                </a:endParaRPr>
              </a:p>
            </p:txBody>
          </p:sp>
        </mc:Choice>
        <mc:Fallback xmlns="">
          <p:sp>
            <p:nvSpPr>
              <p:cNvPr id="8" name="TextBox 7">
                <a:extLst>
                  <a:ext uri="{FF2B5EF4-FFF2-40B4-BE49-F238E27FC236}">
                    <a16:creationId xmlns:a16="http://schemas.microsoft.com/office/drawing/2014/main" id="{56A0E687-B49B-F52F-7438-08C509353CF3}"/>
                  </a:ext>
                </a:extLst>
              </p:cNvPr>
              <p:cNvSpPr txBox="1">
                <a:spLocks noRot="1" noChangeAspect="1" noMove="1" noResize="1" noEditPoints="1" noAdjustHandles="1" noChangeArrowheads="1" noChangeShapeType="1" noTextEdit="1"/>
              </p:cNvSpPr>
              <p:nvPr/>
            </p:nvSpPr>
            <p:spPr>
              <a:xfrm>
                <a:off x="4500880" y="4164604"/>
                <a:ext cx="1828800"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46FBE52-14A4-4C2D-2C30-5300902B090A}"/>
                  </a:ext>
                </a:extLst>
              </p:cNvPr>
              <p:cNvSpPr txBox="1"/>
              <p:nvPr/>
            </p:nvSpPr>
            <p:spPr>
              <a:xfrm>
                <a:off x="5415280" y="4154442"/>
                <a:ext cx="1828800"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cs typeface="Inter Light" panose="02000403000000020004" pitchFamily="2" charset="0"/>
                        </a:rPr>
                        <m:t>𝑎𝑝</m:t>
                      </m:r>
                      <m:r>
                        <a:rPr lang="en-US" sz="2400" b="0" i="1" smtClean="0">
                          <a:latin typeface="Cambria Math" panose="02040503050406030204" pitchFamily="18" charset="0"/>
                          <a:ea typeface="Cambria Math" panose="02040503050406030204" pitchFamily="18" charset="0"/>
                          <a:cs typeface="Inter Light" panose="02000403000000020004" pitchFamily="2" charset="0"/>
                        </a:rPr>
                        <m:t>=</m:t>
                      </m:r>
                      <m:r>
                        <a:rPr lang="en-US" sz="2400" b="0" i="1" smtClean="0">
                          <a:latin typeface="Cambria Math" panose="02040503050406030204" pitchFamily="18" charset="0"/>
                          <a:ea typeface="Cambria Math" panose="02040503050406030204" pitchFamily="18" charset="0"/>
                          <a:cs typeface="Inter Light" panose="02000403000000020004" pitchFamily="2" charset="0"/>
                        </a:rPr>
                        <m:t>𝑏𝑞</m:t>
                      </m:r>
                    </m:oMath>
                  </m:oMathPara>
                </a14:m>
                <a:endParaRPr lang="en-US" sz="2400">
                  <a:latin typeface="Inter Light" panose="02000403000000020004" pitchFamily="2" charset="0"/>
                  <a:ea typeface="Inter Light" panose="02000403000000020004" pitchFamily="2" charset="0"/>
                  <a:cs typeface="Inter Light" panose="02000403000000020004" pitchFamily="2" charset="0"/>
                </a:endParaRPr>
              </a:p>
            </p:txBody>
          </p:sp>
        </mc:Choice>
        <mc:Fallback xmlns="">
          <p:sp>
            <p:nvSpPr>
              <p:cNvPr id="9" name="TextBox 8">
                <a:extLst>
                  <a:ext uri="{FF2B5EF4-FFF2-40B4-BE49-F238E27FC236}">
                    <a16:creationId xmlns:a16="http://schemas.microsoft.com/office/drawing/2014/main" id="{E46FBE52-14A4-4C2D-2C30-5300902B090A}"/>
                  </a:ext>
                </a:extLst>
              </p:cNvPr>
              <p:cNvSpPr txBox="1">
                <a:spLocks noRot="1" noChangeAspect="1" noMove="1" noResize="1" noEditPoints="1" noAdjustHandles="1" noChangeArrowheads="1" noChangeShapeType="1" noTextEdit="1"/>
              </p:cNvSpPr>
              <p:nvPr/>
            </p:nvSpPr>
            <p:spPr>
              <a:xfrm>
                <a:off x="5415280" y="4154442"/>
                <a:ext cx="1828800" cy="461665"/>
              </a:xfrm>
              <a:prstGeom prst="rect">
                <a:avLst/>
              </a:prstGeom>
              <a:blipFill>
                <a:blip r:embed="rId7"/>
                <a:stretch>
                  <a:fillRect b="-18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68C34F8-01C4-660C-6915-F6E4008C8F6C}"/>
                  </a:ext>
                </a:extLst>
              </p:cNvPr>
              <p:cNvSpPr txBox="1"/>
              <p:nvPr/>
            </p:nvSpPr>
            <p:spPr>
              <a:xfrm>
                <a:off x="2580640" y="4937535"/>
                <a:ext cx="3129280" cy="461665"/>
              </a:xfrm>
              <a:prstGeom prst="rect">
                <a:avLst/>
              </a:prstGeom>
              <a:noFill/>
            </p:spPr>
            <p:txBody>
              <a:bodyPr wrap="square" rtlCol="0">
                <a:spAutoFit/>
              </a:bodyPr>
              <a:lstStyle/>
              <a:p>
                <a:pPr algn="l"/>
                <a14:m>
                  <m:oMath xmlns:m="http://schemas.openxmlformats.org/officeDocument/2006/math">
                    <m:r>
                      <a:rPr lang="en-US" sz="2400" b="0" i="1" smtClean="0">
                        <a:latin typeface="Cambria Math" panose="02040503050406030204" pitchFamily="18" charset="0"/>
                        <a:ea typeface="Inter Light" panose="02000403000000020004" pitchFamily="2" charset="0"/>
                        <a:cs typeface="Inter Light" panose="02000403000000020004" pitchFamily="2" charset="0"/>
                      </a:rPr>
                      <m:t>𝑏</m:t>
                    </m:r>
                    <m:r>
                      <a:rPr lang="en-US" sz="2400" b="0" i="1" smtClean="0">
                        <a:latin typeface="Cambria Math" panose="02040503050406030204" pitchFamily="18" charset="0"/>
                        <a:ea typeface="Inter Light" panose="02000403000000020004" pitchFamily="2" charset="0"/>
                        <a:cs typeface="Inter Light" panose="02000403000000020004" pitchFamily="2" charset="0"/>
                      </a:rPr>
                      <m:t>=</m:t>
                    </m:r>
                  </m:oMath>
                </a14:m>
                <a:r>
                  <a:rPr lang="en-US" sz="2400">
                    <a:latin typeface="Inter Light" panose="02000403000000020004" pitchFamily="2" charset="0"/>
                    <a:ea typeface="Inter Light" panose="02000403000000020004" pitchFamily="2" charset="0"/>
                    <a:cs typeface="Inter Light" panose="02000403000000020004" pitchFamily="2" charset="0"/>
                  </a:rPr>
                  <a:t>joshh.ug/A</a:t>
                </a:r>
              </a:p>
            </p:txBody>
          </p:sp>
        </mc:Choice>
        <mc:Fallback xmlns="">
          <p:sp>
            <p:nvSpPr>
              <p:cNvPr id="10" name="TextBox 9">
                <a:extLst>
                  <a:ext uri="{FF2B5EF4-FFF2-40B4-BE49-F238E27FC236}">
                    <a16:creationId xmlns:a16="http://schemas.microsoft.com/office/drawing/2014/main" id="{B68C34F8-01C4-660C-6915-F6E4008C8F6C}"/>
                  </a:ext>
                </a:extLst>
              </p:cNvPr>
              <p:cNvSpPr txBox="1">
                <a:spLocks noRot="1" noChangeAspect="1" noMove="1" noResize="1" noEditPoints="1" noAdjustHandles="1" noChangeArrowheads="1" noChangeShapeType="1" noTextEdit="1"/>
              </p:cNvSpPr>
              <p:nvPr/>
            </p:nvSpPr>
            <p:spPr>
              <a:xfrm>
                <a:off x="2580640" y="4937535"/>
                <a:ext cx="3129280" cy="461665"/>
              </a:xfrm>
              <a:prstGeom prst="rect">
                <a:avLst/>
              </a:prstGeom>
              <a:blipFill>
                <a:blip r:embed="rId8"/>
                <a:stretch>
                  <a:fillRect l="-584" t="-10526" b="-28947"/>
                </a:stretch>
              </a:blipFill>
            </p:spPr>
            <p:txBody>
              <a:bodyPr/>
              <a:lstStyle/>
              <a:p>
                <a:r>
                  <a:rPr lang="en-US">
                    <a:noFill/>
                  </a:rPr>
                  <a:t> </a:t>
                </a:r>
              </a:p>
            </p:txBody>
          </p:sp>
        </mc:Fallback>
      </mc:AlternateContent>
      <p:pic>
        <p:nvPicPr>
          <p:cNvPr id="13" name="Picture 12" descr="A qr code on a white background&#10;&#10;Description automatically generated">
            <a:extLst>
              <a:ext uri="{FF2B5EF4-FFF2-40B4-BE49-F238E27FC236}">
                <a16:creationId xmlns:a16="http://schemas.microsoft.com/office/drawing/2014/main" id="{61E5BD45-ED5B-A6C7-E084-4033FFC9C83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52413" y="3918410"/>
            <a:ext cx="2939587" cy="2939587"/>
          </a:xfrm>
          <a:prstGeom prst="rect">
            <a:avLst/>
          </a:prstGeom>
        </p:spPr>
      </p:pic>
    </p:spTree>
    <p:extLst>
      <p:ext uri="{BB962C8B-B14F-4D97-AF65-F5344CB8AC3E}">
        <p14:creationId xmlns:p14="http://schemas.microsoft.com/office/powerpoint/2010/main" val="2489618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B7DA2-E217-BD2F-3D62-7C3D3B8CBA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E3F58A-1552-1FA2-CAE3-12ADC847CF7D}"/>
              </a:ext>
            </a:extLst>
          </p:cNvPr>
          <p:cNvSpPr>
            <a:spLocks noGrp="1"/>
          </p:cNvSpPr>
          <p:nvPr>
            <p:ph type="title"/>
          </p:nvPr>
        </p:nvSpPr>
        <p:spPr/>
        <p:txBody>
          <a:bodyPr/>
          <a:lstStyle/>
          <a:p>
            <a:r>
              <a:rPr lang="en-US"/>
              <a:t>Embedding Example</a:t>
            </a:r>
          </a:p>
        </p:txBody>
      </p:sp>
      <p:sp>
        <p:nvSpPr>
          <p:cNvPr id="3" name="Content Placeholder 2">
            <a:extLst>
              <a:ext uri="{FF2B5EF4-FFF2-40B4-BE49-F238E27FC236}">
                <a16:creationId xmlns:a16="http://schemas.microsoft.com/office/drawing/2014/main" id="{1D63D9B0-63CB-2AAD-D066-9855ED05D6E7}"/>
              </a:ext>
            </a:extLst>
          </p:cNvPr>
          <p:cNvSpPr>
            <a:spLocks noGrp="1"/>
          </p:cNvSpPr>
          <p:nvPr>
            <p:ph idx="1"/>
          </p:nvPr>
        </p:nvSpPr>
        <p:spPr/>
        <p:txBody>
          <a:bodyPr/>
          <a:lstStyle/>
          <a:p>
            <a:r>
              <a:rPr lang="en-US"/>
              <a:t>The code below loads a model that provides “embeddings” for a large number of English words.</a:t>
            </a:r>
          </a:p>
          <a:p>
            <a:pPr marL="342900" indent="-342900">
              <a:buFont typeface="Arial" panose="020B0604020202020204" pitchFamily="34" charset="0"/>
              <a:buChar char="•"/>
            </a:pPr>
            <a:r>
              <a:rPr lang="en-US"/>
              <a:t>Each word has an associated 300 number long vector called its embedding. An example for the word cow is given below. This represents all meanings of the word cow (e.g. the animal, making someone feel bad, </a:t>
            </a:r>
            <a:r>
              <a:rPr lang="en-US" err="1"/>
              <a:t>etc</a:t>
            </a:r>
            <a:r>
              <a:rPr lang="en-US"/>
              <a:t>).</a:t>
            </a:r>
          </a:p>
          <a:p>
            <a:endParaRPr lang="en-US"/>
          </a:p>
        </p:txBody>
      </p:sp>
      <p:pic>
        <p:nvPicPr>
          <p:cNvPr id="4" name="Picture 3">
            <a:extLst>
              <a:ext uri="{FF2B5EF4-FFF2-40B4-BE49-F238E27FC236}">
                <a16:creationId xmlns:a16="http://schemas.microsoft.com/office/drawing/2014/main" id="{E12F24B3-C78C-3BA5-C4E1-05817ACAC05C}"/>
              </a:ext>
            </a:extLst>
          </p:cNvPr>
          <p:cNvPicPr>
            <a:picLocks noChangeAspect="1"/>
          </p:cNvPicPr>
          <p:nvPr/>
        </p:nvPicPr>
        <p:blipFill>
          <a:blip r:embed="rId2"/>
          <a:stretch>
            <a:fillRect/>
          </a:stretch>
        </p:blipFill>
        <p:spPr>
          <a:xfrm>
            <a:off x="1476375" y="3372427"/>
            <a:ext cx="9239250" cy="971550"/>
          </a:xfrm>
          <a:prstGeom prst="rect">
            <a:avLst/>
          </a:prstGeom>
        </p:spPr>
      </p:pic>
      <p:pic>
        <p:nvPicPr>
          <p:cNvPr id="5" name="Picture 4">
            <a:extLst>
              <a:ext uri="{FF2B5EF4-FFF2-40B4-BE49-F238E27FC236}">
                <a16:creationId xmlns:a16="http://schemas.microsoft.com/office/drawing/2014/main" id="{D122B9B3-9C69-9717-1E36-C9E12B1B7A4C}"/>
              </a:ext>
            </a:extLst>
          </p:cNvPr>
          <p:cNvPicPr>
            <a:picLocks noChangeAspect="1"/>
          </p:cNvPicPr>
          <p:nvPr/>
        </p:nvPicPr>
        <p:blipFill>
          <a:blip r:embed="rId3"/>
          <a:stretch>
            <a:fillRect/>
          </a:stretch>
        </p:blipFill>
        <p:spPr>
          <a:xfrm>
            <a:off x="3050300" y="4737374"/>
            <a:ext cx="5886450" cy="504825"/>
          </a:xfrm>
          <a:prstGeom prst="rect">
            <a:avLst/>
          </a:prstGeom>
        </p:spPr>
      </p:pic>
      <p:sp>
        <p:nvSpPr>
          <p:cNvPr id="6" name="TextBox 5">
            <a:extLst>
              <a:ext uri="{FF2B5EF4-FFF2-40B4-BE49-F238E27FC236}">
                <a16:creationId xmlns:a16="http://schemas.microsoft.com/office/drawing/2014/main" id="{4320C27E-018D-D091-97FE-6C0D7AB1E07F}"/>
              </a:ext>
            </a:extLst>
          </p:cNvPr>
          <p:cNvSpPr txBox="1"/>
          <p:nvPr/>
        </p:nvSpPr>
        <p:spPr>
          <a:xfrm>
            <a:off x="171958" y="5635596"/>
            <a:ext cx="11715893" cy="769441"/>
          </a:xfrm>
          <a:prstGeom prst="rect">
            <a:avLst/>
          </a:prstGeom>
          <a:noFill/>
        </p:spPr>
        <p:txBody>
          <a:bodyPr wrap="square" rtlCol="0">
            <a:spAutoFit/>
          </a:bodyPr>
          <a:lstStyle/>
          <a:p>
            <a:r>
              <a:rPr lang="en-US" sz="2200">
                <a:latin typeface="Consolas" panose="020B0609020204030204" pitchFamily="49" charset="0"/>
              </a:rPr>
              <a:t>array([ 0.18945312, -0.07519531, -0.15625   ,  0.19921875, -0.18457031,</a:t>
            </a:r>
          </a:p>
          <a:p>
            <a:r>
              <a:rPr lang="en-US" sz="2200">
                <a:latin typeface="Consolas" panose="020B0609020204030204" pitchFamily="49" charset="0"/>
              </a:rPr>
              <a:t>        0.20703125, -0.04125977, -0.01428223,  0.00363159, -0.09570312, …</a:t>
            </a:r>
          </a:p>
        </p:txBody>
      </p:sp>
    </p:spTree>
    <p:extLst>
      <p:ext uri="{BB962C8B-B14F-4D97-AF65-F5344CB8AC3E}">
        <p14:creationId xmlns:p14="http://schemas.microsoft.com/office/powerpoint/2010/main" val="2332954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C21D5-A247-FF4E-A9F7-372F05CB6B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524C9-1E9B-CEB9-35AF-539C11F32CA1}"/>
              </a:ext>
            </a:extLst>
          </p:cNvPr>
          <p:cNvSpPr>
            <a:spLocks noGrp="1"/>
          </p:cNvSpPr>
          <p:nvPr>
            <p:ph type="title"/>
          </p:nvPr>
        </p:nvSpPr>
        <p:spPr/>
        <p:txBody>
          <a:bodyPr/>
          <a:lstStyle/>
          <a:p>
            <a:r>
              <a:rPr lang="en-US"/>
              <a:t>Embedding Demo</a:t>
            </a:r>
          </a:p>
        </p:txBody>
      </p:sp>
      <p:sp>
        <p:nvSpPr>
          <p:cNvPr id="3" name="Content Placeholder 2">
            <a:extLst>
              <a:ext uri="{FF2B5EF4-FFF2-40B4-BE49-F238E27FC236}">
                <a16:creationId xmlns:a16="http://schemas.microsoft.com/office/drawing/2014/main" id="{D7D1DF9E-5B48-821C-9B7A-D951439CF24F}"/>
              </a:ext>
            </a:extLst>
          </p:cNvPr>
          <p:cNvSpPr>
            <a:spLocks noGrp="1"/>
          </p:cNvSpPr>
          <p:nvPr>
            <p:ph idx="1"/>
          </p:nvPr>
        </p:nvSpPr>
        <p:spPr/>
        <p:txBody>
          <a:bodyPr/>
          <a:lstStyle/>
          <a:p>
            <a:r>
              <a:rPr lang="en-US"/>
              <a:t>Let’s hop over to a </a:t>
            </a:r>
            <a:r>
              <a:rPr lang="en-US" err="1"/>
              <a:t>Jupyter</a:t>
            </a:r>
            <a:r>
              <a:rPr lang="en-US"/>
              <a:t> Notebook and experiment with word2vec embeddings.</a:t>
            </a:r>
          </a:p>
        </p:txBody>
      </p:sp>
      <p:pic>
        <p:nvPicPr>
          <p:cNvPr id="7" name="Picture 6">
            <a:extLst>
              <a:ext uri="{FF2B5EF4-FFF2-40B4-BE49-F238E27FC236}">
                <a16:creationId xmlns:a16="http://schemas.microsoft.com/office/drawing/2014/main" id="{F19E132B-13D8-917F-FD37-1E384F985F80}"/>
              </a:ext>
            </a:extLst>
          </p:cNvPr>
          <p:cNvPicPr>
            <a:picLocks noChangeAspect="1"/>
          </p:cNvPicPr>
          <p:nvPr/>
        </p:nvPicPr>
        <p:blipFill>
          <a:blip r:embed="rId2"/>
          <a:stretch>
            <a:fillRect/>
          </a:stretch>
        </p:blipFill>
        <p:spPr>
          <a:xfrm>
            <a:off x="223837" y="2024062"/>
            <a:ext cx="11744325" cy="2809875"/>
          </a:xfrm>
          <a:prstGeom prst="rect">
            <a:avLst/>
          </a:prstGeom>
        </p:spPr>
      </p:pic>
      <p:sp>
        <p:nvSpPr>
          <p:cNvPr id="8" name="TextBox 7">
            <a:extLst>
              <a:ext uri="{FF2B5EF4-FFF2-40B4-BE49-F238E27FC236}">
                <a16:creationId xmlns:a16="http://schemas.microsoft.com/office/drawing/2014/main" id="{EAD1D19E-89A9-C61C-5C6C-3518AAD19796}"/>
              </a:ext>
            </a:extLst>
          </p:cNvPr>
          <p:cNvSpPr txBox="1"/>
          <p:nvPr/>
        </p:nvSpPr>
        <p:spPr>
          <a:xfrm>
            <a:off x="238052" y="5171852"/>
            <a:ext cx="11715893" cy="430887"/>
          </a:xfrm>
          <a:prstGeom prst="rect">
            <a:avLst/>
          </a:prstGeom>
          <a:noFill/>
        </p:spPr>
        <p:txBody>
          <a:bodyPr wrap="square" rtlCol="0">
            <a:spAutoFit/>
          </a:bodyPr>
          <a:lstStyle/>
          <a:p>
            <a:r>
              <a:rPr lang="en-US" sz="2200">
                <a:latin typeface="Consolas" panose="020B0609020204030204" pitchFamily="49" charset="0"/>
              </a:rPr>
              <a:t>[('father', 0.8103864789009094)]</a:t>
            </a:r>
          </a:p>
        </p:txBody>
      </p:sp>
    </p:spTree>
    <p:extLst>
      <p:ext uri="{BB962C8B-B14F-4D97-AF65-F5344CB8AC3E}">
        <p14:creationId xmlns:p14="http://schemas.microsoft.com/office/powerpoint/2010/main" val="21637629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9F6EF-16A7-AF86-F736-C1A75DC7CF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601804-F07B-FF85-B736-BDA6608EB7AD}"/>
              </a:ext>
            </a:extLst>
          </p:cNvPr>
          <p:cNvSpPr>
            <a:spLocks noGrp="1"/>
          </p:cNvSpPr>
          <p:nvPr>
            <p:ph type="title"/>
          </p:nvPr>
        </p:nvSpPr>
        <p:spPr/>
        <p:txBody>
          <a:bodyPr/>
          <a:lstStyle/>
          <a:p>
            <a:r>
              <a:rPr lang="en-US"/>
              <a:t>Quick GPT Demo</a:t>
            </a:r>
          </a:p>
        </p:txBody>
      </p:sp>
      <p:sp>
        <p:nvSpPr>
          <p:cNvPr id="3" name="Content Placeholder 2">
            <a:extLst>
              <a:ext uri="{FF2B5EF4-FFF2-40B4-BE49-F238E27FC236}">
                <a16:creationId xmlns:a16="http://schemas.microsoft.com/office/drawing/2014/main" id="{2D74C786-51CC-6AF0-4226-5F861E2CB283}"/>
              </a:ext>
            </a:extLst>
          </p:cNvPr>
          <p:cNvSpPr>
            <a:spLocks noGrp="1"/>
          </p:cNvSpPr>
          <p:nvPr>
            <p:ph idx="1"/>
          </p:nvPr>
        </p:nvSpPr>
        <p:spPr/>
        <p:txBody>
          <a:bodyPr/>
          <a:lstStyle/>
          <a:p>
            <a:r>
              <a:rPr lang="en-US" dirty="0"/>
              <a:t>Let’s try asking ChatGPT this question: “Who'd use "</a:t>
            </a:r>
            <a:r>
              <a:rPr lang="en-US" dirty="0" err="1"/>
              <a:t>后</a:t>
            </a:r>
            <a:r>
              <a:rPr lang="en-US" dirty="0"/>
              <a:t>" vs. "</a:t>
            </a:r>
            <a:r>
              <a:rPr lang="en-US" dirty="0" err="1"/>
              <a:t>後</a:t>
            </a:r>
            <a:r>
              <a:rPr lang="en-US" dirty="0"/>
              <a:t>"?”</a:t>
            </a:r>
          </a:p>
        </p:txBody>
      </p:sp>
    </p:spTree>
    <p:extLst>
      <p:ext uri="{BB962C8B-B14F-4D97-AF65-F5344CB8AC3E}">
        <p14:creationId xmlns:p14="http://schemas.microsoft.com/office/powerpoint/2010/main" val="28915812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2795B-1EAA-3388-66CF-0D323F3832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D41CDF-8BA0-A92B-8729-BD51574B887A}"/>
              </a:ext>
            </a:extLst>
          </p:cNvPr>
          <p:cNvSpPr>
            <a:spLocks noGrp="1"/>
          </p:cNvSpPr>
          <p:nvPr>
            <p:ph type="title"/>
          </p:nvPr>
        </p:nvSpPr>
        <p:spPr/>
        <p:txBody>
          <a:bodyPr/>
          <a:lstStyle/>
          <a:p>
            <a:r>
              <a:rPr lang="en-US"/>
              <a:t>Tokenization</a:t>
            </a:r>
          </a:p>
        </p:txBody>
      </p:sp>
      <p:sp>
        <p:nvSpPr>
          <p:cNvPr id="3" name="Content Placeholder 2">
            <a:extLst>
              <a:ext uri="{FF2B5EF4-FFF2-40B4-BE49-F238E27FC236}">
                <a16:creationId xmlns:a16="http://schemas.microsoft.com/office/drawing/2014/main" id="{7DE29E4E-625C-C7A7-4899-5F64D298394B}"/>
              </a:ext>
            </a:extLst>
          </p:cNvPr>
          <p:cNvSpPr>
            <a:spLocks noGrp="1"/>
          </p:cNvSpPr>
          <p:nvPr>
            <p:ph idx="1"/>
          </p:nvPr>
        </p:nvSpPr>
        <p:spPr/>
        <p:txBody>
          <a:bodyPr/>
          <a:lstStyle/>
          <a:p>
            <a:r>
              <a:rPr lang="en-US" dirty="0"/>
              <a:t>Let’s try asking ChatGPT this question: “Who'd use "</a:t>
            </a:r>
            <a:r>
              <a:rPr lang="en-US" dirty="0" err="1"/>
              <a:t>后</a:t>
            </a:r>
            <a:r>
              <a:rPr lang="en-US" dirty="0"/>
              <a:t>" vs. "</a:t>
            </a:r>
            <a:r>
              <a:rPr lang="en-US" dirty="0" err="1"/>
              <a:t>後</a:t>
            </a:r>
            <a:r>
              <a:rPr lang="en-US" dirty="0"/>
              <a:t>"?”</a:t>
            </a:r>
          </a:p>
          <a:p>
            <a:pPr marL="342900" indent="-342900">
              <a:buFont typeface="Arial" panose="020B0604020202020204" pitchFamily="34" charset="0"/>
              <a:buChar char="•"/>
            </a:pPr>
            <a:r>
              <a:rPr lang="en-US" dirty="0"/>
              <a:t>The model doesn’t see this question at the word OR character level. Instead,  text is broken into tokens.</a:t>
            </a:r>
          </a:p>
        </p:txBody>
      </p:sp>
      <p:pic>
        <p:nvPicPr>
          <p:cNvPr id="4" name="Picture 3">
            <a:extLst>
              <a:ext uri="{FF2B5EF4-FFF2-40B4-BE49-F238E27FC236}">
                <a16:creationId xmlns:a16="http://schemas.microsoft.com/office/drawing/2014/main" id="{2B9ABAA5-9BB3-D7D9-791F-66CC48BA1BC3}"/>
              </a:ext>
            </a:extLst>
          </p:cNvPr>
          <p:cNvPicPr>
            <a:picLocks noChangeAspect="1"/>
          </p:cNvPicPr>
          <p:nvPr/>
        </p:nvPicPr>
        <p:blipFill>
          <a:blip r:embed="rId3"/>
          <a:stretch>
            <a:fillRect/>
          </a:stretch>
        </p:blipFill>
        <p:spPr>
          <a:xfrm>
            <a:off x="895395" y="2025869"/>
            <a:ext cx="4609397" cy="4414344"/>
          </a:xfrm>
          <a:prstGeom prst="rect">
            <a:avLst/>
          </a:prstGeom>
        </p:spPr>
      </p:pic>
      <p:pic>
        <p:nvPicPr>
          <p:cNvPr id="5" name="Picture 4">
            <a:extLst>
              <a:ext uri="{FF2B5EF4-FFF2-40B4-BE49-F238E27FC236}">
                <a16:creationId xmlns:a16="http://schemas.microsoft.com/office/drawing/2014/main" id="{C44A2430-BBBF-3ED5-7A53-36930BED3A8B}"/>
              </a:ext>
            </a:extLst>
          </p:cNvPr>
          <p:cNvPicPr>
            <a:picLocks noChangeAspect="1"/>
          </p:cNvPicPr>
          <p:nvPr/>
        </p:nvPicPr>
        <p:blipFill>
          <a:blip r:embed="rId4"/>
          <a:stretch>
            <a:fillRect/>
          </a:stretch>
        </p:blipFill>
        <p:spPr>
          <a:xfrm>
            <a:off x="7819444" y="1686910"/>
            <a:ext cx="3352914" cy="4855780"/>
          </a:xfrm>
          <a:prstGeom prst="rect">
            <a:avLst/>
          </a:prstGeom>
        </p:spPr>
      </p:pic>
      <p:sp>
        <p:nvSpPr>
          <p:cNvPr id="7" name="TextBox 6">
            <a:extLst>
              <a:ext uri="{FF2B5EF4-FFF2-40B4-BE49-F238E27FC236}">
                <a16:creationId xmlns:a16="http://schemas.microsoft.com/office/drawing/2014/main" id="{CD0EC92E-6897-0A21-32C9-C2D38022A4D3}"/>
              </a:ext>
            </a:extLst>
          </p:cNvPr>
          <p:cNvSpPr txBox="1"/>
          <p:nvPr/>
        </p:nvSpPr>
        <p:spPr>
          <a:xfrm>
            <a:off x="1077967" y="6440213"/>
            <a:ext cx="6144610" cy="369332"/>
          </a:xfrm>
          <a:prstGeom prst="rect">
            <a:avLst/>
          </a:prstGeom>
          <a:noFill/>
        </p:spPr>
        <p:txBody>
          <a:bodyPr wrap="square">
            <a:spAutoFit/>
          </a:bodyPr>
          <a:lstStyle/>
          <a:p>
            <a:r>
              <a:rPr lang="en-US" dirty="0">
                <a:hlinkClick r:id="rId5"/>
              </a:rPr>
              <a:t>https://platform.openai.com/tokenizer</a:t>
            </a:r>
            <a:endParaRPr lang="en-US" dirty="0"/>
          </a:p>
        </p:txBody>
      </p:sp>
      <p:sp>
        <p:nvSpPr>
          <p:cNvPr id="6" name="TextBox 5">
            <a:extLst>
              <a:ext uri="{FF2B5EF4-FFF2-40B4-BE49-F238E27FC236}">
                <a16:creationId xmlns:a16="http://schemas.microsoft.com/office/drawing/2014/main" id="{EE4BEAA0-2737-0D9A-44AC-0BA5EACE067E}"/>
              </a:ext>
            </a:extLst>
          </p:cNvPr>
          <p:cNvSpPr txBox="1"/>
          <p:nvPr/>
        </p:nvSpPr>
        <p:spPr>
          <a:xfrm>
            <a:off x="5169512" y="6463296"/>
            <a:ext cx="6555128" cy="692497"/>
          </a:xfrm>
          <a:prstGeom prst="rect">
            <a:avLst/>
          </a:prstGeom>
          <a:noFill/>
        </p:spPr>
        <p:txBody>
          <a:bodyPr wrap="square" rtlCol="0">
            <a:spAutoFit/>
          </a:bodyPr>
          <a:lstStyle/>
          <a:p>
            <a:r>
              <a:rPr lang="en-US" sz="1500" dirty="0">
                <a:latin typeface="Inter Light" panose="02000403000000020004" pitchFamily="2" charset="0"/>
                <a:ea typeface="Inter Light" panose="02000403000000020004" pitchFamily="2" charset="0"/>
                <a:cs typeface="Inter Light" panose="02000403000000020004" pitchFamily="2" charset="0"/>
              </a:rPr>
              <a:t>Or </a:t>
            </a:r>
            <a:r>
              <a:rPr lang="en-US" sz="1500" dirty="0">
                <a:latin typeface="Inter Light" panose="02000403000000020004" pitchFamily="2" charset="0"/>
                <a:ea typeface="Inter Light" panose="02000403000000020004" pitchFamily="2" charset="0"/>
                <a:cs typeface="Inter Light" panose="02000403000000020004" pitchFamily="2" charset="0"/>
                <a:hlinkClick r:id="rId6"/>
              </a:rPr>
              <a:t>https://gpt-tokenizer.dev/</a:t>
            </a:r>
            <a:endParaRPr lang="en-US" sz="1500" dirty="0">
              <a:latin typeface="Inter Light" panose="02000403000000020004" pitchFamily="2" charset="0"/>
              <a:ea typeface="Inter Light" panose="02000403000000020004" pitchFamily="2" charset="0"/>
              <a:cs typeface="Inter Light" panose="02000403000000020004" pitchFamily="2" charset="0"/>
            </a:endParaRPr>
          </a:p>
          <a:p>
            <a:endParaRPr lang="en-US" sz="2400" dirty="0">
              <a:latin typeface="Inter Light" panose="02000403000000020004" pitchFamily="2" charset="0"/>
              <a:ea typeface="Inter Light" panose="02000403000000020004" pitchFamily="2" charset="0"/>
              <a:cs typeface="Inter Light" panose="02000403000000020004" pitchFamily="2" charset="0"/>
            </a:endParaRPr>
          </a:p>
        </p:txBody>
      </p:sp>
    </p:spTree>
    <p:extLst>
      <p:ext uri="{BB962C8B-B14F-4D97-AF65-F5344CB8AC3E}">
        <p14:creationId xmlns:p14="http://schemas.microsoft.com/office/powerpoint/2010/main" val="14487494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1905EB-28FE-8332-32A6-390CEEE251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C71619-ABF7-5AED-E075-689E985B8DF2}"/>
              </a:ext>
            </a:extLst>
          </p:cNvPr>
          <p:cNvSpPr>
            <a:spLocks noGrp="1"/>
          </p:cNvSpPr>
          <p:nvPr>
            <p:ph type="title"/>
          </p:nvPr>
        </p:nvSpPr>
        <p:spPr/>
        <p:txBody>
          <a:bodyPr/>
          <a:lstStyle/>
          <a:p>
            <a:r>
              <a:rPr lang="en-US"/>
              <a:t>Inference</a:t>
            </a:r>
          </a:p>
        </p:txBody>
      </p:sp>
      <p:sp>
        <p:nvSpPr>
          <p:cNvPr id="3" name="Content Placeholder 2">
            <a:extLst>
              <a:ext uri="{FF2B5EF4-FFF2-40B4-BE49-F238E27FC236}">
                <a16:creationId xmlns:a16="http://schemas.microsoft.com/office/drawing/2014/main" id="{DE395893-F928-3B0E-E64E-E7F68DA7E89E}"/>
              </a:ext>
            </a:extLst>
          </p:cNvPr>
          <p:cNvSpPr>
            <a:spLocks noGrp="1"/>
          </p:cNvSpPr>
          <p:nvPr>
            <p:ph idx="1"/>
          </p:nvPr>
        </p:nvSpPr>
        <p:spPr/>
        <p:txBody>
          <a:bodyPr/>
          <a:lstStyle/>
          <a:p>
            <a:r>
              <a:rPr lang="en-US"/>
              <a:t>The process of generating output text basically goes like this:</a:t>
            </a:r>
          </a:p>
        </p:txBody>
      </p:sp>
      <p:sp>
        <p:nvSpPr>
          <p:cNvPr id="10" name="TextBox 9">
            <a:extLst>
              <a:ext uri="{FF2B5EF4-FFF2-40B4-BE49-F238E27FC236}">
                <a16:creationId xmlns:a16="http://schemas.microsoft.com/office/drawing/2014/main" id="{CA1442F8-2C0C-2B27-F21E-920CFAEDBA77}"/>
              </a:ext>
            </a:extLst>
          </p:cNvPr>
          <p:cNvSpPr txBox="1"/>
          <p:nvPr/>
        </p:nvSpPr>
        <p:spPr>
          <a:xfrm>
            <a:off x="759370" y="1770258"/>
            <a:ext cx="4498430" cy="461665"/>
          </a:xfrm>
          <a:prstGeom prst="rect">
            <a:avLst/>
          </a:prstGeom>
          <a:noFill/>
        </p:spPr>
        <p:txBody>
          <a:bodyPr wrap="square">
            <a:spAutoFit/>
          </a:bodyPr>
          <a:lstStyle/>
          <a:p>
            <a:r>
              <a:rPr lang="en-US" sz="2400">
                <a:latin typeface="Inter Light" panose="02000403000000020004" pitchFamily="2" charset="0"/>
                <a:ea typeface="Inter Light" panose="02000403000000020004" pitchFamily="2" charset="0"/>
                <a:cs typeface="Inter Light" panose="02000403000000020004" pitchFamily="2" charset="0"/>
              </a:rPr>
              <a:t>Who'd use "后" vs. "後"?</a:t>
            </a:r>
          </a:p>
        </p:txBody>
      </p:sp>
      <p:pic>
        <p:nvPicPr>
          <p:cNvPr id="13" name="Picture 12">
            <a:extLst>
              <a:ext uri="{FF2B5EF4-FFF2-40B4-BE49-F238E27FC236}">
                <a16:creationId xmlns:a16="http://schemas.microsoft.com/office/drawing/2014/main" id="{CD1DDBD5-4A4B-9610-D4A4-2AA41239918D}"/>
              </a:ext>
            </a:extLst>
          </p:cNvPr>
          <p:cNvPicPr>
            <a:picLocks noChangeAspect="1"/>
          </p:cNvPicPr>
          <p:nvPr/>
        </p:nvPicPr>
        <p:blipFill>
          <a:blip r:embed="rId3"/>
          <a:stretch>
            <a:fillRect/>
          </a:stretch>
        </p:blipFill>
        <p:spPr>
          <a:xfrm>
            <a:off x="5281614" y="1709827"/>
            <a:ext cx="3305175" cy="466725"/>
          </a:xfrm>
          <a:prstGeom prst="rect">
            <a:avLst/>
          </a:prstGeom>
        </p:spPr>
      </p:pic>
      <p:cxnSp>
        <p:nvCxnSpPr>
          <p:cNvPr id="15" name="Straight Arrow Connector 14">
            <a:extLst>
              <a:ext uri="{FF2B5EF4-FFF2-40B4-BE49-F238E27FC236}">
                <a16:creationId xmlns:a16="http://schemas.microsoft.com/office/drawing/2014/main" id="{ADFDF61D-7B88-C852-1698-9E78DF26663A}"/>
              </a:ext>
            </a:extLst>
          </p:cNvPr>
          <p:cNvCxnSpPr/>
          <p:nvPr/>
        </p:nvCxnSpPr>
        <p:spPr>
          <a:xfrm>
            <a:off x="4532586" y="2001090"/>
            <a:ext cx="55967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A029C7D9-2068-D9C9-7541-12EBFCD565D6}"/>
              </a:ext>
            </a:extLst>
          </p:cNvPr>
          <p:cNvCxnSpPr>
            <a:cxnSpLocks/>
          </p:cNvCxnSpPr>
          <p:nvPr/>
        </p:nvCxnSpPr>
        <p:spPr>
          <a:xfrm>
            <a:off x="6852745" y="2500332"/>
            <a:ext cx="0" cy="177212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2" name="TextBox 21">
            <a:extLst>
              <a:ext uri="{FF2B5EF4-FFF2-40B4-BE49-F238E27FC236}">
                <a16:creationId xmlns:a16="http://schemas.microsoft.com/office/drawing/2014/main" id="{627177A9-29B8-DE1E-40A9-B91D0947FBCA}"/>
              </a:ext>
            </a:extLst>
          </p:cNvPr>
          <p:cNvSpPr txBox="1"/>
          <p:nvPr/>
        </p:nvSpPr>
        <p:spPr>
          <a:xfrm>
            <a:off x="5651939" y="4348652"/>
            <a:ext cx="3760076" cy="1200329"/>
          </a:xfrm>
          <a:prstGeom prst="rect">
            <a:avLst/>
          </a:prstGeom>
          <a:noFill/>
        </p:spPr>
        <p:txBody>
          <a:bodyPr wrap="square" rtlCol="0">
            <a:spAutoFit/>
          </a:bodyPr>
          <a:lstStyle/>
          <a:p>
            <a:pPr algn="l"/>
            <a:r>
              <a:rPr lang="en-US" sz="2400">
                <a:latin typeface="Inter Light" panose="02000403000000020004" pitchFamily="2" charset="0"/>
                <a:ea typeface="Inter Light" panose="02000403000000020004" pitchFamily="2" charset="0"/>
                <a:cs typeface="Inter Light" panose="02000403000000020004" pitchFamily="2" charset="0"/>
              </a:rPr>
              <a:t>Pick a next token that naturally follows previous tokens.</a:t>
            </a:r>
          </a:p>
        </p:txBody>
      </p:sp>
    </p:spTree>
    <p:extLst>
      <p:ext uri="{BB962C8B-B14F-4D97-AF65-F5344CB8AC3E}">
        <p14:creationId xmlns:p14="http://schemas.microsoft.com/office/powerpoint/2010/main" val="11819710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4D406-08D8-9996-0F98-58501AD03B09}"/>
              </a:ext>
            </a:extLst>
          </p:cNvPr>
          <p:cNvSpPr>
            <a:spLocks noGrp="1"/>
          </p:cNvSpPr>
          <p:nvPr>
            <p:ph type="title"/>
          </p:nvPr>
        </p:nvSpPr>
        <p:spPr/>
        <p:txBody>
          <a:bodyPr/>
          <a:lstStyle/>
          <a:p>
            <a:r>
              <a:rPr lang="en-US"/>
              <a:t>Tokenization and Counting Strings</a:t>
            </a:r>
          </a:p>
        </p:txBody>
      </p:sp>
      <p:sp>
        <p:nvSpPr>
          <p:cNvPr id="3" name="Content Placeholder 2">
            <a:extLst>
              <a:ext uri="{FF2B5EF4-FFF2-40B4-BE49-F238E27FC236}">
                <a16:creationId xmlns:a16="http://schemas.microsoft.com/office/drawing/2014/main" id="{9A007A1E-B475-13C8-B96B-EE5AE783E023}"/>
              </a:ext>
            </a:extLst>
          </p:cNvPr>
          <p:cNvSpPr>
            <a:spLocks noGrp="1"/>
          </p:cNvSpPr>
          <p:nvPr>
            <p:ph idx="1"/>
          </p:nvPr>
        </p:nvSpPr>
        <p:spPr/>
        <p:txBody>
          <a:bodyPr/>
          <a:lstStyle/>
          <a:p>
            <a:r>
              <a:rPr lang="en-US" dirty="0"/>
              <a:t>Incidentally, this is why older LLM models have trouble counting letters, e.g.</a:t>
            </a:r>
          </a:p>
          <a:p>
            <a:pPr marL="342900" indent="-342900">
              <a:buFont typeface="Arial" panose="020B0604020202020204" pitchFamily="34" charset="0"/>
              <a:buChar char="•"/>
            </a:pPr>
            <a:r>
              <a:rPr lang="en-US" dirty="0"/>
              <a:t>The model sees “strawberry” as a                                                                                            single token.</a:t>
            </a:r>
          </a:p>
        </p:txBody>
      </p:sp>
      <p:pic>
        <p:nvPicPr>
          <p:cNvPr id="5" name="Picture 4">
            <a:extLst>
              <a:ext uri="{FF2B5EF4-FFF2-40B4-BE49-F238E27FC236}">
                <a16:creationId xmlns:a16="http://schemas.microsoft.com/office/drawing/2014/main" id="{3261612A-B708-0165-F34E-51DE05A521C2}"/>
              </a:ext>
            </a:extLst>
          </p:cNvPr>
          <p:cNvPicPr>
            <a:picLocks noChangeAspect="1"/>
          </p:cNvPicPr>
          <p:nvPr/>
        </p:nvPicPr>
        <p:blipFill>
          <a:blip r:embed="rId2"/>
          <a:stretch>
            <a:fillRect/>
          </a:stretch>
        </p:blipFill>
        <p:spPr>
          <a:xfrm>
            <a:off x="6332029" y="1284889"/>
            <a:ext cx="5250373" cy="5234152"/>
          </a:xfrm>
          <a:prstGeom prst="rect">
            <a:avLst/>
          </a:prstGeom>
        </p:spPr>
      </p:pic>
    </p:spTree>
    <p:extLst>
      <p:ext uri="{BB962C8B-B14F-4D97-AF65-F5344CB8AC3E}">
        <p14:creationId xmlns:p14="http://schemas.microsoft.com/office/powerpoint/2010/main" val="29044082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A09F5-2966-5C07-E09D-3A587DC63B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D61C8C-FE44-A5BC-181C-2F9911D411D5}"/>
              </a:ext>
            </a:extLst>
          </p:cNvPr>
          <p:cNvSpPr>
            <a:spLocks noGrp="1"/>
          </p:cNvSpPr>
          <p:nvPr>
            <p:ph type="ctrTitle"/>
          </p:nvPr>
        </p:nvSpPr>
        <p:spPr/>
        <p:txBody>
          <a:bodyPr>
            <a:normAutofit fontScale="90000"/>
          </a:bodyPr>
          <a:lstStyle/>
          <a:p>
            <a:r>
              <a:rPr lang="en-US" dirty="0"/>
              <a:t>Modifying Token Meaning with Vector Operations</a:t>
            </a:r>
          </a:p>
        </p:txBody>
      </p:sp>
      <p:sp>
        <p:nvSpPr>
          <p:cNvPr id="3" name="Subtitle 2">
            <a:extLst>
              <a:ext uri="{FF2B5EF4-FFF2-40B4-BE49-F238E27FC236}">
                <a16:creationId xmlns:a16="http://schemas.microsoft.com/office/drawing/2014/main" id="{3803A45D-6720-56AA-BB91-FB2E96F86E04}"/>
              </a:ext>
            </a:extLst>
          </p:cNvPr>
          <p:cNvSpPr>
            <a:spLocks noGrp="1"/>
          </p:cNvSpPr>
          <p:nvPr>
            <p:ph type="subTitle" idx="1"/>
          </p:nvPr>
        </p:nvSpPr>
        <p:spPr/>
        <p:txBody>
          <a:bodyPr/>
          <a:lstStyle/>
          <a:p>
            <a:r>
              <a:rPr lang="en-US" dirty="0"/>
              <a:t>Lecture 26, CS70 Fall 2025</a:t>
            </a:r>
          </a:p>
        </p:txBody>
      </p:sp>
      <p:sp>
        <p:nvSpPr>
          <p:cNvPr id="6" name="Content Placeholder 5">
            <a:extLst>
              <a:ext uri="{FF2B5EF4-FFF2-40B4-BE49-F238E27FC236}">
                <a16:creationId xmlns:a16="http://schemas.microsoft.com/office/drawing/2014/main" id="{39B0DEDA-8E7F-038D-08A4-63763168FB26}"/>
              </a:ext>
            </a:extLst>
          </p:cNvPr>
          <p:cNvSpPr>
            <a:spLocks noGrp="1"/>
          </p:cNvSpPr>
          <p:nvPr>
            <p:ph sz="quarter" idx="10"/>
          </p:nvPr>
        </p:nvSpPr>
        <p:spPr/>
        <p:txBody>
          <a:bodyPr/>
          <a:lstStyle/>
          <a:p>
            <a:endParaRPr lang="en-US">
              <a:solidFill>
                <a:schemeClr val="bg1">
                  <a:lumMod val="65000"/>
                </a:schemeClr>
              </a:solidFill>
            </a:endParaRPr>
          </a:p>
          <a:p>
            <a:endParaRPr lang="en-US" b="1">
              <a:solidFill>
                <a:schemeClr val="accent3"/>
              </a:solidFill>
              <a:latin typeface="Inter" panose="02000503000000020004" pitchFamily="2" charset="0"/>
              <a:ea typeface="Inter" panose="02000503000000020004" pitchFamily="2" charset="0"/>
              <a:cs typeface="Inter" panose="02000503000000020004" pitchFamily="2" charset="0"/>
            </a:endParaRPr>
          </a:p>
        </p:txBody>
      </p:sp>
      <p:sp>
        <p:nvSpPr>
          <p:cNvPr id="4" name="Content Placeholder 5">
            <a:extLst>
              <a:ext uri="{FF2B5EF4-FFF2-40B4-BE49-F238E27FC236}">
                <a16:creationId xmlns:a16="http://schemas.microsoft.com/office/drawing/2014/main" id="{0E0808F9-E505-9557-931D-C52A7BB11E36}"/>
              </a:ext>
            </a:extLst>
          </p:cNvPr>
          <p:cNvSpPr txBox="1">
            <a:spLocks/>
          </p:cNvSpPr>
          <p:nvPr/>
        </p:nvSpPr>
        <p:spPr>
          <a:xfrm>
            <a:off x="6248400" y="217487"/>
            <a:ext cx="6096000" cy="6716713"/>
          </a:xfrm>
          <a:prstGeom prst="rect">
            <a:avLst/>
          </a:prstGeom>
        </p:spPr>
        <p:txBody>
          <a:bodyPr anchor="ctr">
            <a:normAutofit/>
          </a:bodyPr>
          <a:lstStyle>
            <a:lvl1pPr marL="0" indent="0" algn="l" defTabSz="914377" rtl="0" eaLnBrk="1" latinLnBrk="0" hangingPunct="1">
              <a:lnSpc>
                <a:spcPct val="110000"/>
              </a:lnSpc>
              <a:spcBef>
                <a:spcPts val="1000"/>
              </a:spcBef>
              <a:buFont typeface="Arial" panose="020B0604020202020204" pitchFamily="34" charset="0"/>
              <a:buNone/>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1pPr>
            <a:lvl2pPr marL="685783" indent="-228594" algn="l" defTabSz="914377" rtl="0" eaLnBrk="1" latinLnBrk="0" hangingPunct="1">
              <a:lnSpc>
                <a:spcPct val="90000"/>
              </a:lnSpc>
              <a:spcBef>
                <a:spcPts val="500"/>
              </a:spcBef>
              <a:buSzPct val="125000"/>
              <a:buFont typeface="Arial" panose="020B0604020202020204" pitchFamily="34" charset="0"/>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2pPr>
            <a:lvl3pPr marL="1142971" indent="-228594" algn="l" defTabSz="914377" rtl="0" eaLnBrk="1" latinLnBrk="0" hangingPunct="1">
              <a:lnSpc>
                <a:spcPct val="90000"/>
              </a:lnSpc>
              <a:spcBef>
                <a:spcPts val="500"/>
              </a:spcBef>
              <a:buFont typeface="Courier New" panose="02070309020205020404" pitchFamily="49" charset="0"/>
              <a:buChar char="o"/>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3pPr>
            <a:lvl4pPr marL="1600160" indent="-228594" algn="l" defTabSz="914377" rtl="0" eaLnBrk="1" latinLnBrk="0" hangingPunct="1">
              <a:lnSpc>
                <a:spcPct val="90000"/>
              </a:lnSpc>
              <a:spcBef>
                <a:spcPts val="500"/>
              </a:spcBef>
              <a:buFont typeface="Wingdings" pitchFamily="2" charset="2"/>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4pPr>
            <a:lvl5pPr marL="2057349" indent="-228594" algn="l" defTabSz="914377" rtl="0" eaLnBrk="1" latinLnBrk="0" hangingPunct="1">
              <a:lnSpc>
                <a:spcPct val="90000"/>
              </a:lnSpc>
              <a:spcBef>
                <a:spcPts val="500"/>
              </a:spcBef>
              <a:buFont typeface="Arial" panose="020B0604020202020204" pitchFamily="34" charset="0"/>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solidFill>
                <a:schemeClr val="bg1">
                  <a:lumMod val="65000"/>
                </a:schemeClr>
              </a:solidFill>
            </a:endParaRPr>
          </a:p>
        </p:txBody>
      </p:sp>
      <p:sp>
        <p:nvSpPr>
          <p:cNvPr id="5" name="Content Placeholder 5">
            <a:extLst>
              <a:ext uri="{FF2B5EF4-FFF2-40B4-BE49-F238E27FC236}">
                <a16:creationId xmlns:a16="http://schemas.microsoft.com/office/drawing/2014/main" id="{622546AF-9818-CC97-1624-B6FED3F93809}"/>
              </a:ext>
            </a:extLst>
          </p:cNvPr>
          <p:cNvSpPr txBox="1">
            <a:spLocks/>
          </p:cNvSpPr>
          <p:nvPr/>
        </p:nvSpPr>
        <p:spPr>
          <a:xfrm>
            <a:off x="6134100" y="65087"/>
            <a:ext cx="6096000" cy="6716713"/>
          </a:xfrm>
          <a:prstGeom prst="rect">
            <a:avLst/>
          </a:prstGeom>
        </p:spPr>
        <p:txBody>
          <a:bodyPr anchor="ctr">
            <a:normAutofit/>
          </a:bodyPr>
          <a:lstStyle>
            <a:lvl1pPr marL="0" indent="0" algn="l" defTabSz="914377" rtl="0" eaLnBrk="1" latinLnBrk="0" hangingPunct="1">
              <a:lnSpc>
                <a:spcPct val="110000"/>
              </a:lnSpc>
              <a:spcBef>
                <a:spcPts val="1000"/>
              </a:spcBef>
              <a:buFont typeface="Arial" panose="020B0604020202020204" pitchFamily="34" charset="0"/>
              <a:buNone/>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1pPr>
            <a:lvl2pPr marL="685783" indent="-228594" algn="l" defTabSz="914377" rtl="0" eaLnBrk="1" latinLnBrk="0" hangingPunct="1">
              <a:lnSpc>
                <a:spcPct val="90000"/>
              </a:lnSpc>
              <a:spcBef>
                <a:spcPts val="500"/>
              </a:spcBef>
              <a:buSzPct val="125000"/>
              <a:buFont typeface="Arial" panose="020B0604020202020204" pitchFamily="34" charset="0"/>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2pPr>
            <a:lvl3pPr marL="1142971" indent="-228594" algn="l" defTabSz="914377" rtl="0" eaLnBrk="1" latinLnBrk="0" hangingPunct="1">
              <a:lnSpc>
                <a:spcPct val="90000"/>
              </a:lnSpc>
              <a:spcBef>
                <a:spcPts val="500"/>
              </a:spcBef>
              <a:buFont typeface="Courier New" panose="02070309020205020404" pitchFamily="49" charset="0"/>
              <a:buChar char="o"/>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3pPr>
            <a:lvl4pPr marL="1600160" indent="-228594" algn="l" defTabSz="914377" rtl="0" eaLnBrk="1" latinLnBrk="0" hangingPunct="1">
              <a:lnSpc>
                <a:spcPct val="90000"/>
              </a:lnSpc>
              <a:spcBef>
                <a:spcPts val="500"/>
              </a:spcBef>
              <a:buFont typeface="Wingdings" pitchFamily="2" charset="2"/>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4pPr>
            <a:lvl5pPr marL="2057349" indent="-228594" algn="l" defTabSz="914377" rtl="0" eaLnBrk="1" latinLnBrk="0" hangingPunct="1">
              <a:lnSpc>
                <a:spcPct val="90000"/>
              </a:lnSpc>
              <a:spcBef>
                <a:spcPts val="500"/>
              </a:spcBef>
              <a:buFont typeface="Arial" panose="020B0604020202020204" pitchFamily="34" charset="0"/>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65000"/>
                  </a:schemeClr>
                </a:solidFill>
              </a:rPr>
              <a:t>The Stationary Distribution (Continued)</a:t>
            </a:r>
          </a:p>
          <a:p>
            <a:r>
              <a:rPr lang="en-US" dirty="0">
                <a:solidFill>
                  <a:schemeClr val="bg1">
                    <a:lumMod val="65000"/>
                  </a:schemeClr>
                </a:solidFill>
              </a:rPr>
              <a:t>Generating Text with a Markov Chain</a:t>
            </a:r>
          </a:p>
          <a:p>
            <a:r>
              <a:rPr lang="en-US" dirty="0">
                <a:solidFill>
                  <a:schemeClr val="bg1">
                    <a:lumMod val="65000"/>
                  </a:schemeClr>
                </a:solidFill>
              </a:rPr>
              <a:t>Word Level Markov Chains</a:t>
            </a:r>
          </a:p>
          <a:p>
            <a:r>
              <a:rPr lang="en-US" b="1" dirty="0">
                <a:solidFill>
                  <a:schemeClr val="accent3"/>
                </a:solidFill>
                <a:latin typeface="Inter" panose="02000503000000020004" pitchFamily="2" charset="0"/>
                <a:ea typeface="Inter" panose="02000503000000020004" pitchFamily="2" charset="0"/>
                <a:cs typeface="Inter" panose="02000503000000020004" pitchFamily="2" charset="0"/>
              </a:rPr>
              <a:t>Brief Look at Large Language Models</a:t>
            </a:r>
          </a:p>
          <a:p>
            <a:pPr marL="342900" indent="-342900">
              <a:buFont typeface="Arial" panose="020B0604020202020204" pitchFamily="34" charset="0"/>
              <a:buChar char="•"/>
            </a:pPr>
            <a:r>
              <a:rPr lang="en-US" dirty="0">
                <a:solidFill>
                  <a:schemeClr val="bg1">
                    <a:lumMod val="65000"/>
                  </a:schemeClr>
                </a:solidFill>
              </a:rPr>
              <a:t>Embeddings and Tokenization</a:t>
            </a:r>
          </a:p>
          <a:p>
            <a:pPr marL="342900" indent="-342900">
              <a:buFont typeface="Arial" panose="020B0604020202020204" pitchFamily="34" charset="0"/>
              <a:buChar char="•"/>
            </a:pPr>
            <a:r>
              <a:rPr lang="en-US" b="1" dirty="0">
                <a:solidFill>
                  <a:schemeClr val="accent3"/>
                </a:solidFill>
                <a:latin typeface="Inter" panose="02000503000000020004" pitchFamily="2" charset="0"/>
                <a:ea typeface="Inter" panose="02000503000000020004" pitchFamily="2" charset="0"/>
                <a:cs typeface="Inter" panose="02000503000000020004" pitchFamily="2" charset="0"/>
              </a:rPr>
              <a:t>Modifying Token Meaning with Vector Operations</a:t>
            </a:r>
          </a:p>
          <a:p>
            <a:pPr marL="342900" indent="-342900">
              <a:buFont typeface="Arial" panose="020B0604020202020204" pitchFamily="34" charset="0"/>
              <a:buChar char="•"/>
            </a:pPr>
            <a:r>
              <a:rPr lang="en-US" dirty="0">
                <a:solidFill>
                  <a:schemeClr val="bg1">
                    <a:lumMod val="65000"/>
                  </a:schemeClr>
                </a:solidFill>
              </a:rPr>
              <a:t>Generating Next Token Using Enriched Tokens</a:t>
            </a:r>
          </a:p>
          <a:p>
            <a:r>
              <a:rPr lang="en-US" dirty="0">
                <a:solidFill>
                  <a:schemeClr val="bg1">
                    <a:lumMod val="65000"/>
                  </a:schemeClr>
                </a:solidFill>
              </a:rPr>
              <a:t>Reflections on CS70</a:t>
            </a:r>
          </a:p>
        </p:txBody>
      </p:sp>
    </p:spTree>
    <p:extLst>
      <p:ext uri="{BB962C8B-B14F-4D97-AF65-F5344CB8AC3E}">
        <p14:creationId xmlns:p14="http://schemas.microsoft.com/office/powerpoint/2010/main" val="32453354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050B1-E45A-E005-C444-A45C4E90D42F}"/>
              </a:ext>
            </a:extLst>
          </p:cNvPr>
          <p:cNvSpPr>
            <a:spLocks noGrp="1"/>
          </p:cNvSpPr>
          <p:nvPr>
            <p:ph type="title"/>
          </p:nvPr>
        </p:nvSpPr>
        <p:spPr/>
        <p:txBody>
          <a:bodyPr/>
          <a:lstStyle/>
          <a:p>
            <a:r>
              <a:rPr lang="en-US"/>
              <a:t>Example: Completing “He devoured the orange”</a:t>
            </a:r>
          </a:p>
        </p:txBody>
      </p:sp>
      <p:sp>
        <p:nvSpPr>
          <p:cNvPr id="3" name="Content Placeholder 2">
            <a:extLst>
              <a:ext uri="{FF2B5EF4-FFF2-40B4-BE49-F238E27FC236}">
                <a16:creationId xmlns:a16="http://schemas.microsoft.com/office/drawing/2014/main" id="{22C430C8-2A25-5D76-B239-9A876529096A}"/>
              </a:ext>
            </a:extLst>
          </p:cNvPr>
          <p:cNvSpPr>
            <a:spLocks noGrp="1"/>
          </p:cNvSpPr>
          <p:nvPr>
            <p:ph idx="1"/>
          </p:nvPr>
        </p:nvSpPr>
        <p:spPr/>
        <p:txBody>
          <a:bodyPr/>
          <a:lstStyle/>
          <a:p>
            <a:r>
              <a:rPr lang="en-US"/>
              <a:t>Suppose we want to complete the phrase “He devoured the orange”. I’ll use GPT3.5 as an example, since I have the actual numbers from that model.</a:t>
            </a:r>
          </a:p>
          <a:p>
            <a:endParaRPr lang="en-US"/>
          </a:p>
          <a:p>
            <a:r>
              <a:rPr lang="en-US"/>
              <a:t>This strings gets broken into these 5 tokens.</a:t>
            </a:r>
          </a:p>
        </p:txBody>
      </p:sp>
      <p:pic>
        <p:nvPicPr>
          <p:cNvPr id="4" name="Picture 3">
            <a:extLst>
              <a:ext uri="{FF2B5EF4-FFF2-40B4-BE49-F238E27FC236}">
                <a16:creationId xmlns:a16="http://schemas.microsoft.com/office/drawing/2014/main" id="{1DCFAB2A-97FA-9028-1AD2-102E99626C09}"/>
              </a:ext>
            </a:extLst>
          </p:cNvPr>
          <p:cNvPicPr>
            <a:picLocks noChangeAspect="1"/>
          </p:cNvPicPr>
          <p:nvPr/>
        </p:nvPicPr>
        <p:blipFill>
          <a:blip r:embed="rId2"/>
          <a:stretch>
            <a:fillRect/>
          </a:stretch>
        </p:blipFill>
        <p:spPr>
          <a:xfrm>
            <a:off x="7594923" y="1592316"/>
            <a:ext cx="3395327" cy="4958255"/>
          </a:xfrm>
          <a:prstGeom prst="rect">
            <a:avLst/>
          </a:prstGeom>
        </p:spPr>
      </p:pic>
      <p:pic>
        <p:nvPicPr>
          <p:cNvPr id="5" name="Picture 4">
            <a:extLst>
              <a:ext uri="{FF2B5EF4-FFF2-40B4-BE49-F238E27FC236}">
                <a16:creationId xmlns:a16="http://schemas.microsoft.com/office/drawing/2014/main" id="{CFCDD9AA-7626-8010-4956-E11B18DB0C34}"/>
              </a:ext>
            </a:extLst>
          </p:cNvPr>
          <p:cNvPicPr>
            <a:picLocks noChangeAspect="1"/>
          </p:cNvPicPr>
          <p:nvPr/>
        </p:nvPicPr>
        <p:blipFill>
          <a:blip r:embed="rId3"/>
          <a:stretch>
            <a:fillRect/>
          </a:stretch>
        </p:blipFill>
        <p:spPr>
          <a:xfrm>
            <a:off x="1201750" y="5572692"/>
            <a:ext cx="1120692" cy="1198880"/>
          </a:xfrm>
          <a:prstGeom prst="rect">
            <a:avLst/>
          </a:prstGeom>
        </p:spPr>
      </p:pic>
    </p:spTree>
    <p:extLst>
      <p:ext uri="{BB962C8B-B14F-4D97-AF65-F5344CB8AC3E}">
        <p14:creationId xmlns:p14="http://schemas.microsoft.com/office/powerpoint/2010/main" val="4475460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EFC05-8453-CDE7-D73E-44AC85D5A8CF}"/>
              </a:ext>
            </a:extLst>
          </p:cNvPr>
          <p:cNvSpPr>
            <a:spLocks noGrp="1"/>
          </p:cNvSpPr>
          <p:nvPr>
            <p:ph type="title"/>
          </p:nvPr>
        </p:nvSpPr>
        <p:spPr/>
        <p:txBody>
          <a:bodyPr/>
          <a:lstStyle/>
          <a:p>
            <a:r>
              <a:rPr lang="en-US"/>
              <a:t>Tokens to Embeddings</a:t>
            </a:r>
          </a:p>
        </p:txBody>
      </p:sp>
      <p:sp>
        <p:nvSpPr>
          <p:cNvPr id="3" name="Content Placeholder 2">
            <a:extLst>
              <a:ext uri="{FF2B5EF4-FFF2-40B4-BE49-F238E27FC236}">
                <a16:creationId xmlns:a16="http://schemas.microsoft.com/office/drawing/2014/main" id="{D33A20A1-A47D-3A6D-6308-F4C22817082A}"/>
              </a:ext>
            </a:extLst>
          </p:cNvPr>
          <p:cNvSpPr>
            <a:spLocks noGrp="1"/>
          </p:cNvSpPr>
          <p:nvPr>
            <p:ph idx="1"/>
          </p:nvPr>
        </p:nvSpPr>
        <p:spPr>
          <a:xfrm>
            <a:off x="93657" y="533400"/>
            <a:ext cx="11691067" cy="5638732"/>
          </a:xfrm>
        </p:spPr>
        <p:txBody>
          <a:bodyPr/>
          <a:lstStyle/>
          <a:p>
            <a:r>
              <a:rPr lang="en-US"/>
              <a:t>Next up, we convert each token to its embedding. Unlike word2vec, GPT 3.5 uses a 12,288 dimensional embedding. Result is a D x N “embedded text matrix.”</a:t>
            </a:r>
          </a:p>
          <a:p>
            <a:endParaRPr lang="en-US"/>
          </a:p>
          <a:p>
            <a:endParaRPr lang="en-US"/>
          </a:p>
          <a:p>
            <a:endParaRPr lang="en-US"/>
          </a:p>
          <a:p>
            <a:endParaRPr lang="en-US"/>
          </a:p>
          <a:p>
            <a:endParaRPr lang="en-US"/>
          </a:p>
          <a:p>
            <a:endParaRPr lang="en-US"/>
          </a:p>
          <a:p>
            <a:endParaRPr lang="en-US"/>
          </a:p>
          <a:p>
            <a:r>
              <a:rPr lang="en-US"/>
              <a:t>The embeddings for each token are just looked up from a big table and are independent of each other. Embedding for orange is a vector that represents all possible meanings of orange, including the color, the fruit, etc.</a:t>
            </a:r>
          </a:p>
        </p:txBody>
      </p:sp>
      <p:pic>
        <p:nvPicPr>
          <p:cNvPr id="4" name="Picture 3">
            <a:extLst>
              <a:ext uri="{FF2B5EF4-FFF2-40B4-BE49-F238E27FC236}">
                <a16:creationId xmlns:a16="http://schemas.microsoft.com/office/drawing/2014/main" id="{46ECEC3E-8723-CF24-9E06-E19F2EE31B6F}"/>
              </a:ext>
            </a:extLst>
          </p:cNvPr>
          <p:cNvPicPr>
            <a:picLocks noChangeAspect="1"/>
          </p:cNvPicPr>
          <p:nvPr/>
        </p:nvPicPr>
        <p:blipFill>
          <a:blip r:embed="rId2"/>
          <a:stretch>
            <a:fillRect/>
          </a:stretch>
        </p:blipFill>
        <p:spPr>
          <a:xfrm>
            <a:off x="3524250" y="1391878"/>
            <a:ext cx="5143500" cy="752475"/>
          </a:xfrm>
          <a:prstGeom prst="rect">
            <a:avLst/>
          </a:prstGeom>
        </p:spPr>
      </p:pic>
      <p:graphicFrame>
        <p:nvGraphicFramePr>
          <p:cNvPr id="5" name="Table 4">
            <a:extLst>
              <a:ext uri="{FF2B5EF4-FFF2-40B4-BE49-F238E27FC236}">
                <a16:creationId xmlns:a16="http://schemas.microsoft.com/office/drawing/2014/main" id="{DFF570F5-8C50-8837-FB00-4BFCB73473D3}"/>
              </a:ext>
            </a:extLst>
          </p:cNvPr>
          <p:cNvGraphicFramePr>
            <a:graphicFrameLocks noGrp="1"/>
          </p:cNvGraphicFramePr>
          <p:nvPr>
            <p:extLst>
              <p:ext uri="{D42A27DB-BD31-4B8C-83A1-F6EECF244321}">
                <p14:modId xmlns:p14="http://schemas.microsoft.com/office/powerpoint/2010/main" val="688714169"/>
              </p:ext>
            </p:extLst>
          </p:nvPr>
        </p:nvGraphicFramePr>
        <p:xfrm>
          <a:off x="2032000" y="2434757"/>
          <a:ext cx="8128000" cy="2225040"/>
        </p:xfrm>
        <a:graphic>
          <a:graphicData uri="http://schemas.openxmlformats.org/drawingml/2006/table">
            <a:tbl>
              <a:tblPr firstRow="1" bandRow="1">
                <a:tableStyleId>{073A0DAA-6AF3-43AB-8588-CEC1D06C72B9}</a:tableStyleId>
              </a:tblPr>
              <a:tblGrid>
                <a:gridCol w="1625600">
                  <a:extLst>
                    <a:ext uri="{9D8B030D-6E8A-4147-A177-3AD203B41FA5}">
                      <a16:colId xmlns:a16="http://schemas.microsoft.com/office/drawing/2014/main" val="217474072"/>
                    </a:ext>
                  </a:extLst>
                </a:gridCol>
                <a:gridCol w="1625600">
                  <a:extLst>
                    <a:ext uri="{9D8B030D-6E8A-4147-A177-3AD203B41FA5}">
                      <a16:colId xmlns:a16="http://schemas.microsoft.com/office/drawing/2014/main" val="361871148"/>
                    </a:ext>
                  </a:extLst>
                </a:gridCol>
                <a:gridCol w="1625600">
                  <a:extLst>
                    <a:ext uri="{9D8B030D-6E8A-4147-A177-3AD203B41FA5}">
                      <a16:colId xmlns:a16="http://schemas.microsoft.com/office/drawing/2014/main" val="4249484382"/>
                    </a:ext>
                  </a:extLst>
                </a:gridCol>
                <a:gridCol w="1625600">
                  <a:extLst>
                    <a:ext uri="{9D8B030D-6E8A-4147-A177-3AD203B41FA5}">
                      <a16:colId xmlns:a16="http://schemas.microsoft.com/office/drawing/2014/main" val="2779502029"/>
                    </a:ext>
                  </a:extLst>
                </a:gridCol>
                <a:gridCol w="1625600">
                  <a:extLst>
                    <a:ext uri="{9D8B030D-6E8A-4147-A177-3AD203B41FA5}">
                      <a16:colId xmlns:a16="http://schemas.microsoft.com/office/drawing/2014/main" val="533890129"/>
                    </a:ext>
                  </a:extLst>
                </a:gridCol>
              </a:tblGrid>
              <a:tr h="370840">
                <a:tc>
                  <a:txBody>
                    <a:bodyPr/>
                    <a:lstStyle/>
                    <a:p>
                      <a:r>
                        <a:rPr lang="en-US">
                          <a:latin typeface="Consolas" panose="020B0609020204030204" pitchFamily="49" charset="0"/>
                        </a:rPr>
                        <a:t>He</a:t>
                      </a:r>
                    </a:p>
                  </a:txBody>
                  <a:tcPr/>
                </a:tc>
                <a:tc>
                  <a:txBody>
                    <a:bodyPr/>
                    <a:lstStyle/>
                    <a:p>
                      <a:r>
                        <a:rPr lang="en-US">
                          <a:latin typeface="Consolas" panose="020B0609020204030204" pitchFamily="49" charset="0"/>
                        </a:rPr>
                        <a:t>_dev</a:t>
                      </a:r>
                    </a:p>
                  </a:txBody>
                  <a:tcPr/>
                </a:tc>
                <a:tc>
                  <a:txBody>
                    <a:bodyPr/>
                    <a:lstStyle/>
                    <a:p>
                      <a:r>
                        <a:rPr lang="en-US" err="1">
                          <a:latin typeface="Consolas" panose="020B0609020204030204" pitchFamily="49" charset="0"/>
                        </a:rPr>
                        <a:t>oured</a:t>
                      </a:r>
                      <a:endParaRPr lang="en-US">
                        <a:latin typeface="Consolas" panose="020B0609020204030204" pitchFamily="49" charset="0"/>
                      </a:endParaRPr>
                    </a:p>
                  </a:txBody>
                  <a:tcPr/>
                </a:tc>
                <a:tc>
                  <a:txBody>
                    <a:bodyPr/>
                    <a:lstStyle/>
                    <a:p>
                      <a:r>
                        <a:rPr lang="en-US">
                          <a:latin typeface="Consolas" panose="020B0609020204030204" pitchFamily="49" charset="0"/>
                        </a:rPr>
                        <a:t>_the</a:t>
                      </a:r>
                    </a:p>
                  </a:txBody>
                  <a:tcPr/>
                </a:tc>
                <a:tc>
                  <a:txBody>
                    <a:bodyPr/>
                    <a:lstStyle/>
                    <a:p>
                      <a:r>
                        <a:rPr lang="en-US">
                          <a:latin typeface="Consolas" panose="020B0609020204030204" pitchFamily="49" charset="0"/>
                        </a:rPr>
                        <a:t>_orange</a:t>
                      </a:r>
                    </a:p>
                  </a:txBody>
                  <a:tcPr/>
                </a:tc>
                <a:extLst>
                  <a:ext uri="{0D108BD9-81ED-4DB2-BD59-A6C34878D82A}">
                    <a16:rowId xmlns:a16="http://schemas.microsoft.com/office/drawing/2014/main" val="416275698"/>
                  </a:ext>
                </a:extLst>
              </a:tr>
              <a:tr h="370840">
                <a:tc>
                  <a:txBody>
                    <a:bodyPr/>
                    <a:lstStyle/>
                    <a:p>
                      <a:r>
                        <a:rPr lang="en-US">
                          <a:latin typeface="Consolas" panose="020B0609020204030204" pitchFamily="49" charset="0"/>
                        </a:rPr>
                        <a:t>0.1272</a:t>
                      </a:r>
                    </a:p>
                  </a:txBody>
                  <a:tcPr/>
                </a:tc>
                <a:tc>
                  <a:txBody>
                    <a:bodyPr/>
                    <a:lstStyle/>
                    <a:p>
                      <a:r>
                        <a:rPr lang="en-US">
                          <a:latin typeface="Consolas" panose="020B0609020204030204" pitchFamily="49" charset="0"/>
                        </a:rPr>
                        <a:t>0.1851</a:t>
                      </a:r>
                    </a:p>
                  </a:txBody>
                  <a:tcPr/>
                </a:tc>
                <a:tc>
                  <a:txBody>
                    <a:bodyPr/>
                    <a:lstStyle/>
                    <a:p>
                      <a:r>
                        <a:rPr lang="en-US">
                          <a:latin typeface="Consolas" panose="020B0609020204030204" pitchFamily="49" charset="0"/>
                        </a:rPr>
                        <a:t>0.9916</a:t>
                      </a:r>
                    </a:p>
                  </a:txBody>
                  <a:tcPr/>
                </a:tc>
                <a:tc>
                  <a:txBody>
                    <a:bodyPr/>
                    <a:lstStyle/>
                    <a:p>
                      <a:r>
                        <a:rPr lang="en-US">
                          <a:latin typeface="Consolas" panose="020B0609020204030204" pitchFamily="49" charset="0"/>
                        </a:rPr>
                        <a:t>-0.1555</a:t>
                      </a:r>
                    </a:p>
                  </a:txBody>
                  <a:tcPr/>
                </a:tc>
                <a:tc>
                  <a:txBody>
                    <a:bodyPr/>
                    <a:lstStyle/>
                    <a:p>
                      <a:r>
                        <a:rPr lang="en-US">
                          <a:latin typeface="Consolas" panose="020B0609020204030204" pitchFamily="49" charset="0"/>
                        </a:rPr>
                        <a:t>0.5994</a:t>
                      </a:r>
                    </a:p>
                  </a:txBody>
                  <a:tcPr/>
                </a:tc>
                <a:extLst>
                  <a:ext uri="{0D108BD9-81ED-4DB2-BD59-A6C34878D82A}">
                    <a16:rowId xmlns:a16="http://schemas.microsoft.com/office/drawing/2014/main" val="1725144853"/>
                  </a:ext>
                </a:extLst>
              </a:tr>
              <a:tr h="370840">
                <a:tc>
                  <a:txBody>
                    <a:bodyPr/>
                    <a:lstStyle/>
                    <a:p>
                      <a:r>
                        <a:rPr lang="en-US">
                          <a:latin typeface="Consolas" panose="020B0609020204030204" pitchFamily="49" charset="0"/>
                        </a:rPr>
                        <a:t>-0.3112</a:t>
                      </a:r>
                    </a:p>
                  </a:txBody>
                  <a:tcPr/>
                </a:tc>
                <a:tc>
                  <a:txBody>
                    <a:bodyPr/>
                    <a:lstStyle/>
                    <a:p>
                      <a:r>
                        <a:rPr lang="en-US">
                          <a:latin typeface="Consolas" panose="020B0609020204030204" pitchFamily="49" charset="0"/>
                        </a:rPr>
                        <a:t>0.2934</a:t>
                      </a:r>
                    </a:p>
                  </a:txBody>
                  <a:tcPr/>
                </a:tc>
                <a:tc>
                  <a:txBody>
                    <a:bodyPr/>
                    <a:lstStyle/>
                    <a:p>
                      <a:r>
                        <a:rPr lang="en-US">
                          <a:latin typeface="Consolas" panose="020B0609020204030204" pitchFamily="49" charset="0"/>
                        </a:rPr>
                        <a:t>0.5122</a:t>
                      </a:r>
                    </a:p>
                  </a:txBody>
                  <a:tcPr/>
                </a:tc>
                <a:tc>
                  <a:txBody>
                    <a:bodyPr/>
                    <a:lstStyle/>
                    <a:p>
                      <a:r>
                        <a:rPr lang="en-US">
                          <a:latin typeface="Consolas" panose="020B0609020204030204" pitchFamily="49" charset="0"/>
                        </a:rPr>
                        <a:t>-0.4717</a:t>
                      </a:r>
                    </a:p>
                  </a:txBody>
                  <a:tcPr/>
                </a:tc>
                <a:tc>
                  <a:txBody>
                    <a:bodyPr/>
                    <a:lstStyle/>
                    <a:p>
                      <a:r>
                        <a:rPr lang="en-US">
                          <a:latin typeface="Consolas" panose="020B0609020204030204" pitchFamily="49" charset="0"/>
                        </a:rPr>
                        <a:t>0.1277</a:t>
                      </a:r>
                    </a:p>
                  </a:txBody>
                  <a:tcPr/>
                </a:tc>
                <a:extLst>
                  <a:ext uri="{0D108BD9-81ED-4DB2-BD59-A6C34878D82A}">
                    <a16:rowId xmlns:a16="http://schemas.microsoft.com/office/drawing/2014/main" val="3053533372"/>
                  </a:ext>
                </a:extLst>
              </a:tr>
              <a:tr h="370840">
                <a:tc>
                  <a:txBody>
                    <a:bodyPr/>
                    <a:lstStyle/>
                    <a:p>
                      <a:r>
                        <a:rPr lang="en-US">
                          <a:latin typeface="Consolas" panose="020B0609020204030204" pitchFamily="49" charset="0"/>
                        </a:rPr>
                        <a:t>0.1821</a:t>
                      </a:r>
                    </a:p>
                  </a:txBody>
                  <a:tcPr/>
                </a:tc>
                <a:tc>
                  <a:txBody>
                    <a:bodyPr/>
                    <a:lstStyle/>
                    <a:p>
                      <a:r>
                        <a:rPr lang="en-US">
                          <a:latin typeface="Consolas" panose="020B0609020204030204" pitchFamily="49" charset="0"/>
                        </a:rPr>
                        <a:t>-0.1553</a:t>
                      </a:r>
                    </a:p>
                  </a:txBody>
                  <a:tcPr/>
                </a:tc>
                <a:tc>
                  <a:txBody>
                    <a:bodyPr/>
                    <a:lstStyle/>
                    <a:p>
                      <a:r>
                        <a:rPr lang="en-US">
                          <a:latin typeface="Consolas" panose="020B0609020204030204" pitchFamily="49" charset="0"/>
                        </a:rPr>
                        <a:t>-0.1522</a:t>
                      </a:r>
                    </a:p>
                  </a:txBody>
                  <a:tcPr/>
                </a:tc>
                <a:tc>
                  <a:txBody>
                    <a:bodyPr/>
                    <a:lstStyle/>
                    <a:p>
                      <a:r>
                        <a:rPr lang="en-US">
                          <a:latin typeface="Consolas" panose="020B0609020204030204" pitchFamily="49" charset="0"/>
                        </a:rPr>
                        <a:t>0.9187</a:t>
                      </a:r>
                    </a:p>
                  </a:txBody>
                  <a:tcPr/>
                </a:tc>
                <a:tc>
                  <a:txBody>
                    <a:bodyPr/>
                    <a:lstStyle/>
                    <a:p>
                      <a:r>
                        <a:rPr lang="en-US">
                          <a:latin typeface="Consolas" panose="020B0609020204030204" pitchFamily="49" charset="0"/>
                        </a:rPr>
                        <a:t>0.1767</a:t>
                      </a:r>
                    </a:p>
                  </a:txBody>
                  <a:tcPr/>
                </a:tc>
                <a:extLst>
                  <a:ext uri="{0D108BD9-81ED-4DB2-BD59-A6C34878D82A}">
                    <a16:rowId xmlns:a16="http://schemas.microsoft.com/office/drawing/2014/main" val="1599285913"/>
                  </a:ext>
                </a:extLst>
              </a:tr>
              <a:tr h="370840">
                <a:tc>
                  <a:txBody>
                    <a:bodyPr/>
                    <a:lstStyle/>
                    <a:p>
                      <a:r>
                        <a:rPr lang="en-US">
                          <a:latin typeface="Consolas" panose="020B0609020204030204" pitchFamily="49" charset="0"/>
                        </a:rPr>
                        <a:t>0.2113</a:t>
                      </a:r>
                    </a:p>
                  </a:txBody>
                  <a:tcPr/>
                </a:tc>
                <a:tc>
                  <a:txBody>
                    <a:bodyPr/>
                    <a:lstStyle/>
                    <a:p>
                      <a:r>
                        <a:rPr lang="en-US">
                          <a:latin typeface="Consolas" panose="020B0609020204030204" pitchFamily="49" charset="0"/>
                        </a:rPr>
                        <a:t>0.5818</a:t>
                      </a:r>
                    </a:p>
                  </a:txBody>
                  <a:tcPr/>
                </a:tc>
                <a:tc>
                  <a:txBody>
                    <a:bodyPr/>
                    <a:lstStyle/>
                    <a:p>
                      <a:r>
                        <a:rPr lang="en-US">
                          <a:latin typeface="Consolas" panose="020B0609020204030204" pitchFamily="49" charset="0"/>
                        </a:rPr>
                        <a:t>-0.6812</a:t>
                      </a:r>
                    </a:p>
                  </a:txBody>
                  <a:tcPr/>
                </a:tc>
                <a:tc>
                  <a:txBody>
                    <a:bodyPr/>
                    <a:lstStyle/>
                    <a:p>
                      <a:r>
                        <a:rPr lang="en-US">
                          <a:latin typeface="Consolas" panose="020B0609020204030204" pitchFamily="49" charset="0"/>
                        </a:rPr>
                        <a:t>-0.1223</a:t>
                      </a:r>
                    </a:p>
                  </a:txBody>
                  <a:tcPr/>
                </a:tc>
                <a:tc>
                  <a:txBody>
                    <a:bodyPr/>
                    <a:lstStyle/>
                    <a:p>
                      <a:r>
                        <a:rPr lang="en-US">
                          <a:latin typeface="Consolas" panose="020B0609020204030204" pitchFamily="49" charset="0"/>
                        </a:rPr>
                        <a:t>0.9149</a:t>
                      </a:r>
                    </a:p>
                  </a:txBody>
                  <a:tcPr/>
                </a:tc>
                <a:extLst>
                  <a:ext uri="{0D108BD9-81ED-4DB2-BD59-A6C34878D82A}">
                    <a16:rowId xmlns:a16="http://schemas.microsoft.com/office/drawing/2014/main" val="3878882017"/>
                  </a:ext>
                </a:extLst>
              </a:tr>
              <a:tr h="370840">
                <a:tc>
                  <a:txBody>
                    <a:bodyPr/>
                    <a:lstStyle/>
                    <a:p>
                      <a:r>
                        <a:rPr lang="en-US">
                          <a:latin typeface="Consolas" panose="020B0609020204030204" pitchFamily="49" charset="0"/>
                        </a:rPr>
                        <a:t>…</a:t>
                      </a:r>
                    </a:p>
                  </a:txBody>
                  <a:tcPr/>
                </a:tc>
                <a:tc>
                  <a:txBody>
                    <a:bodyPr/>
                    <a:lstStyle/>
                    <a:p>
                      <a:r>
                        <a:rPr lang="en-US">
                          <a:latin typeface="Consolas" panose="020B0609020204030204" pitchFamily="49" charset="0"/>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Consolas" panose="020B0609020204030204" pitchFamily="49" charset="0"/>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Consolas" panose="020B0609020204030204" pitchFamily="49" charset="0"/>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Consolas" panose="020B0609020204030204" pitchFamily="49" charset="0"/>
                        </a:rPr>
                        <a:t>…</a:t>
                      </a:r>
                    </a:p>
                  </a:txBody>
                  <a:tcPr/>
                </a:tc>
                <a:extLst>
                  <a:ext uri="{0D108BD9-81ED-4DB2-BD59-A6C34878D82A}">
                    <a16:rowId xmlns:a16="http://schemas.microsoft.com/office/drawing/2014/main" val="2962288400"/>
                  </a:ext>
                </a:extLst>
              </a:tr>
            </a:tbl>
          </a:graphicData>
        </a:graphic>
      </p:graphicFrame>
      <p:sp>
        <p:nvSpPr>
          <p:cNvPr id="6" name="TextBox 5">
            <a:extLst>
              <a:ext uri="{FF2B5EF4-FFF2-40B4-BE49-F238E27FC236}">
                <a16:creationId xmlns:a16="http://schemas.microsoft.com/office/drawing/2014/main" id="{A4DAE8D6-88FF-5F3A-D865-D7AF744736ED}"/>
              </a:ext>
            </a:extLst>
          </p:cNvPr>
          <p:cNvSpPr txBox="1"/>
          <p:nvPr/>
        </p:nvSpPr>
        <p:spPr>
          <a:xfrm>
            <a:off x="1091602" y="3362611"/>
            <a:ext cx="2544792" cy="369332"/>
          </a:xfrm>
          <a:prstGeom prst="rect">
            <a:avLst/>
          </a:prstGeom>
          <a:noFill/>
        </p:spPr>
        <p:txBody>
          <a:bodyPr wrap="square" rtlCol="0">
            <a:spAutoFit/>
          </a:bodyPr>
          <a:lstStyle/>
          <a:p>
            <a:r>
              <a:rPr lang="en-US"/>
              <a:t>12,288</a:t>
            </a:r>
          </a:p>
        </p:txBody>
      </p:sp>
      <p:sp>
        <p:nvSpPr>
          <p:cNvPr id="7" name="TextBox 6">
            <a:extLst>
              <a:ext uri="{FF2B5EF4-FFF2-40B4-BE49-F238E27FC236}">
                <a16:creationId xmlns:a16="http://schemas.microsoft.com/office/drawing/2014/main" id="{67D122D8-A1F5-5C4D-E924-4A5F35DD8C67}"/>
              </a:ext>
            </a:extLst>
          </p:cNvPr>
          <p:cNvSpPr txBox="1"/>
          <p:nvPr/>
        </p:nvSpPr>
        <p:spPr>
          <a:xfrm>
            <a:off x="5807375" y="4659797"/>
            <a:ext cx="2544792" cy="369332"/>
          </a:xfrm>
          <a:prstGeom prst="rect">
            <a:avLst/>
          </a:prstGeom>
          <a:noFill/>
        </p:spPr>
        <p:txBody>
          <a:bodyPr wrap="square" rtlCol="0">
            <a:spAutoFit/>
          </a:bodyPr>
          <a:lstStyle/>
          <a:p>
            <a:r>
              <a:rPr lang="en-US"/>
              <a:t>5</a:t>
            </a:r>
          </a:p>
        </p:txBody>
      </p:sp>
    </p:spTree>
    <p:extLst>
      <p:ext uri="{BB962C8B-B14F-4D97-AF65-F5344CB8AC3E}">
        <p14:creationId xmlns:p14="http://schemas.microsoft.com/office/powerpoint/2010/main" val="18462247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7162F2-9BB2-CAC7-5321-3ABCE64928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FBB646-3C50-6336-E482-C1093DF24D41}"/>
              </a:ext>
            </a:extLst>
          </p:cNvPr>
          <p:cNvSpPr>
            <a:spLocks noGrp="1"/>
          </p:cNvSpPr>
          <p:nvPr>
            <p:ph type="title"/>
          </p:nvPr>
        </p:nvSpPr>
        <p:spPr/>
        <p:txBody>
          <a:bodyPr/>
          <a:lstStyle/>
          <a:p>
            <a:r>
              <a:rPr lang="en-US"/>
              <a:t>Transformation</a:t>
            </a:r>
          </a:p>
        </p:txBody>
      </p:sp>
      <p:sp>
        <p:nvSpPr>
          <p:cNvPr id="3" name="Content Placeholder 2">
            <a:extLst>
              <a:ext uri="{FF2B5EF4-FFF2-40B4-BE49-F238E27FC236}">
                <a16:creationId xmlns:a16="http://schemas.microsoft.com/office/drawing/2014/main" id="{24586171-5B3B-751B-480A-05735F500B85}"/>
              </a:ext>
            </a:extLst>
          </p:cNvPr>
          <p:cNvSpPr>
            <a:spLocks noGrp="1"/>
          </p:cNvSpPr>
          <p:nvPr>
            <p:ph idx="1"/>
          </p:nvPr>
        </p:nvSpPr>
        <p:spPr/>
        <p:txBody>
          <a:bodyPr/>
          <a:lstStyle/>
          <a:p>
            <a:r>
              <a:rPr lang="en-US"/>
              <a:t>Next, the “transformer” takes the D x N embedded text matrix, and makes a new embedded text matrix that is “enriched”, i.e. each token better takes into account other tokens.</a:t>
            </a:r>
          </a:p>
        </p:txBody>
      </p:sp>
      <p:pic>
        <p:nvPicPr>
          <p:cNvPr id="4" name="Picture 3">
            <a:extLst>
              <a:ext uri="{FF2B5EF4-FFF2-40B4-BE49-F238E27FC236}">
                <a16:creationId xmlns:a16="http://schemas.microsoft.com/office/drawing/2014/main" id="{409E8C0E-35DF-C6EF-DBDD-1312EF89CE6E}"/>
              </a:ext>
            </a:extLst>
          </p:cNvPr>
          <p:cNvPicPr>
            <a:picLocks noChangeAspect="1"/>
          </p:cNvPicPr>
          <p:nvPr/>
        </p:nvPicPr>
        <p:blipFill>
          <a:blip r:embed="rId3"/>
          <a:stretch>
            <a:fillRect/>
          </a:stretch>
        </p:blipFill>
        <p:spPr>
          <a:xfrm>
            <a:off x="3524250" y="1391878"/>
            <a:ext cx="5143500" cy="752475"/>
          </a:xfrm>
          <a:prstGeom prst="rect">
            <a:avLst/>
          </a:prstGeom>
        </p:spPr>
      </p:pic>
      <p:sp>
        <p:nvSpPr>
          <p:cNvPr id="6" name="TextBox 5">
            <a:extLst>
              <a:ext uri="{FF2B5EF4-FFF2-40B4-BE49-F238E27FC236}">
                <a16:creationId xmlns:a16="http://schemas.microsoft.com/office/drawing/2014/main" id="{534DDC61-5201-38A8-F2BB-78DD0B624E1F}"/>
              </a:ext>
            </a:extLst>
          </p:cNvPr>
          <p:cNvSpPr txBox="1"/>
          <p:nvPr/>
        </p:nvSpPr>
        <p:spPr>
          <a:xfrm>
            <a:off x="848262" y="3035837"/>
            <a:ext cx="2544792" cy="369332"/>
          </a:xfrm>
          <a:prstGeom prst="rect">
            <a:avLst/>
          </a:prstGeom>
          <a:noFill/>
        </p:spPr>
        <p:txBody>
          <a:bodyPr wrap="square" rtlCol="0">
            <a:spAutoFit/>
          </a:bodyPr>
          <a:lstStyle/>
          <a:p>
            <a:r>
              <a:rPr lang="en-US"/>
              <a:t>12,288</a:t>
            </a:r>
          </a:p>
        </p:txBody>
      </p:sp>
      <p:sp>
        <p:nvSpPr>
          <p:cNvPr id="7" name="TextBox 6">
            <a:extLst>
              <a:ext uri="{FF2B5EF4-FFF2-40B4-BE49-F238E27FC236}">
                <a16:creationId xmlns:a16="http://schemas.microsoft.com/office/drawing/2014/main" id="{70C46B3A-FE87-FCA7-7546-099E615E0876}"/>
              </a:ext>
            </a:extLst>
          </p:cNvPr>
          <p:cNvSpPr txBox="1"/>
          <p:nvPr/>
        </p:nvSpPr>
        <p:spPr>
          <a:xfrm>
            <a:off x="5436208" y="3978165"/>
            <a:ext cx="2544792" cy="369332"/>
          </a:xfrm>
          <a:prstGeom prst="rect">
            <a:avLst/>
          </a:prstGeom>
          <a:noFill/>
        </p:spPr>
        <p:txBody>
          <a:bodyPr wrap="square" rtlCol="0">
            <a:spAutoFit/>
          </a:bodyPr>
          <a:lstStyle/>
          <a:p>
            <a:r>
              <a:rPr lang="en-US"/>
              <a:t>5</a:t>
            </a:r>
          </a:p>
        </p:txBody>
      </p:sp>
      <p:sp>
        <p:nvSpPr>
          <p:cNvPr id="8" name="Rectangle 7">
            <a:extLst>
              <a:ext uri="{FF2B5EF4-FFF2-40B4-BE49-F238E27FC236}">
                <a16:creationId xmlns:a16="http://schemas.microsoft.com/office/drawing/2014/main" id="{DFBBE2C0-C1F1-673D-672F-E288EB1BC29B}"/>
              </a:ext>
            </a:extLst>
          </p:cNvPr>
          <p:cNvSpPr/>
          <p:nvPr/>
        </p:nvSpPr>
        <p:spPr>
          <a:xfrm rot="5400000">
            <a:off x="11072295" y="3598544"/>
            <a:ext cx="542887" cy="15301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Connector: Elbow 8">
            <a:extLst>
              <a:ext uri="{FF2B5EF4-FFF2-40B4-BE49-F238E27FC236}">
                <a16:creationId xmlns:a16="http://schemas.microsoft.com/office/drawing/2014/main" id="{1CD5CF64-0621-3481-2141-EB7669927A54}"/>
              </a:ext>
            </a:extLst>
          </p:cNvPr>
          <p:cNvCxnSpPr>
            <a:cxnSpLocks/>
            <a:stCxn id="17" idx="3"/>
            <a:endCxn id="8" idx="1"/>
          </p:cNvCxnSpPr>
          <p:nvPr/>
        </p:nvCxnSpPr>
        <p:spPr>
          <a:xfrm>
            <a:off x="9781701" y="3056265"/>
            <a:ext cx="1562037" cy="1035913"/>
          </a:xfrm>
          <a:prstGeom prst="bentConnector2">
            <a:avLst/>
          </a:prstGeom>
          <a:ln w="44450" cap="flat" cmpd="sng" algn="ctr">
            <a:solidFill>
              <a:schemeClr val="accent2"/>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0" name="Connector: Elbow 9">
            <a:extLst>
              <a:ext uri="{FF2B5EF4-FFF2-40B4-BE49-F238E27FC236}">
                <a16:creationId xmlns:a16="http://schemas.microsoft.com/office/drawing/2014/main" id="{01FA445D-F6B3-C027-0089-D68BCD3C49E6}"/>
              </a:ext>
            </a:extLst>
          </p:cNvPr>
          <p:cNvCxnSpPr>
            <a:cxnSpLocks/>
            <a:stCxn id="15" idx="3"/>
            <a:endCxn id="8" idx="3"/>
          </p:cNvCxnSpPr>
          <p:nvPr/>
        </p:nvCxnSpPr>
        <p:spPr>
          <a:xfrm flipV="1">
            <a:off x="9781701" y="4635065"/>
            <a:ext cx="1562037" cy="854598"/>
          </a:xfrm>
          <a:prstGeom prst="bentConnector2">
            <a:avLst/>
          </a:prstGeom>
          <a:ln w="44450">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5413B00-23C7-9697-459F-E8611D324F2A}"/>
              </a:ext>
            </a:extLst>
          </p:cNvPr>
          <p:cNvSpPr txBox="1"/>
          <p:nvPr/>
        </p:nvSpPr>
        <p:spPr>
          <a:xfrm>
            <a:off x="776492" y="5460479"/>
            <a:ext cx="2544792" cy="335756"/>
          </a:xfrm>
          <a:prstGeom prst="rect">
            <a:avLst/>
          </a:prstGeom>
          <a:noFill/>
        </p:spPr>
        <p:txBody>
          <a:bodyPr wrap="square" rtlCol="0">
            <a:spAutoFit/>
          </a:bodyPr>
          <a:lstStyle/>
          <a:p>
            <a:r>
              <a:rPr lang="en-US"/>
              <a:t>12,288</a:t>
            </a:r>
          </a:p>
        </p:txBody>
      </p:sp>
      <p:graphicFrame>
        <p:nvGraphicFramePr>
          <p:cNvPr id="15" name="Table 14">
            <a:extLst>
              <a:ext uri="{FF2B5EF4-FFF2-40B4-BE49-F238E27FC236}">
                <a16:creationId xmlns:a16="http://schemas.microsoft.com/office/drawing/2014/main" id="{04BB76B8-529A-524A-634D-4AA989C78319}"/>
              </a:ext>
            </a:extLst>
          </p:cNvPr>
          <p:cNvGraphicFramePr>
            <a:graphicFrameLocks noGrp="1"/>
          </p:cNvGraphicFramePr>
          <p:nvPr>
            <p:extLst>
              <p:ext uri="{D42A27DB-BD31-4B8C-83A1-F6EECF244321}">
                <p14:modId xmlns:p14="http://schemas.microsoft.com/office/powerpoint/2010/main" val="4263902543"/>
              </p:ext>
            </p:extLst>
          </p:nvPr>
        </p:nvGraphicFramePr>
        <p:xfrm>
          <a:off x="1653701" y="4524463"/>
          <a:ext cx="8128000" cy="1930400"/>
        </p:xfrm>
        <a:graphic>
          <a:graphicData uri="http://schemas.openxmlformats.org/drawingml/2006/table">
            <a:tbl>
              <a:tblPr firstRow="1" bandRow="1">
                <a:tableStyleId>{073A0DAA-6AF3-43AB-8588-CEC1D06C72B9}</a:tableStyleId>
              </a:tblPr>
              <a:tblGrid>
                <a:gridCol w="1625600">
                  <a:extLst>
                    <a:ext uri="{9D8B030D-6E8A-4147-A177-3AD203B41FA5}">
                      <a16:colId xmlns:a16="http://schemas.microsoft.com/office/drawing/2014/main" val="217474072"/>
                    </a:ext>
                  </a:extLst>
                </a:gridCol>
                <a:gridCol w="1625600">
                  <a:extLst>
                    <a:ext uri="{9D8B030D-6E8A-4147-A177-3AD203B41FA5}">
                      <a16:colId xmlns:a16="http://schemas.microsoft.com/office/drawing/2014/main" val="361871148"/>
                    </a:ext>
                  </a:extLst>
                </a:gridCol>
                <a:gridCol w="1625600">
                  <a:extLst>
                    <a:ext uri="{9D8B030D-6E8A-4147-A177-3AD203B41FA5}">
                      <a16:colId xmlns:a16="http://schemas.microsoft.com/office/drawing/2014/main" val="4249484382"/>
                    </a:ext>
                  </a:extLst>
                </a:gridCol>
                <a:gridCol w="1625600">
                  <a:extLst>
                    <a:ext uri="{9D8B030D-6E8A-4147-A177-3AD203B41FA5}">
                      <a16:colId xmlns:a16="http://schemas.microsoft.com/office/drawing/2014/main" val="2779502029"/>
                    </a:ext>
                  </a:extLst>
                </a:gridCol>
                <a:gridCol w="1625600">
                  <a:extLst>
                    <a:ext uri="{9D8B030D-6E8A-4147-A177-3AD203B41FA5}">
                      <a16:colId xmlns:a16="http://schemas.microsoft.com/office/drawing/2014/main" val="533890129"/>
                    </a:ext>
                  </a:extLst>
                </a:gridCol>
              </a:tblGrid>
              <a:tr h="238344">
                <a:tc>
                  <a:txBody>
                    <a:bodyPr/>
                    <a:lstStyle/>
                    <a:p>
                      <a:r>
                        <a:rPr lang="en-US">
                          <a:latin typeface="Consolas" panose="020B0609020204030204" pitchFamily="49" charset="0"/>
                        </a:rPr>
                        <a:t>He</a:t>
                      </a:r>
                    </a:p>
                  </a:txBody>
                  <a:tcPr/>
                </a:tc>
                <a:tc>
                  <a:txBody>
                    <a:bodyPr/>
                    <a:lstStyle/>
                    <a:p>
                      <a:r>
                        <a:rPr lang="en-US">
                          <a:latin typeface="Consolas" panose="020B0609020204030204" pitchFamily="49" charset="0"/>
                        </a:rPr>
                        <a:t>_dev</a:t>
                      </a:r>
                    </a:p>
                  </a:txBody>
                  <a:tcPr/>
                </a:tc>
                <a:tc>
                  <a:txBody>
                    <a:bodyPr/>
                    <a:lstStyle/>
                    <a:p>
                      <a:r>
                        <a:rPr lang="en-US" err="1">
                          <a:latin typeface="Consolas" panose="020B0609020204030204" pitchFamily="49" charset="0"/>
                        </a:rPr>
                        <a:t>oured</a:t>
                      </a:r>
                      <a:endParaRPr lang="en-US">
                        <a:latin typeface="Consolas" panose="020B0609020204030204" pitchFamily="49" charset="0"/>
                      </a:endParaRPr>
                    </a:p>
                  </a:txBody>
                  <a:tcPr/>
                </a:tc>
                <a:tc>
                  <a:txBody>
                    <a:bodyPr/>
                    <a:lstStyle/>
                    <a:p>
                      <a:r>
                        <a:rPr lang="en-US">
                          <a:latin typeface="Consolas" panose="020B0609020204030204" pitchFamily="49" charset="0"/>
                        </a:rPr>
                        <a:t>_the</a:t>
                      </a:r>
                    </a:p>
                  </a:txBody>
                  <a:tcPr/>
                </a:tc>
                <a:tc>
                  <a:txBody>
                    <a:bodyPr/>
                    <a:lstStyle/>
                    <a:p>
                      <a:r>
                        <a:rPr lang="en-US">
                          <a:latin typeface="Consolas" panose="020B0609020204030204" pitchFamily="49" charset="0"/>
                        </a:rPr>
                        <a:t>_orange</a:t>
                      </a:r>
                    </a:p>
                  </a:txBody>
                  <a:tcPr/>
                </a:tc>
                <a:extLst>
                  <a:ext uri="{0D108BD9-81ED-4DB2-BD59-A6C34878D82A}">
                    <a16:rowId xmlns:a16="http://schemas.microsoft.com/office/drawing/2014/main" val="416275698"/>
                  </a:ext>
                </a:extLst>
              </a:tr>
              <a:tr h="238344">
                <a:tc>
                  <a:txBody>
                    <a:bodyPr/>
                    <a:lstStyle/>
                    <a:p>
                      <a:pPr algn="r" rtl="0" fontAlgn="b"/>
                      <a:r>
                        <a:rPr lang="en-US" sz="1800" b="0">
                          <a:effectLst/>
                          <a:latin typeface="Consolas" panose="020B0609020204030204" pitchFamily="49" charset="0"/>
                        </a:rPr>
                        <a:t>0.6715</a:t>
                      </a:r>
                    </a:p>
                  </a:txBody>
                  <a:tcPr marL="19050" marR="19050" marT="12700" marB="12700" anchor="b"/>
                </a:tc>
                <a:tc>
                  <a:txBody>
                    <a:bodyPr/>
                    <a:lstStyle/>
                    <a:p>
                      <a:pPr algn="r" rtl="0" fontAlgn="b"/>
                      <a:r>
                        <a:rPr lang="en-US" sz="1800" b="0">
                          <a:effectLst/>
                          <a:latin typeface="Consolas" panose="020B0609020204030204" pitchFamily="49" charset="0"/>
                        </a:rPr>
                        <a:t>0.9456</a:t>
                      </a:r>
                    </a:p>
                  </a:txBody>
                  <a:tcPr marL="19050" marR="19050" marT="12700" marB="12700" anchor="b"/>
                </a:tc>
                <a:tc>
                  <a:txBody>
                    <a:bodyPr/>
                    <a:lstStyle/>
                    <a:p>
                      <a:pPr algn="r" rtl="0" fontAlgn="b"/>
                      <a:r>
                        <a:rPr lang="en-US" sz="1800" b="0">
                          <a:effectLst/>
                          <a:latin typeface="Consolas" panose="020B0609020204030204" pitchFamily="49" charset="0"/>
                        </a:rPr>
                        <a:t>-0.3488</a:t>
                      </a:r>
                    </a:p>
                  </a:txBody>
                  <a:tcPr marL="19050" marR="19050" marT="12700" marB="12700" anchor="b"/>
                </a:tc>
                <a:tc>
                  <a:txBody>
                    <a:bodyPr/>
                    <a:lstStyle/>
                    <a:p>
                      <a:pPr algn="r" rtl="0" fontAlgn="b"/>
                      <a:r>
                        <a:rPr lang="en-US" sz="1800" b="0">
                          <a:effectLst/>
                          <a:latin typeface="Consolas" panose="020B0609020204030204" pitchFamily="49" charset="0"/>
                        </a:rPr>
                        <a:t>0.3402</a:t>
                      </a:r>
                    </a:p>
                  </a:txBody>
                  <a:tcPr marL="19050" marR="19050" marT="12700" marB="12700" anchor="b"/>
                </a:tc>
                <a:tc>
                  <a:txBody>
                    <a:bodyPr/>
                    <a:lstStyle/>
                    <a:p>
                      <a:pPr algn="r" rtl="0" fontAlgn="b"/>
                      <a:r>
                        <a:rPr lang="en-US" sz="1800" b="0">
                          <a:effectLst/>
                          <a:latin typeface="Consolas" panose="020B0609020204030204" pitchFamily="49" charset="0"/>
                        </a:rPr>
                        <a:t>0.5265</a:t>
                      </a:r>
                    </a:p>
                  </a:txBody>
                  <a:tcPr marL="19050" marR="19050" marT="12700" marB="12700" anchor="b"/>
                </a:tc>
                <a:extLst>
                  <a:ext uri="{0D108BD9-81ED-4DB2-BD59-A6C34878D82A}">
                    <a16:rowId xmlns:a16="http://schemas.microsoft.com/office/drawing/2014/main" val="1725144853"/>
                  </a:ext>
                </a:extLst>
              </a:tr>
              <a:tr h="238344">
                <a:tc>
                  <a:txBody>
                    <a:bodyPr/>
                    <a:lstStyle/>
                    <a:p>
                      <a:pPr algn="r" rtl="0" fontAlgn="b"/>
                      <a:r>
                        <a:rPr lang="en-US" sz="1800" b="0">
                          <a:effectLst/>
                          <a:latin typeface="Consolas" panose="020B0609020204030204" pitchFamily="49" charset="0"/>
                        </a:rPr>
                        <a:t>-0.0087</a:t>
                      </a:r>
                    </a:p>
                  </a:txBody>
                  <a:tcPr marL="19050" marR="19050" marT="12700" marB="12700" anchor="b"/>
                </a:tc>
                <a:tc>
                  <a:txBody>
                    <a:bodyPr/>
                    <a:lstStyle/>
                    <a:p>
                      <a:pPr algn="r" rtl="0" fontAlgn="b"/>
                      <a:r>
                        <a:rPr lang="en-US" sz="1800" b="0">
                          <a:effectLst/>
                          <a:latin typeface="Consolas" panose="020B0609020204030204" pitchFamily="49" charset="0"/>
                        </a:rPr>
                        <a:t>0.9532</a:t>
                      </a:r>
                    </a:p>
                  </a:txBody>
                  <a:tcPr marL="19050" marR="19050" marT="12700" marB="12700" anchor="b"/>
                </a:tc>
                <a:tc>
                  <a:txBody>
                    <a:bodyPr/>
                    <a:lstStyle/>
                    <a:p>
                      <a:pPr algn="r" rtl="0" fontAlgn="b"/>
                      <a:r>
                        <a:rPr lang="en-US" sz="1800" b="0">
                          <a:effectLst/>
                          <a:latin typeface="Consolas" panose="020B0609020204030204" pitchFamily="49" charset="0"/>
                        </a:rPr>
                        <a:t>-0.4548</a:t>
                      </a:r>
                    </a:p>
                  </a:txBody>
                  <a:tcPr marL="19050" marR="19050" marT="12700" marB="12700" anchor="b"/>
                </a:tc>
                <a:tc>
                  <a:txBody>
                    <a:bodyPr/>
                    <a:lstStyle/>
                    <a:p>
                      <a:pPr algn="r" rtl="0" fontAlgn="b"/>
                      <a:r>
                        <a:rPr lang="en-US" sz="1800" b="0">
                          <a:effectLst/>
                          <a:latin typeface="Consolas" panose="020B0609020204030204" pitchFamily="49" charset="0"/>
                        </a:rPr>
                        <a:t>-0.9948</a:t>
                      </a:r>
                    </a:p>
                  </a:txBody>
                  <a:tcPr marL="19050" marR="19050" marT="12700" marB="12700" anchor="b"/>
                </a:tc>
                <a:tc>
                  <a:txBody>
                    <a:bodyPr/>
                    <a:lstStyle/>
                    <a:p>
                      <a:pPr algn="r" rtl="0" fontAlgn="b"/>
                      <a:r>
                        <a:rPr lang="en-US" sz="1800" b="0">
                          <a:effectLst/>
                          <a:latin typeface="Consolas" panose="020B0609020204030204" pitchFamily="49" charset="0"/>
                        </a:rPr>
                        <a:t>0.3837</a:t>
                      </a:r>
                    </a:p>
                  </a:txBody>
                  <a:tcPr marL="19050" marR="19050" marT="12700" marB="12700" anchor="b"/>
                </a:tc>
                <a:extLst>
                  <a:ext uri="{0D108BD9-81ED-4DB2-BD59-A6C34878D82A}">
                    <a16:rowId xmlns:a16="http://schemas.microsoft.com/office/drawing/2014/main" val="3053533372"/>
                  </a:ext>
                </a:extLst>
              </a:tr>
              <a:tr h="238344">
                <a:tc>
                  <a:txBody>
                    <a:bodyPr/>
                    <a:lstStyle/>
                    <a:p>
                      <a:pPr algn="r" rtl="0" fontAlgn="b"/>
                      <a:r>
                        <a:rPr lang="en-US" sz="1800" b="0">
                          <a:effectLst/>
                          <a:latin typeface="Consolas" panose="020B0609020204030204" pitchFamily="49" charset="0"/>
                        </a:rPr>
                        <a:t>0.0058</a:t>
                      </a:r>
                    </a:p>
                  </a:txBody>
                  <a:tcPr marL="19050" marR="19050" marT="12700" marB="12700" anchor="b"/>
                </a:tc>
                <a:tc>
                  <a:txBody>
                    <a:bodyPr/>
                    <a:lstStyle/>
                    <a:p>
                      <a:pPr algn="r" rtl="0" fontAlgn="b"/>
                      <a:r>
                        <a:rPr lang="en-US" sz="1800" b="0">
                          <a:effectLst/>
                          <a:latin typeface="Consolas" panose="020B0609020204030204" pitchFamily="49" charset="0"/>
                        </a:rPr>
                        <a:t>-0.5312</a:t>
                      </a:r>
                    </a:p>
                  </a:txBody>
                  <a:tcPr marL="19050" marR="19050" marT="12700" marB="12700" anchor="b"/>
                </a:tc>
                <a:tc>
                  <a:txBody>
                    <a:bodyPr/>
                    <a:lstStyle/>
                    <a:p>
                      <a:pPr algn="r" rtl="0" fontAlgn="b"/>
                      <a:r>
                        <a:rPr lang="en-US" sz="1800" b="0">
                          <a:effectLst/>
                          <a:latin typeface="Consolas" panose="020B0609020204030204" pitchFamily="49" charset="0"/>
                        </a:rPr>
                        <a:t>0.4932</a:t>
                      </a:r>
                    </a:p>
                  </a:txBody>
                  <a:tcPr marL="19050" marR="19050" marT="12700" marB="12700" anchor="b"/>
                </a:tc>
                <a:tc>
                  <a:txBody>
                    <a:bodyPr/>
                    <a:lstStyle/>
                    <a:p>
                      <a:pPr algn="r" rtl="0" fontAlgn="b"/>
                      <a:r>
                        <a:rPr lang="en-US" sz="1800" b="0">
                          <a:effectLst/>
                          <a:latin typeface="Consolas" panose="020B0609020204030204" pitchFamily="49" charset="0"/>
                        </a:rPr>
                        <a:t>-0.4734</a:t>
                      </a:r>
                    </a:p>
                  </a:txBody>
                  <a:tcPr marL="19050" marR="19050" marT="12700" marB="12700" anchor="b"/>
                </a:tc>
                <a:tc>
                  <a:txBody>
                    <a:bodyPr/>
                    <a:lstStyle/>
                    <a:p>
                      <a:pPr algn="r" rtl="0" fontAlgn="b"/>
                      <a:r>
                        <a:rPr lang="en-US" sz="1800" b="0">
                          <a:effectLst/>
                          <a:latin typeface="Consolas" panose="020B0609020204030204" pitchFamily="49" charset="0"/>
                        </a:rPr>
                        <a:t>0.3991</a:t>
                      </a:r>
                    </a:p>
                  </a:txBody>
                  <a:tcPr marL="19050" marR="19050" marT="12700" marB="12700" anchor="b"/>
                </a:tc>
                <a:extLst>
                  <a:ext uri="{0D108BD9-81ED-4DB2-BD59-A6C34878D82A}">
                    <a16:rowId xmlns:a16="http://schemas.microsoft.com/office/drawing/2014/main" val="1599285913"/>
                  </a:ext>
                </a:extLst>
              </a:tr>
              <a:tr h="238344">
                <a:tc>
                  <a:txBody>
                    <a:bodyPr/>
                    <a:lstStyle/>
                    <a:p>
                      <a:pPr algn="r" rtl="0" fontAlgn="b"/>
                      <a:r>
                        <a:rPr lang="en-US" sz="1800" b="0">
                          <a:effectLst/>
                          <a:latin typeface="Consolas" panose="020B0609020204030204" pitchFamily="49" charset="0"/>
                        </a:rPr>
                        <a:t>0.7302</a:t>
                      </a:r>
                    </a:p>
                  </a:txBody>
                  <a:tcPr marL="19050" marR="19050" marT="12700" marB="12700" anchor="b"/>
                </a:tc>
                <a:tc>
                  <a:txBody>
                    <a:bodyPr/>
                    <a:lstStyle/>
                    <a:p>
                      <a:pPr algn="r" rtl="0" fontAlgn="b"/>
                      <a:r>
                        <a:rPr lang="en-US" sz="1800" b="0">
                          <a:effectLst/>
                          <a:latin typeface="Consolas" panose="020B0609020204030204" pitchFamily="49" charset="0"/>
                        </a:rPr>
                        <a:t>0.7394</a:t>
                      </a:r>
                    </a:p>
                  </a:txBody>
                  <a:tcPr marL="19050" marR="19050" marT="12700" marB="12700" anchor="b"/>
                </a:tc>
                <a:tc>
                  <a:txBody>
                    <a:bodyPr/>
                    <a:lstStyle/>
                    <a:p>
                      <a:pPr algn="r" rtl="0" fontAlgn="b"/>
                      <a:r>
                        <a:rPr lang="en-US" sz="1800" b="0">
                          <a:effectLst/>
                          <a:latin typeface="Consolas" panose="020B0609020204030204" pitchFamily="49" charset="0"/>
                        </a:rPr>
                        <a:t>0.463</a:t>
                      </a:r>
                    </a:p>
                  </a:txBody>
                  <a:tcPr marL="19050" marR="19050" marT="12700" marB="12700" anchor="b"/>
                </a:tc>
                <a:tc>
                  <a:txBody>
                    <a:bodyPr/>
                    <a:lstStyle/>
                    <a:p>
                      <a:pPr algn="r" rtl="0" fontAlgn="b"/>
                      <a:r>
                        <a:rPr lang="en-US" sz="1800" b="0">
                          <a:effectLst/>
                          <a:latin typeface="Consolas" panose="020B0609020204030204" pitchFamily="49" charset="0"/>
                        </a:rPr>
                        <a:t>0.2108</a:t>
                      </a:r>
                    </a:p>
                  </a:txBody>
                  <a:tcPr marL="19050" marR="19050" marT="12700" marB="12700" anchor="b"/>
                </a:tc>
                <a:tc>
                  <a:txBody>
                    <a:bodyPr/>
                    <a:lstStyle/>
                    <a:p>
                      <a:pPr algn="r" rtl="0" fontAlgn="b"/>
                      <a:r>
                        <a:rPr lang="en-US" sz="1800" b="0">
                          <a:effectLst/>
                          <a:latin typeface="Consolas" panose="020B0609020204030204" pitchFamily="49" charset="0"/>
                        </a:rPr>
                        <a:t>0.5766</a:t>
                      </a:r>
                    </a:p>
                  </a:txBody>
                  <a:tcPr marL="19050" marR="19050" marT="12700" marB="12700" anchor="b"/>
                </a:tc>
                <a:extLst>
                  <a:ext uri="{0D108BD9-81ED-4DB2-BD59-A6C34878D82A}">
                    <a16:rowId xmlns:a16="http://schemas.microsoft.com/office/drawing/2014/main" val="3878882017"/>
                  </a:ext>
                </a:extLst>
              </a:tr>
              <a:tr h="238344">
                <a:tc>
                  <a:txBody>
                    <a:bodyPr/>
                    <a:lstStyle/>
                    <a:p>
                      <a:r>
                        <a:rPr lang="en-US">
                          <a:latin typeface="Consolas" panose="020B0609020204030204" pitchFamily="49" charset="0"/>
                        </a:rPr>
                        <a:t>…</a:t>
                      </a:r>
                    </a:p>
                  </a:txBody>
                  <a:tcPr/>
                </a:tc>
                <a:tc>
                  <a:txBody>
                    <a:bodyPr/>
                    <a:lstStyle/>
                    <a:p>
                      <a:r>
                        <a:rPr lang="en-US">
                          <a:latin typeface="Consolas" panose="020B0609020204030204" pitchFamily="49" charset="0"/>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Consolas" panose="020B0609020204030204" pitchFamily="49" charset="0"/>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Consolas" panose="020B0609020204030204" pitchFamily="49" charset="0"/>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Consolas" panose="020B0609020204030204" pitchFamily="49" charset="0"/>
                        </a:rPr>
                        <a:t>…</a:t>
                      </a:r>
                    </a:p>
                  </a:txBody>
                  <a:tcPr/>
                </a:tc>
                <a:extLst>
                  <a:ext uri="{0D108BD9-81ED-4DB2-BD59-A6C34878D82A}">
                    <a16:rowId xmlns:a16="http://schemas.microsoft.com/office/drawing/2014/main" val="2962288400"/>
                  </a:ext>
                </a:extLst>
              </a:tr>
            </a:tbl>
          </a:graphicData>
        </a:graphic>
      </p:graphicFrame>
      <p:sp>
        <p:nvSpPr>
          <p:cNvPr id="16" name="TextBox 15">
            <a:extLst>
              <a:ext uri="{FF2B5EF4-FFF2-40B4-BE49-F238E27FC236}">
                <a16:creationId xmlns:a16="http://schemas.microsoft.com/office/drawing/2014/main" id="{FCE95086-6330-BF8A-1A3E-AB35D25EF2FA}"/>
              </a:ext>
            </a:extLst>
          </p:cNvPr>
          <p:cNvSpPr txBox="1"/>
          <p:nvPr/>
        </p:nvSpPr>
        <p:spPr>
          <a:xfrm>
            <a:off x="5514181" y="6454863"/>
            <a:ext cx="405771" cy="369332"/>
          </a:xfrm>
          <a:prstGeom prst="rect">
            <a:avLst/>
          </a:prstGeom>
          <a:noFill/>
        </p:spPr>
        <p:txBody>
          <a:bodyPr wrap="square" rtlCol="0">
            <a:spAutoFit/>
          </a:bodyPr>
          <a:lstStyle/>
          <a:p>
            <a:r>
              <a:rPr lang="en-US"/>
              <a:t>5</a:t>
            </a:r>
          </a:p>
        </p:txBody>
      </p:sp>
      <p:graphicFrame>
        <p:nvGraphicFramePr>
          <p:cNvPr id="17" name="Table 16">
            <a:extLst>
              <a:ext uri="{FF2B5EF4-FFF2-40B4-BE49-F238E27FC236}">
                <a16:creationId xmlns:a16="http://schemas.microsoft.com/office/drawing/2014/main" id="{7183F88D-126C-A991-4D8C-EC789DB79CFF}"/>
              </a:ext>
            </a:extLst>
          </p:cNvPr>
          <p:cNvGraphicFramePr>
            <a:graphicFrameLocks noGrp="1"/>
          </p:cNvGraphicFramePr>
          <p:nvPr>
            <p:extLst>
              <p:ext uri="{D42A27DB-BD31-4B8C-83A1-F6EECF244321}">
                <p14:modId xmlns:p14="http://schemas.microsoft.com/office/powerpoint/2010/main" val="2819600406"/>
              </p:ext>
            </p:extLst>
          </p:nvPr>
        </p:nvGraphicFramePr>
        <p:xfrm>
          <a:off x="1653701" y="2091065"/>
          <a:ext cx="8128000" cy="1930400"/>
        </p:xfrm>
        <a:graphic>
          <a:graphicData uri="http://schemas.openxmlformats.org/drawingml/2006/table">
            <a:tbl>
              <a:tblPr firstRow="1" bandRow="1">
                <a:tableStyleId>{073A0DAA-6AF3-43AB-8588-CEC1D06C72B9}</a:tableStyleId>
              </a:tblPr>
              <a:tblGrid>
                <a:gridCol w="1625600">
                  <a:extLst>
                    <a:ext uri="{9D8B030D-6E8A-4147-A177-3AD203B41FA5}">
                      <a16:colId xmlns:a16="http://schemas.microsoft.com/office/drawing/2014/main" val="217474072"/>
                    </a:ext>
                  </a:extLst>
                </a:gridCol>
                <a:gridCol w="1625600">
                  <a:extLst>
                    <a:ext uri="{9D8B030D-6E8A-4147-A177-3AD203B41FA5}">
                      <a16:colId xmlns:a16="http://schemas.microsoft.com/office/drawing/2014/main" val="361871148"/>
                    </a:ext>
                  </a:extLst>
                </a:gridCol>
                <a:gridCol w="1625600">
                  <a:extLst>
                    <a:ext uri="{9D8B030D-6E8A-4147-A177-3AD203B41FA5}">
                      <a16:colId xmlns:a16="http://schemas.microsoft.com/office/drawing/2014/main" val="4249484382"/>
                    </a:ext>
                  </a:extLst>
                </a:gridCol>
                <a:gridCol w="1625600">
                  <a:extLst>
                    <a:ext uri="{9D8B030D-6E8A-4147-A177-3AD203B41FA5}">
                      <a16:colId xmlns:a16="http://schemas.microsoft.com/office/drawing/2014/main" val="2779502029"/>
                    </a:ext>
                  </a:extLst>
                </a:gridCol>
                <a:gridCol w="1625600">
                  <a:extLst>
                    <a:ext uri="{9D8B030D-6E8A-4147-A177-3AD203B41FA5}">
                      <a16:colId xmlns:a16="http://schemas.microsoft.com/office/drawing/2014/main" val="533890129"/>
                    </a:ext>
                  </a:extLst>
                </a:gridCol>
              </a:tblGrid>
              <a:tr h="238344">
                <a:tc>
                  <a:txBody>
                    <a:bodyPr/>
                    <a:lstStyle/>
                    <a:p>
                      <a:r>
                        <a:rPr lang="en-US">
                          <a:latin typeface="Consolas" panose="020B0609020204030204" pitchFamily="49" charset="0"/>
                        </a:rPr>
                        <a:t>He</a:t>
                      </a:r>
                    </a:p>
                  </a:txBody>
                  <a:tcPr/>
                </a:tc>
                <a:tc>
                  <a:txBody>
                    <a:bodyPr/>
                    <a:lstStyle/>
                    <a:p>
                      <a:r>
                        <a:rPr lang="en-US">
                          <a:latin typeface="Consolas" panose="020B0609020204030204" pitchFamily="49" charset="0"/>
                        </a:rPr>
                        <a:t>_dev</a:t>
                      </a:r>
                    </a:p>
                  </a:txBody>
                  <a:tcPr/>
                </a:tc>
                <a:tc>
                  <a:txBody>
                    <a:bodyPr/>
                    <a:lstStyle/>
                    <a:p>
                      <a:r>
                        <a:rPr lang="en-US" err="1">
                          <a:latin typeface="Consolas" panose="020B0609020204030204" pitchFamily="49" charset="0"/>
                        </a:rPr>
                        <a:t>oured</a:t>
                      </a:r>
                      <a:endParaRPr lang="en-US">
                        <a:latin typeface="Consolas" panose="020B0609020204030204" pitchFamily="49" charset="0"/>
                      </a:endParaRPr>
                    </a:p>
                  </a:txBody>
                  <a:tcPr/>
                </a:tc>
                <a:tc>
                  <a:txBody>
                    <a:bodyPr/>
                    <a:lstStyle/>
                    <a:p>
                      <a:r>
                        <a:rPr lang="en-US">
                          <a:latin typeface="Consolas" panose="020B0609020204030204" pitchFamily="49" charset="0"/>
                        </a:rPr>
                        <a:t>_the</a:t>
                      </a:r>
                    </a:p>
                  </a:txBody>
                  <a:tcPr/>
                </a:tc>
                <a:tc>
                  <a:txBody>
                    <a:bodyPr/>
                    <a:lstStyle/>
                    <a:p>
                      <a:r>
                        <a:rPr lang="en-US">
                          <a:latin typeface="Consolas" panose="020B0609020204030204" pitchFamily="49" charset="0"/>
                        </a:rPr>
                        <a:t>_orange</a:t>
                      </a:r>
                    </a:p>
                  </a:txBody>
                  <a:tcPr/>
                </a:tc>
                <a:extLst>
                  <a:ext uri="{0D108BD9-81ED-4DB2-BD59-A6C34878D82A}">
                    <a16:rowId xmlns:a16="http://schemas.microsoft.com/office/drawing/2014/main" val="416275698"/>
                  </a:ext>
                </a:extLst>
              </a:tr>
              <a:tr h="238344">
                <a:tc>
                  <a:txBody>
                    <a:bodyPr/>
                    <a:lstStyle/>
                    <a:p>
                      <a:pPr algn="r" rtl="0" fontAlgn="b"/>
                      <a:r>
                        <a:rPr lang="en-US">
                          <a:effectLst/>
                          <a:latin typeface="Consolas" panose="020B0609020204030204" pitchFamily="49" charset="0"/>
                        </a:rPr>
                        <a:t>0.1272</a:t>
                      </a:r>
                    </a:p>
                  </a:txBody>
                  <a:tcPr marL="19050" marR="19050" marT="12700" marB="12700" anchor="b"/>
                </a:tc>
                <a:tc>
                  <a:txBody>
                    <a:bodyPr/>
                    <a:lstStyle/>
                    <a:p>
                      <a:pPr algn="r" rtl="0" fontAlgn="b"/>
                      <a:r>
                        <a:rPr lang="en-US">
                          <a:effectLst/>
                          <a:latin typeface="Consolas" panose="020B0609020204030204" pitchFamily="49" charset="0"/>
                        </a:rPr>
                        <a:t>0.1851</a:t>
                      </a:r>
                    </a:p>
                  </a:txBody>
                  <a:tcPr marL="19050" marR="19050" marT="12700" marB="12700" anchor="b"/>
                </a:tc>
                <a:tc>
                  <a:txBody>
                    <a:bodyPr/>
                    <a:lstStyle/>
                    <a:p>
                      <a:pPr algn="r" rtl="0" fontAlgn="b"/>
                      <a:r>
                        <a:rPr lang="en-US">
                          <a:effectLst/>
                          <a:latin typeface="Consolas" panose="020B0609020204030204" pitchFamily="49" charset="0"/>
                        </a:rPr>
                        <a:t>0.9916</a:t>
                      </a:r>
                    </a:p>
                  </a:txBody>
                  <a:tcPr marL="19050" marR="19050" marT="12700" marB="12700" anchor="b"/>
                </a:tc>
                <a:tc>
                  <a:txBody>
                    <a:bodyPr/>
                    <a:lstStyle/>
                    <a:p>
                      <a:pPr algn="r" rtl="0" fontAlgn="b"/>
                      <a:r>
                        <a:rPr lang="en-US">
                          <a:effectLst/>
                          <a:latin typeface="Consolas" panose="020B0609020204030204" pitchFamily="49" charset="0"/>
                        </a:rPr>
                        <a:t>-0.1555</a:t>
                      </a:r>
                    </a:p>
                  </a:txBody>
                  <a:tcPr marL="19050" marR="19050" marT="12700" marB="12700" anchor="b"/>
                </a:tc>
                <a:tc>
                  <a:txBody>
                    <a:bodyPr/>
                    <a:lstStyle/>
                    <a:p>
                      <a:pPr algn="r" rtl="0" fontAlgn="b"/>
                      <a:r>
                        <a:rPr lang="en-US">
                          <a:effectLst/>
                          <a:latin typeface="Consolas" panose="020B0609020204030204" pitchFamily="49" charset="0"/>
                        </a:rPr>
                        <a:t>0.5994</a:t>
                      </a:r>
                    </a:p>
                  </a:txBody>
                  <a:tcPr marL="19050" marR="19050" marT="12700" marB="12700" anchor="b"/>
                </a:tc>
                <a:extLst>
                  <a:ext uri="{0D108BD9-81ED-4DB2-BD59-A6C34878D82A}">
                    <a16:rowId xmlns:a16="http://schemas.microsoft.com/office/drawing/2014/main" val="1725144853"/>
                  </a:ext>
                </a:extLst>
              </a:tr>
              <a:tr h="238344">
                <a:tc>
                  <a:txBody>
                    <a:bodyPr/>
                    <a:lstStyle/>
                    <a:p>
                      <a:pPr algn="r" rtl="0" fontAlgn="b"/>
                      <a:r>
                        <a:rPr lang="en-US">
                          <a:effectLst/>
                          <a:latin typeface="Consolas" panose="020B0609020204030204" pitchFamily="49" charset="0"/>
                        </a:rPr>
                        <a:t>-0.3112</a:t>
                      </a:r>
                    </a:p>
                  </a:txBody>
                  <a:tcPr marL="19050" marR="19050" marT="12700" marB="12700" anchor="b"/>
                </a:tc>
                <a:tc>
                  <a:txBody>
                    <a:bodyPr/>
                    <a:lstStyle/>
                    <a:p>
                      <a:pPr algn="r" rtl="0" fontAlgn="b"/>
                      <a:r>
                        <a:rPr lang="en-US">
                          <a:effectLst/>
                          <a:latin typeface="Consolas" panose="020B0609020204030204" pitchFamily="49" charset="0"/>
                        </a:rPr>
                        <a:t>0.2934</a:t>
                      </a:r>
                    </a:p>
                  </a:txBody>
                  <a:tcPr marL="19050" marR="19050" marT="12700" marB="12700" anchor="b"/>
                </a:tc>
                <a:tc>
                  <a:txBody>
                    <a:bodyPr/>
                    <a:lstStyle/>
                    <a:p>
                      <a:pPr algn="r" rtl="0" fontAlgn="b"/>
                      <a:r>
                        <a:rPr lang="en-US">
                          <a:effectLst/>
                          <a:latin typeface="Consolas" panose="020B0609020204030204" pitchFamily="49" charset="0"/>
                        </a:rPr>
                        <a:t>0.5122</a:t>
                      </a:r>
                    </a:p>
                  </a:txBody>
                  <a:tcPr marL="19050" marR="19050" marT="12700" marB="12700" anchor="b"/>
                </a:tc>
                <a:tc>
                  <a:txBody>
                    <a:bodyPr/>
                    <a:lstStyle/>
                    <a:p>
                      <a:pPr algn="r" rtl="0" fontAlgn="b"/>
                      <a:r>
                        <a:rPr lang="en-US">
                          <a:effectLst/>
                          <a:latin typeface="Consolas" panose="020B0609020204030204" pitchFamily="49" charset="0"/>
                        </a:rPr>
                        <a:t>-0.4717</a:t>
                      </a:r>
                    </a:p>
                  </a:txBody>
                  <a:tcPr marL="19050" marR="19050" marT="12700" marB="12700" anchor="b"/>
                </a:tc>
                <a:tc>
                  <a:txBody>
                    <a:bodyPr/>
                    <a:lstStyle/>
                    <a:p>
                      <a:pPr algn="r" rtl="0" fontAlgn="b"/>
                      <a:r>
                        <a:rPr lang="en-US">
                          <a:effectLst/>
                          <a:latin typeface="Consolas" panose="020B0609020204030204" pitchFamily="49" charset="0"/>
                        </a:rPr>
                        <a:t>0.1277</a:t>
                      </a:r>
                    </a:p>
                  </a:txBody>
                  <a:tcPr marL="19050" marR="19050" marT="12700" marB="12700" anchor="b"/>
                </a:tc>
                <a:extLst>
                  <a:ext uri="{0D108BD9-81ED-4DB2-BD59-A6C34878D82A}">
                    <a16:rowId xmlns:a16="http://schemas.microsoft.com/office/drawing/2014/main" val="3053533372"/>
                  </a:ext>
                </a:extLst>
              </a:tr>
              <a:tr h="238344">
                <a:tc>
                  <a:txBody>
                    <a:bodyPr/>
                    <a:lstStyle/>
                    <a:p>
                      <a:pPr algn="r" rtl="0" fontAlgn="b"/>
                      <a:r>
                        <a:rPr lang="en-US">
                          <a:effectLst/>
                          <a:latin typeface="Consolas" panose="020B0609020204030204" pitchFamily="49" charset="0"/>
                        </a:rPr>
                        <a:t>0.1821</a:t>
                      </a:r>
                    </a:p>
                  </a:txBody>
                  <a:tcPr marL="19050" marR="19050" marT="12700" marB="12700" anchor="b"/>
                </a:tc>
                <a:tc>
                  <a:txBody>
                    <a:bodyPr/>
                    <a:lstStyle/>
                    <a:p>
                      <a:pPr algn="r" rtl="0" fontAlgn="b"/>
                      <a:r>
                        <a:rPr lang="en-US">
                          <a:effectLst/>
                          <a:latin typeface="Consolas" panose="020B0609020204030204" pitchFamily="49" charset="0"/>
                        </a:rPr>
                        <a:t>-0.1553</a:t>
                      </a:r>
                    </a:p>
                  </a:txBody>
                  <a:tcPr marL="19050" marR="19050" marT="12700" marB="12700" anchor="b"/>
                </a:tc>
                <a:tc>
                  <a:txBody>
                    <a:bodyPr/>
                    <a:lstStyle/>
                    <a:p>
                      <a:pPr algn="r" rtl="0" fontAlgn="b"/>
                      <a:r>
                        <a:rPr lang="en-US">
                          <a:effectLst/>
                          <a:latin typeface="Consolas" panose="020B0609020204030204" pitchFamily="49" charset="0"/>
                        </a:rPr>
                        <a:t>-0.1522</a:t>
                      </a:r>
                    </a:p>
                  </a:txBody>
                  <a:tcPr marL="19050" marR="19050" marT="12700" marB="12700" anchor="b"/>
                </a:tc>
                <a:tc>
                  <a:txBody>
                    <a:bodyPr/>
                    <a:lstStyle/>
                    <a:p>
                      <a:pPr algn="r" rtl="0" fontAlgn="b"/>
                      <a:r>
                        <a:rPr lang="en-US">
                          <a:effectLst/>
                          <a:latin typeface="Consolas" panose="020B0609020204030204" pitchFamily="49" charset="0"/>
                        </a:rPr>
                        <a:t>0.9187</a:t>
                      </a:r>
                    </a:p>
                  </a:txBody>
                  <a:tcPr marL="19050" marR="19050" marT="12700" marB="12700" anchor="b"/>
                </a:tc>
                <a:tc>
                  <a:txBody>
                    <a:bodyPr/>
                    <a:lstStyle/>
                    <a:p>
                      <a:pPr algn="r" rtl="0" fontAlgn="b"/>
                      <a:r>
                        <a:rPr lang="en-US">
                          <a:effectLst/>
                          <a:latin typeface="Consolas" panose="020B0609020204030204" pitchFamily="49" charset="0"/>
                        </a:rPr>
                        <a:t>0.1767</a:t>
                      </a:r>
                    </a:p>
                  </a:txBody>
                  <a:tcPr marL="19050" marR="19050" marT="12700" marB="12700" anchor="b"/>
                </a:tc>
                <a:extLst>
                  <a:ext uri="{0D108BD9-81ED-4DB2-BD59-A6C34878D82A}">
                    <a16:rowId xmlns:a16="http://schemas.microsoft.com/office/drawing/2014/main" val="1599285913"/>
                  </a:ext>
                </a:extLst>
              </a:tr>
              <a:tr h="238344">
                <a:tc>
                  <a:txBody>
                    <a:bodyPr/>
                    <a:lstStyle/>
                    <a:p>
                      <a:pPr algn="r" rtl="0" fontAlgn="b"/>
                      <a:r>
                        <a:rPr lang="en-US">
                          <a:effectLst/>
                          <a:latin typeface="Consolas" panose="020B0609020204030204" pitchFamily="49" charset="0"/>
                        </a:rPr>
                        <a:t>0.2113</a:t>
                      </a:r>
                    </a:p>
                  </a:txBody>
                  <a:tcPr marL="19050" marR="19050" marT="12700" marB="12700" anchor="b"/>
                </a:tc>
                <a:tc>
                  <a:txBody>
                    <a:bodyPr/>
                    <a:lstStyle/>
                    <a:p>
                      <a:pPr algn="r" rtl="0" fontAlgn="b"/>
                      <a:r>
                        <a:rPr lang="en-US">
                          <a:effectLst/>
                          <a:latin typeface="Consolas" panose="020B0609020204030204" pitchFamily="49" charset="0"/>
                        </a:rPr>
                        <a:t>0.5818</a:t>
                      </a:r>
                    </a:p>
                  </a:txBody>
                  <a:tcPr marL="19050" marR="19050" marT="12700" marB="12700" anchor="b"/>
                </a:tc>
                <a:tc>
                  <a:txBody>
                    <a:bodyPr/>
                    <a:lstStyle/>
                    <a:p>
                      <a:pPr algn="r" rtl="0" fontAlgn="b"/>
                      <a:r>
                        <a:rPr lang="en-US">
                          <a:effectLst/>
                          <a:latin typeface="Consolas" panose="020B0609020204030204" pitchFamily="49" charset="0"/>
                        </a:rPr>
                        <a:t>-0.6812</a:t>
                      </a:r>
                    </a:p>
                  </a:txBody>
                  <a:tcPr marL="19050" marR="19050" marT="12700" marB="12700" anchor="b"/>
                </a:tc>
                <a:tc>
                  <a:txBody>
                    <a:bodyPr/>
                    <a:lstStyle/>
                    <a:p>
                      <a:pPr algn="r" rtl="0" fontAlgn="b"/>
                      <a:r>
                        <a:rPr lang="en-US">
                          <a:effectLst/>
                          <a:latin typeface="Consolas" panose="020B0609020204030204" pitchFamily="49" charset="0"/>
                        </a:rPr>
                        <a:t>-0.1223</a:t>
                      </a:r>
                    </a:p>
                  </a:txBody>
                  <a:tcPr marL="19050" marR="19050" marT="12700" marB="12700" anchor="b"/>
                </a:tc>
                <a:tc>
                  <a:txBody>
                    <a:bodyPr/>
                    <a:lstStyle/>
                    <a:p>
                      <a:pPr algn="r" rtl="0" fontAlgn="b"/>
                      <a:r>
                        <a:rPr lang="en-US">
                          <a:effectLst/>
                          <a:latin typeface="Consolas" panose="020B0609020204030204" pitchFamily="49" charset="0"/>
                        </a:rPr>
                        <a:t>0.9149</a:t>
                      </a:r>
                    </a:p>
                  </a:txBody>
                  <a:tcPr marL="19050" marR="19050" marT="12700" marB="12700" anchor="b"/>
                </a:tc>
                <a:extLst>
                  <a:ext uri="{0D108BD9-81ED-4DB2-BD59-A6C34878D82A}">
                    <a16:rowId xmlns:a16="http://schemas.microsoft.com/office/drawing/2014/main" val="3878882017"/>
                  </a:ext>
                </a:extLst>
              </a:tr>
              <a:tr h="238344">
                <a:tc>
                  <a:txBody>
                    <a:bodyPr/>
                    <a:lstStyle/>
                    <a:p>
                      <a:r>
                        <a:rPr lang="en-US">
                          <a:latin typeface="Consolas" panose="020B0609020204030204" pitchFamily="49" charset="0"/>
                        </a:rPr>
                        <a:t>…</a:t>
                      </a:r>
                    </a:p>
                  </a:txBody>
                  <a:tcPr/>
                </a:tc>
                <a:tc>
                  <a:txBody>
                    <a:bodyPr/>
                    <a:lstStyle/>
                    <a:p>
                      <a:r>
                        <a:rPr lang="en-US">
                          <a:latin typeface="Consolas" panose="020B0609020204030204" pitchFamily="49" charset="0"/>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Consolas" panose="020B0609020204030204" pitchFamily="49" charset="0"/>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Consolas" panose="020B0609020204030204" pitchFamily="49" charset="0"/>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Consolas" panose="020B0609020204030204" pitchFamily="49" charset="0"/>
                        </a:rPr>
                        <a:t>…</a:t>
                      </a:r>
                    </a:p>
                  </a:txBody>
                  <a:tcPr/>
                </a:tc>
                <a:extLst>
                  <a:ext uri="{0D108BD9-81ED-4DB2-BD59-A6C34878D82A}">
                    <a16:rowId xmlns:a16="http://schemas.microsoft.com/office/drawing/2014/main" val="2962288400"/>
                  </a:ext>
                </a:extLst>
              </a:tr>
            </a:tbl>
          </a:graphicData>
        </a:graphic>
      </p:graphicFrame>
    </p:spTree>
    <p:extLst>
      <p:ext uri="{BB962C8B-B14F-4D97-AF65-F5344CB8AC3E}">
        <p14:creationId xmlns:p14="http://schemas.microsoft.com/office/powerpoint/2010/main" val="3624135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2150DDD-3009-BABA-EF1A-88AAFD76AC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88CE2A-AD90-CEF3-239D-FAB720E504F2}"/>
              </a:ext>
            </a:extLst>
          </p:cNvPr>
          <p:cNvSpPr>
            <a:spLocks noGrp="1"/>
          </p:cNvSpPr>
          <p:nvPr>
            <p:ph type="title"/>
          </p:nvPr>
        </p:nvSpPr>
        <p:spPr/>
        <p:txBody>
          <a:bodyPr/>
          <a:lstStyle/>
          <a:p>
            <a:r>
              <a:rPr lang="en-US"/>
              <a:t>Example 2: Stationary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549804-80DD-B544-D173-7940C099F056}"/>
                  </a:ext>
                </a:extLst>
              </p:cNvPr>
              <p:cNvSpPr>
                <a:spLocks noGrp="1"/>
              </p:cNvSpPr>
              <p:nvPr>
                <p:ph idx="1"/>
              </p:nvPr>
            </p:nvSpPr>
            <p:spPr/>
            <p:txBody>
              <a:bodyPr/>
              <a:lstStyle/>
              <a:p>
                <a:r>
                  <a:rPr lang="en-US"/>
                  <a:t>Consider this Markov Chain:</a:t>
                </a:r>
              </a:p>
              <a:p>
                <a:endParaRPr lang="en-US"/>
              </a:p>
              <a:p>
                <a:endParaRPr lang="en-US"/>
              </a:p>
              <a:p>
                <a:endParaRPr lang="en-US"/>
              </a:p>
              <a:p>
                <a14:m>
                  <m:oMath xmlns:m="http://schemas.openxmlformats.org/officeDocument/2006/math">
                    <m:r>
                      <a:rPr lang="en-US" b="0" i="1" smtClean="0">
                        <a:latin typeface="Cambria Math" panose="02040503050406030204" pitchFamily="18" charset="0"/>
                      </a:rPr>
                      <m:t>𝜋</m:t>
                    </m:r>
                    <m:r>
                      <a:rPr lang="en-US" b="0" i="0" smtClean="0">
                        <a:latin typeface="Cambria Math" panose="02040503050406030204" pitchFamily="18" charset="0"/>
                      </a:rPr>
                      <m:t>=[</m:t>
                    </m:r>
                    <m:r>
                      <m:rPr>
                        <m:sty m:val="p"/>
                      </m:rPr>
                      <a:rPr lang="en-US" b="0" i="0" smtClean="0">
                        <a:latin typeface="Cambria Math" panose="02040503050406030204" pitchFamily="18" charset="0"/>
                      </a:rPr>
                      <m:t>a</m:t>
                    </m:r>
                    <m:r>
                      <a:rPr lang="en-US" b="0" i="0" smtClean="0">
                        <a:latin typeface="Cambria Math" panose="02040503050406030204" pitchFamily="18" charset="0"/>
                      </a:rPr>
                      <m:t> </m:t>
                    </m:r>
                    <m:r>
                      <m:rPr>
                        <m:sty m:val="p"/>
                      </m:rPr>
                      <a:rPr lang="en-US" b="0" i="0" smtClean="0">
                        <a:latin typeface="Cambria Math" panose="02040503050406030204" pitchFamily="18" charset="0"/>
                      </a:rPr>
                      <m:t>b</m:t>
                    </m:r>
                    <m:r>
                      <a:rPr lang="en-US" b="0" i="0" smtClean="0">
                        <a:latin typeface="Cambria Math" panose="02040503050406030204" pitchFamily="18" charset="0"/>
                      </a:rPr>
                      <m:t>]</m:t>
                    </m:r>
                  </m:oMath>
                </a14:m>
                <a:r>
                  <a:rPr lang="en-US"/>
                  <a:t> is stationary </a:t>
                </a:r>
                <a:r>
                  <a:rPr lang="en-US" err="1"/>
                  <a:t>iff</a:t>
                </a:r>
                <a:r>
                  <a:rPr lang="en-US"/>
                  <a:t>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𝑏</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𝑏</m:t>
                        </m:r>
                      </m:e>
                    </m:d>
                  </m:oMath>
                </a14:m>
                <a:r>
                  <a:rPr lang="en-US"/>
                  <a:t> </a:t>
                </a:r>
                <a14:m>
                  <m:oMath xmlns:m="http://schemas.openxmlformats.org/officeDocument/2006/math">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𝑝</m:t>
                              </m:r>
                            </m:e>
                            <m:e>
                              <m:r>
                                <a:rPr lang="en-US" i="1">
                                  <a:latin typeface="Cambria Math" panose="02040503050406030204" pitchFamily="18" charset="0"/>
                                </a:rPr>
                                <m:t>𝑝</m:t>
                              </m:r>
                            </m:e>
                          </m:mr>
                          <m:mr>
                            <m:e>
                              <m:r>
                                <a:rPr lang="en-US" i="1">
                                  <a:latin typeface="Cambria Math" panose="02040503050406030204" pitchFamily="18" charset="0"/>
                                </a:rPr>
                                <m:t>𝑞</m:t>
                              </m:r>
                            </m:e>
                            <m:e>
                              <m:r>
                                <a:rPr lang="en-US" i="1">
                                  <a:latin typeface="Cambria Math" panose="02040503050406030204" pitchFamily="18" charset="0"/>
                                </a:rPr>
                                <m:t>1−</m:t>
                              </m:r>
                              <m:r>
                                <a:rPr lang="en-US" i="1">
                                  <a:latin typeface="Cambria Math" panose="02040503050406030204" pitchFamily="18" charset="0"/>
                                </a:rPr>
                                <m:t>𝑞</m:t>
                              </m:r>
                            </m:e>
                          </m:mr>
                        </m:m>
                      </m:e>
                    </m:d>
                  </m:oMath>
                </a14:m>
                <a:r>
                  <a:rPr lang="en-US"/>
                  <a:t> </a:t>
                </a:r>
              </a:p>
            </p:txBody>
          </p:sp>
        </mc:Choice>
        <mc:Fallback xmlns="">
          <p:sp>
            <p:nvSpPr>
              <p:cNvPr id="3" name="Content Placeholder 2">
                <a:extLst>
                  <a:ext uri="{FF2B5EF4-FFF2-40B4-BE49-F238E27FC236}">
                    <a16:creationId xmlns:a16="http://schemas.microsoft.com/office/drawing/2014/main" id="{7D549804-80DD-B544-D173-7940C099F056}"/>
                  </a:ext>
                </a:extLst>
              </p:cNvPr>
              <p:cNvSpPr>
                <a:spLocks noGrp="1" noRot="1" noChangeAspect="1" noMove="1" noResize="1" noEditPoints="1" noAdjustHandles="1" noChangeArrowheads="1" noChangeShapeType="1" noTextEdit="1"/>
              </p:cNvSpPr>
              <p:nvPr>
                <p:ph idx="1"/>
              </p:nvPr>
            </p:nvSpPr>
            <p:spPr>
              <a:blipFill>
                <a:blip r:embed="rId2"/>
                <a:stretch>
                  <a:fillRect l="-796" t="-54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F1EF8DAD-EBE6-6B1D-5A6E-38B867745022}"/>
              </a:ext>
            </a:extLst>
          </p:cNvPr>
          <p:cNvPicPr>
            <a:picLocks noChangeAspect="1"/>
          </p:cNvPicPr>
          <p:nvPr/>
        </p:nvPicPr>
        <p:blipFill>
          <a:blip r:embed="rId3"/>
          <a:stretch>
            <a:fillRect/>
          </a:stretch>
        </p:blipFill>
        <p:spPr>
          <a:xfrm>
            <a:off x="6884615" y="457203"/>
            <a:ext cx="4191000" cy="217170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19BA89D-7D99-38D6-3C42-46D26B56EEC3}"/>
                  </a:ext>
                </a:extLst>
              </p:cNvPr>
              <p:cNvSpPr txBox="1"/>
              <p:nvPr/>
            </p:nvSpPr>
            <p:spPr>
              <a:xfrm>
                <a:off x="528320" y="1421296"/>
                <a:ext cx="2900680" cy="779893"/>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Inter Light" panose="02000403000000020004" pitchFamily="2" charset="0"/>
                          <a:cs typeface="Inter Light" panose="02000403000000020004" pitchFamily="2" charset="0"/>
                        </a:rPr>
                        <m:t>𝑃</m:t>
                      </m:r>
                      <m:r>
                        <a:rPr lang="en-US" sz="2400" b="0" i="1" smtClean="0">
                          <a:latin typeface="Cambria Math" panose="02040503050406030204" pitchFamily="18" charset="0"/>
                          <a:ea typeface="Inter Light" panose="02000403000000020004" pitchFamily="2" charset="0"/>
                          <a:cs typeface="Inter Light" panose="02000403000000020004" pitchFamily="2" charset="0"/>
                        </a:rPr>
                        <m:t>=</m:t>
                      </m:r>
                      <m:d>
                        <m:dPr>
                          <m:begChr m:val="["/>
                          <m:endChr m:val="]"/>
                          <m:ctrlPr>
                            <a:rPr lang="en-US" sz="2400" i="1" smtClean="0">
                              <a:latin typeface="Cambria Math" panose="02040503050406030204" pitchFamily="18" charset="0"/>
                              <a:ea typeface="Inter Light" panose="02000403000000020004" pitchFamily="2" charset="0"/>
                              <a:cs typeface="Inter Light" panose="02000403000000020004" pitchFamily="2" charset="0"/>
                            </a:rPr>
                          </m:ctrlPr>
                        </m:dPr>
                        <m:e>
                          <m:m>
                            <m:mPr>
                              <m:mcs>
                                <m:mc>
                                  <m:mcPr>
                                    <m:count m:val="2"/>
                                    <m:mcJc m:val="center"/>
                                  </m:mcPr>
                                </m:mc>
                              </m:mcs>
                              <m:ctrlPr>
                                <a:rPr lang="en-US" sz="2400" i="1" smtClean="0">
                                  <a:latin typeface="Cambria Math" panose="02040503050406030204" pitchFamily="18" charset="0"/>
                                  <a:ea typeface="Inter Light" panose="02000403000000020004" pitchFamily="2" charset="0"/>
                                  <a:cs typeface="Inter Light" panose="02000403000000020004" pitchFamily="2" charset="0"/>
                                </a:rPr>
                              </m:ctrlPr>
                            </m:mPr>
                            <m:mr>
                              <m:e>
                                <m:r>
                                  <m:rPr>
                                    <m:brk m:alnAt="7"/>
                                  </m:rPr>
                                  <a:rPr lang="en-US" sz="2400" b="0" i="1" smtClean="0">
                                    <a:latin typeface="Cambria Math" panose="02040503050406030204" pitchFamily="18" charset="0"/>
                                    <a:ea typeface="Inter Light" panose="02000403000000020004" pitchFamily="2" charset="0"/>
                                    <a:cs typeface="Inter Light" panose="02000403000000020004" pitchFamily="2" charset="0"/>
                                  </a:rPr>
                                  <m:t>1</m:t>
                                </m:r>
                                <m:r>
                                  <a:rPr lang="en-US" sz="2400" b="0" i="1" smtClean="0">
                                    <a:latin typeface="Cambria Math" panose="02040503050406030204" pitchFamily="18" charset="0"/>
                                    <a:ea typeface="Inter Light" panose="02000403000000020004" pitchFamily="2" charset="0"/>
                                    <a:cs typeface="Inter Light" panose="02000403000000020004" pitchFamily="2" charset="0"/>
                                  </a:rPr>
                                  <m:t>−</m:t>
                                </m:r>
                                <m:r>
                                  <a:rPr lang="en-US" sz="2400" b="0" i="1" smtClean="0">
                                    <a:latin typeface="Cambria Math" panose="02040503050406030204" pitchFamily="18" charset="0"/>
                                    <a:ea typeface="Inter Light" panose="02000403000000020004" pitchFamily="2" charset="0"/>
                                    <a:cs typeface="Inter Light" panose="02000403000000020004" pitchFamily="2" charset="0"/>
                                  </a:rPr>
                                  <m:t>𝑝</m:t>
                                </m:r>
                              </m:e>
                              <m:e>
                                <m:r>
                                  <a:rPr lang="en-US" sz="2400" b="0" i="1" smtClean="0">
                                    <a:latin typeface="Cambria Math" panose="02040503050406030204" pitchFamily="18" charset="0"/>
                                    <a:ea typeface="Inter Light" panose="02000403000000020004" pitchFamily="2" charset="0"/>
                                    <a:cs typeface="Inter Light" panose="02000403000000020004" pitchFamily="2" charset="0"/>
                                  </a:rPr>
                                  <m:t>𝑝</m:t>
                                </m:r>
                              </m:e>
                            </m:mr>
                            <m:mr>
                              <m:e>
                                <m:r>
                                  <a:rPr lang="en-US" sz="2400" b="0" i="1" smtClean="0">
                                    <a:latin typeface="Cambria Math" panose="02040503050406030204" pitchFamily="18" charset="0"/>
                                    <a:ea typeface="Inter Light" panose="02000403000000020004" pitchFamily="2" charset="0"/>
                                    <a:cs typeface="Inter Light" panose="02000403000000020004" pitchFamily="2" charset="0"/>
                                  </a:rPr>
                                  <m:t>𝑞</m:t>
                                </m:r>
                              </m:e>
                              <m:e>
                                <m:r>
                                  <a:rPr lang="en-US" sz="2400" b="0" i="1" smtClean="0">
                                    <a:latin typeface="Cambria Math" panose="02040503050406030204" pitchFamily="18" charset="0"/>
                                    <a:ea typeface="Inter Light" panose="02000403000000020004" pitchFamily="2" charset="0"/>
                                    <a:cs typeface="Inter Light" panose="02000403000000020004" pitchFamily="2" charset="0"/>
                                  </a:rPr>
                                  <m:t>1−</m:t>
                                </m:r>
                                <m:r>
                                  <a:rPr lang="en-US" sz="2400" b="0" i="1" smtClean="0">
                                    <a:latin typeface="Cambria Math" panose="02040503050406030204" pitchFamily="18" charset="0"/>
                                    <a:ea typeface="Inter Light" panose="02000403000000020004" pitchFamily="2" charset="0"/>
                                    <a:cs typeface="Inter Light" panose="02000403000000020004" pitchFamily="2" charset="0"/>
                                  </a:rPr>
                                  <m:t>𝑞</m:t>
                                </m:r>
                              </m:e>
                            </m:mr>
                          </m:m>
                        </m:e>
                      </m:d>
                    </m:oMath>
                  </m:oMathPara>
                </a14:m>
                <a:endParaRPr lang="en-US" sz="2400">
                  <a:latin typeface="Inter Light" panose="02000403000000020004" pitchFamily="2" charset="0"/>
                  <a:ea typeface="Inter Light" panose="02000403000000020004" pitchFamily="2" charset="0"/>
                  <a:cs typeface="Inter Light" panose="02000403000000020004" pitchFamily="2" charset="0"/>
                </a:endParaRPr>
              </a:p>
            </p:txBody>
          </p:sp>
        </mc:Choice>
        <mc:Fallback xmlns="">
          <p:sp>
            <p:nvSpPr>
              <p:cNvPr id="5" name="TextBox 4">
                <a:extLst>
                  <a:ext uri="{FF2B5EF4-FFF2-40B4-BE49-F238E27FC236}">
                    <a16:creationId xmlns:a16="http://schemas.microsoft.com/office/drawing/2014/main" id="{319BA89D-7D99-38D6-3C42-46D26B56EEC3}"/>
                  </a:ext>
                </a:extLst>
              </p:cNvPr>
              <p:cNvSpPr txBox="1">
                <a:spLocks noRot="1" noChangeAspect="1" noMove="1" noResize="1" noEditPoints="1" noAdjustHandles="1" noChangeArrowheads="1" noChangeShapeType="1" noTextEdit="1"/>
              </p:cNvSpPr>
              <p:nvPr/>
            </p:nvSpPr>
            <p:spPr>
              <a:xfrm>
                <a:off x="528320" y="1421296"/>
                <a:ext cx="2900680" cy="77989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50F1782-E3F8-86D9-4332-34CBE9051842}"/>
                  </a:ext>
                </a:extLst>
              </p:cNvPr>
              <p:cNvSpPr txBox="1"/>
              <p:nvPr/>
            </p:nvSpPr>
            <p:spPr>
              <a:xfrm>
                <a:off x="2286000" y="4154445"/>
                <a:ext cx="3129280"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Inter Light" panose="02000403000000020004" pitchFamily="2" charset="0"/>
                          <a:cs typeface="Inter Light" panose="02000403000000020004" pitchFamily="2" charset="0"/>
                        </a:rPr>
                        <m:t>𝑎</m:t>
                      </m:r>
                      <m:r>
                        <a:rPr lang="en-US" sz="2400" b="0" i="1" smtClean="0">
                          <a:latin typeface="Cambria Math" panose="02040503050406030204" pitchFamily="18" charset="0"/>
                          <a:ea typeface="Inter Light" panose="02000403000000020004" pitchFamily="2" charset="0"/>
                          <a:cs typeface="Inter Light" panose="02000403000000020004" pitchFamily="2" charset="0"/>
                        </a:rPr>
                        <m:t>=</m:t>
                      </m:r>
                      <m:r>
                        <a:rPr lang="en-US" sz="2400" b="0" i="1" smtClean="0">
                          <a:latin typeface="Cambria Math" panose="02040503050406030204" pitchFamily="18" charset="0"/>
                          <a:ea typeface="Inter Light" panose="02000403000000020004" pitchFamily="2" charset="0"/>
                          <a:cs typeface="Inter Light" panose="02000403000000020004" pitchFamily="2" charset="0"/>
                        </a:rPr>
                        <m:t>𝑎</m:t>
                      </m:r>
                      <m:d>
                        <m:dPr>
                          <m:ctrlPr>
                            <a:rPr lang="en-US" sz="2400" b="0" i="1" smtClean="0">
                              <a:latin typeface="Cambria Math" panose="02040503050406030204" pitchFamily="18" charset="0"/>
                              <a:ea typeface="Inter Light" panose="02000403000000020004" pitchFamily="2" charset="0"/>
                              <a:cs typeface="Inter Light" panose="02000403000000020004" pitchFamily="2" charset="0"/>
                            </a:rPr>
                          </m:ctrlPr>
                        </m:dPr>
                        <m:e>
                          <m:r>
                            <a:rPr lang="en-US" sz="2400" b="0" i="1" smtClean="0">
                              <a:latin typeface="Cambria Math" panose="02040503050406030204" pitchFamily="18" charset="0"/>
                              <a:ea typeface="Inter Light" panose="02000403000000020004" pitchFamily="2" charset="0"/>
                              <a:cs typeface="Inter Light" panose="02000403000000020004" pitchFamily="2" charset="0"/>
                            </a:rPr>
                            <m:t>1−</m:t>
                          </m:r>
                          <m:r>
                            <a:rPr lang="en-US" sz="2400" b="0" i="1" smtClean="0">
                              <a:latin typeface="Cambria Math" panose="02040503050406030204" pitchFamily="18" charset="0"/>
                              <a:ea typeface="Inter Light" panose="02000403000000020004" pitchFamily="2" charset="0"/>
                              <a:cs typeface="Inter Light" panose="02000403000000020004" pitchFamily="2" charset="0"/>
                            </a:rPr>
                            <m:t>𝑝</m:t>
                          </m:r>
                        </m:e>
                      </m:d>
                      <m:r>
                        <a:rPr lang="en-US" sz="2400" b="0" i="1" smtClean="0">
                          <a:latin typeface="Cambria Math" panose="02040503050406030204" pitchFamily="18" charset="0"/>
                          <a:ea typeface="Inter Light" panose="02000403000000020004" pitchFamily="2" charset="0"/>
                          <a:cs typeface="Inter Light" panose="02000403000000020004" pitchFamily="2" charset="0"/>
                        </a:rPr>
                        <m:t>+</m:t>
                      </m:r>
                      <m:r>
                        <a:rPr lang="en-US" sz="2400" b="0" i="1" smtClean="0">
                          <a:latin typeface="Cambria Math" panose="02040503050406030204" pitchFamily="18" charset="0"/>
                          <a:ea typeface="Inter Light" panose="02000403000000020004" pitchFamily="2" charset="0"/>
                          <a:cs typeface="Inter Light" panose="02000403000000020004" pitchFamily="2" charset="0"/>
                        </a:rPr>
                        <m:t>𝑏𝑞</m:t>
                      </m:r>
                    </m:oMath>
                  </m:oMathPara>
                </a14:m>
                <a:endParaRPr lang="en-US" sz="2400">
                  <a:latin typeface="Inter Light" panose="02000403000000020004" pitchFamily="2" charset="0"/>
                  <a:ea typeface="Inter Light" panose="02000403000000020004" pitchFamily="2" charset="0"/>
                  <a:cs typeface="Inter Light" panose="02000403000000020004" pitchFamily="2" charset="0"/>
                </a:endParaRPr>
              </a:p>
            </p:txBody>
          </p:sp>
        </mc:Choice>
        <mc:Fallback xmlns="">
          <p:sp>
            <p:nvSpPr>
              <p:cNvPr id="6" name="TextBox 5">
                <a:extLst>
                  <a:ext uri="{FF2B5EF4-FFF2-40B4-BE49-F238E27FC236}">
                    <a16:creationId xmlns:a16="http://schemas.microsoft.com/office/drawing/2014/main" id="{250F1782-E3F8-86D9-4332-34CBE9051842}"/>
                  </a:ext>
                </a:extLst>
              </p:cNvPr>
              <p:cNvSpPr txBox="1">
                <a:spLocks noRot="1" noChangeAspect="1" noMove="1" noResize="1" noEditPoints="1" noAdjustHandles="1" noChangeArrowheads="1" noChangeShapeType="1" noTextEdit="1"/>
              </p:cNvSpPr>
              <p:nvPr/>
            </p:nvSpPr>
            <p:spPr>
              <a:xfrm>
                <a:off x="2286000" y="4154445"/>
                <a:ext cx="3129280" cy="461665"/>
              </a:xfrm>
              <a:prstGeom prst="rect">
                <a:avLst/>
              </a:prstGeom>
              <a:blipFill>
                <a:blip r:embed="rId5"/>
                <a:stretch>
                  <a:fillRect b="-18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C4226FE-EC59-56B6-6F8B-0185C53A934B}"/>
                  </a:ext>
                </a:extLst>
              </p:cNvPr>
              <p:cNvSpPr txBox="1"/>
              <p:nvPr/>
            </p:nvSpPr>
            <p:spPr>
              <a:xfrm>
                <a:off x="4500880" y="4164604"/>
                <a:ext cx="1828800"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cs typeface="Inter Light" panose="02000403000000020004" pitchFamily="2" charset="0"/>
                        </a:rPr>
                        <m:t>⟺</m:t>
                      </m:r>
                    </m:oMath>
                  </m:oMathPara>
                </a14:m>
                <a:endParaRPr lang="en-US" sz="2400">
                  <a:latin typeface="Inter Light" panose="02000403000000020004" pitchFamily="2" charset="0"/>
                  <a:ea typeface="Inter Light" panose="02000403000000020004" pitchFamily="2" charset="0"/>
                  <a:cs typeface="Inter Light" panose="02000403000000020004" pitchFamily="2" charset="0"/>
                </a:endParaRPr>
              </a:p>
            </p:txBody>
          </p:sp>
        </mc:Choice>
        <mc:Fallback xmlns="">
          <p:sp>
            <p:nvSpPr>
              <p:cNvPr id="8" name="TextBox 7">
                <a:extLst>
                  <a:ext uri="{FF2B5EF4-FFF2-40B4-BE49-F238E27FC236}">
                    <a16:creationId xmlns:a16="http://schemas.microsoft.com/office/drawing/2014/main" id="{6C4226FE-EC59-56B6-6F8B-0185C53A934B}"/>
                  </a:ext>
                </a:extLst>
              </p:cNvPr>
              <p:cNvSpPr txBox="1">
                <a:spLocks noRot="1" noChangeAspect="1" noMove="1" noResize="1" noEditPoints="1" noAdjustHandles="1" noChangeArrowheads="1" noChangeShapeType="1" noTextEdit="1"/>
              </p:cNvSpPr>
              <p:nvPr/>
            </p:nvSpPr>
            <p:spPr>
              <a:xfrm>
                <a:off x="4500880" y="4164604"/>
                <a:ext cx="1828800"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D895797-4564-52FD-8077-A40CE0251735}"/>
                  </a:ext>
                </a:extLst>
              </p:cNvPr>
              <p:cNvSpPr txBox="1"/>
              <p:nvPr/>
            </p:nvSpPr>
            <p:spPr>
              <a:xfrm>
                <a:off x="5415280" y="4154442"/>
                <a:ext cx="1828800"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cs typeface="Inter Light" panose="02000403000000020004" pitchFamily="2" charset="0"/>
                        </a:rPr>
                        <m:t>𝑎𝑝</m:t>
                      </m:r>
                      <m:r>
                        <a:rPr lang="en-US" sz="2400" b="0" i="1" smtClean="0">
                          <a:latin typeface="Cambria Math" panose="02040503050406030204" pitchFamily="18" charset="0"/>
                          <a:ea typeface="Cambria Math" panose="02040503050406030204" pitchFamily="18" charset="0"/>
                          <a:cs typeface="Inter Light" panose="02000403000000020004" pitchFamily="2" charset="0"/>
                        </a:rPr>
                        <m:t>=</m:t>
                      </m:r>
                      <m:r>
                        <a:rPr lang="en-US" sz="2400" b="0" i="1" smtClean="0">
                          <a:latin typeface="Cambria Math" panose="02040503050406030204" pitchFamily="18" charset="0"/>
                          <a:ea typeface="Cambria Math" panose="02040503050406030204" pitchFamily="18" charset="0"/>
                          <a:cs typeface="Inter Light" panose="02000403000000020004" pitchFamily="2" charset="0"/>
                        </a:rPr>
                        <m:t>𝑏𝑞</m:t>
                      </m:r>
                    </m:oMath>
                  </m:oMathPara>
                </a14:m>
                <a:endParaRPr lang="en-US" sz="2400">
                  <a:latin typeface="Inter Light" panose="02000403000000020004" pitchFamily="2" charset="0"/>
                  <a:ea typeface="Inter Light" panose="02000403000000020004" pitchFamily="2" charset="0"/>
                  <a:cs typeface="Inter Light" panose="02000403000000020004" pitchFamily="2" charset="0"/>
                </a:endParaRPr>
              </a:p>
            </p:txBody>
          </p:sp>
        </mc:Choice>
        <mc:Fallback xmlns="">
          <p:sp>
            <p:nvSpPr>
              <p:cNvPr id="9" name="TextBox 8">
                <a:extLst>
                  <a:ext uri="{FF2B5EF4-FFF2-40B4-BE49-F238E27FC236}">
                    <a16:creationId xmlns:a16="http://schemas.microsoft.com/office/drawing/2014/main" id="{8D895797-4564-52FD-8077-A40CE0251735}"/>
                  </a:ext>
                </a:extLst>
              </p:cNvPr>
              <p:cNvSpPr txBox="1">
                <a:spLocks noRot="1" noChangeAspect="1" noMove="1" noResize="1" noEditPoints="1" noAdjustHandles="1" noChangeArrowheads="1" noChangeShapeType="1" noTextEdit="1"/>
              </p:cNvSpPr>
              <p:nvPr/>
            </p:nvSpPr>
            <p:spPr>
              <a:xfrm>
                <a:off x="5415280" y="4154442"/>
                <a:ext cx="1828800" cy="461665"/>
              </a:xfrm>
              <a:prstGeom prst="rect">
                <a:avLst/>
              </a:prstGeom>
              <a:blipFill>
                <a:blip r:embed="rId7"/>
                <a:stretch>
                  <a:fillRect b="-18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4C82C9F-A95B-D92F-E914-4FCE15AC3E2C}"/>
                  </a:ext>
                </a:extLst>
              </p:cNvPr>
              <p:cNvSpPr txBox="1"/>
              <p:nvPr/>
            </p:nvSpPr>
            <p:spPr>
              <a:xfrm>
                <a:off x="2286000" y="4927373"/>
                <a:ext cx="3129280"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Inter Light" panose="02000403000000020004" pitchFamily="2" charset="0"/>
                          <a:cs typeface="Inter Light" panose="02000403000000020004" pitchFamily="2" charset="0"/>
                        </a:rPr>
                        <m:t>𝑏</m:t>
                      </m:r>
                      <m:r>
                        <a:rPr lang="en-US" sz="2400" b="0" i="1" smtClean="0">
                          <a:latin typeface="Cambria Math" panose="02040503050406030204" pitchFamily="18" charset="0"/>
                          <a:ea typeface="Inter Light" panose="02000403000000020004" pitchFamily="2" charset="0"/>
                          <a:cs typeface="Inter Light" panose="02000403000000020004" pitchFamily="2" charset="0"/>
                        </a:rPr>
                        <m:t>=</m:t>
                      </m:r>
                      <m:r>
                        <a:rPr lang="en-US" sz="2400" b="0" i="1" smtClean="0">
                          <a:latin typeface="Cambria Math" panose="02040503050406030204" pitchFamily="18" charset="0"/>
                          <a:ea typeface="Inter Light" panose="02000403000000020004" pitchFamily="2" charset="0"/>
                          <a:cs typeface="Inter Light" panose="02000403000000020004" pitchFamily="2" charset="0"/>
                        </a:rPr>
                        <m:t>𝑎𝑝</m:t>
                      </m:r>
                      <m:r>
                        <a:rPr lang="en-US" sz="2400" b="0" i="1" smtClean="0">
                          <a:latin typeface="Cambria Math" panose="02040503050406030204" pitchFamily="18" charset="0"/>
                          <a:ea typeface="Inter Light" panose="02000403000000020004" pitchFamily="2" charset="0"/>
                          <a:cs typeface="Inter Light" panose="02000403000000020004" pitchFamily="2" charset="0"/>
                        </a:rPr>
                        <m:t>+</m:t>
                      </m:r>
                      <m:r>
                        <a:rPr lang="en-US" sz="2400" b="0" i="1" smtClean="0">
                          <a:latin typeface="Cambria Math" panose="02040503050406030204" pitchFamily="18" charset="0"/>
                          <a:ea typeface="Inter Light" panose="02000403000000020004" pitchFamily="2" charset="0"/>
                          <a:cs typeface="Inter Light" panose="02000403000000020004" pitchFamily="2" charset="0"/>
                        </a:rPr>
                        <m:t>𝑏</m:t>
                      </m:r>
                      <m:r>
                        <a:rPr lang="en-US" sz="2400" b="0" i="1" smtClean="0">
                          <a:latin typeface="Cambria Math" panose="02040503050406030204" pitchFamily="18" charset="0"/>
                          <a:ea typeface="Inter Light" panose="02000403000000020004" pitchFamily="2" charset="0"/>
                          <a:cs typeface="Inter Light" panose="02000403000000020004" pitchFamily="2" charset="0"/>
                        </a:rPr>
                        <m:t>(1−</m:t>
                      </m:r>
                      <m:r>
                        <a:rPr lang="en-US" sz="2400" b="0" i="1" smtClean="0">
                          <a:latin typeface="Cambria Math" panose="02040503050406030204" pitchFamily="18" charset="0"/>
                          <a:ea typeface="Inter Light" panose="02000403000000020004" pitchFamily="2" charset="0"/>
                          <a:cs typeface="Inter Light" panose="02000403000000020004" pitchFamily="2" charset="0"/>
                        </a:rPr>
                        <m:t>𝑞</m:t>
                      </m:r>
                      <m:r>
                        <a:rPr lang="en-US" sz="2400" b="0" i="1" smtClean="0">
                          <a:latin typeface="Cambria Math" panose="02040503050406030204" pitchFamily="18" charset="0"/>
                          <a:ea typeface="Inter Light" panose="02000403000000020004" pitchFamily="2" charset="0"/>
                          <a:cs typeface="Inter Light" panose="02000403000000020004" pitchFamily="2" charset="0"/>
                        </a:rPr>
                        <m:t>)</m:t>
                      </m:r>
                    </m:oMath>
                  </m:oMathPara>
                </a14:m>
                <a:endParaRPr lang="en-US" sz="2400">
                  <a:latin typeface="Inter Light" panose="02000403000000020004" pitchFamily="2" charset="0"/>
                  <a:ea typeface="Inter Light" panose="02000403000000020004" pitchFamily="2" charset="0"/>
                  <a:cs typeface="Inter Light" panose="02000403000000020004" pitchFamily="2" charset="0"/>
                </a:endParaRPr>
              </a:p>
            </p:txBody>
          </p:sp>
        </mc:Choice>
        <mc:Fallback xmlns="">
          <p:sp>
            <p:nvSpPr>
              <p:cNvPr id="10" name="TextBox 9">
                <a:extLst>
                  <a:ext uri="{FF2B5EF4-FFF2-40B4-BE49-F238E27FC236}">
                    <a16:creationId xmlns:a16="http://schemas.microsoft.com/office/drawing/2014/main" id="{24C82C9F-A95B-D92F-E914-4FCE15AC3E2C}"/>
                  </a:ext>
                </a:extLst>
              </p:cNvPr>
              <p:cNvSpPr txBox="1">
                <a:spLocks noRot="1" noChangeAspect="1" noMove="1" noResize="1" noEditPoints="1" noAdjustHandles="1" noChangeArrowheads="1" noChangeShapeType="1" noTextEdit="1"/>
              </p:cNvSpPr>
              <p:nvPr/>
            </p:nvSpPr>
            <p:spPr>
              <a:xfrm>
                <a:off x="2286000" y="4927373"/>
                <a:ext cx="3129280" cy="461665"/>
              </a:xfrm>
              <a:prstGeom prst="rect">
                <a:avLst/>
              </a:prstGeom>
              <a:blipFill>
                <a:blip r:embed="rId8"/>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FF1065-8C3A-7624-17C2-45FB5B6ACA9C}"/>
                  </a:ext>
                </a:extLst>
              </p:cNvPr>
              <p:cNvSpPr txBox="1"/>
              <p:nvPr/>
            </p:nvSpPr>
            <p:spPr>
              <a:xfrm>
                <a:off x="4500880" y="4949311"/>
                <a:ext cx="1828800"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cs typeface="Inter Light" panose="02000403000000020004" pitchFamily="2" charset="0"/>
                        </a:rPr>
                        <m:t>⟺</m:t>
                      </m:r>
                    </m:oMath>
                  </m:oMathPara>
                </a14:m>
                <a:endParaRPr lang="en-US" sz="2400">
                  <a:latin typeface="Inter Light" panose="02000403000000020004" pitchFamily="2" charset="0"/>
                  <a:ea typeface="Inter Light" panose="02000403000000020004" pitchFamily="2" charset="0"/>
                  <a:cs typeface="Inter Light" panose="02000403000000020004" pitchFamily="2" charset="0"/>
                </a:endParaRPr>
              </a:p>
            </p:txBody>
          </p:sp>
        </mc:Choice>
        <mc:Fallback xmlns="">
          <p:sp>
            <p:nvSpPr>
              <p:cNvPr id="7" name="TextBox 6">
                <a:extLst>
                  <a:ext uri="{FF2B5EF4-FFF2-40B4-BE49-F238E27FC236}">
                    <a16:creationId xmlns:a16="http://schemas.microsoft.com/office/drawing/2014/main" id="{ECFF1065-8C3A-7624-17C2-45FB5B6ACA9C}"/>
                  </a:ext>
                </a:extLst>
              </p:cNvPr>
              <p:cNvSpPr txBox="1">
                <a:spLocks noRot="1" noChangeAspect="1" noMove="1" noResize="1" noEditPoints="1" noAdjustHandles="1" noChangeArrowheads="1" noChangeShapeType="1" noTextEdit="1"/>
              </p:cNvSpPr>
              <p:nvPr/>
            </p:nvSpPr>
            <p:spPr>
              <a:xfrm>
                <a:off x="4500880" y="4949311"/>
                <a:ext cx="1828800"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CBEF1AF-B966-BE0F-F8B4-0C35CB485E76}"/>
                  </a:ext>
                </a:extLst>
              </p:cNvPr>
              <p:cNvSpPr txBox="1"/>
              <p:nvPr/>
            </p:nvSpPr>
            <p:spPr>
              <a:xfrm>
                <a:off x="5415280" y="4937532"/>
                <a:ext cx="1828800"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cs typeface="Inter Light" panose="02000403000000020004" pitchFamily="2" charset="0"/>
                        </a:rPr>
                        <m:t>𝑏𝑞</m:t>
                      </m:r>
                      <m:r>
                        <a:rPr lang="en-US" sz="2400" b="0" i="1" smtClean="0">
                          <a:latin typeface="Cambria Math" panose="02040503050406030204" pitchFamily="18" charset="0"/>
                          <a:ea typeface="Cambria Math" panose="02040503050406030204" pitchFamily="18" charset="0"/>
                          <a:cs typeface="Inter Light" panose="02000403000000020004" pitchFamily="2" charset="0"/>
                        </a:rPr>
                        <m:t>=</m:t>
                      </m:r>
                      <m:r>
                        <a:rPr lang="en-US" sz="2400" b="0" i="1" smtClean="0">
                          <a:latin typeface="Cambria Math" panose="02040503050406030204" pitchFamily="18" charset="0"/>
                          <a:ea typeface="Cambria Math" panose="02040503050406030204" pitchFamily="18" charset="0"/>
                          <a:cs typeface="Inter Light" panose="02000403000000020004" pitchFamily="2" charset="0"/>
                        </a:rPr>
                        <m:t>𝑎𝑝</m:t>
                      </m:r>
                    </m:oMath>
                  </m:oMathPara>
                </a14:m>
                <a:endParaRPr lang="en-US" sz="2400">
                  <a:latin typeface="Inter Light" panose="02000403000000020004" pitchFamily="2" charset="0"/>
                  <a:ea typeface="Inter Light" panose="02000403000000020004" pitchFamily="2" charset="0"/>
                  <a:cs typeface="Inter Light" panose="02000403000000020004" pitchFamily="2" charset="0"/>
                </a:endParaRPr>
              </a:p>
            </p:txBody>
          </p:sp>
        </mc:Choice>
        <mc:Fallback xmlns="">
          <p:sp>
            <p:nvSpPr>
              <p:cNvPr id="11" name="TextBox 10">
                <a:extLst>
                  <a:ext uri="{FF2B5EF4-FFF2-40B4-BE49-F238E27FC236}">
                    <a16:creationId xmlns:a16="http://schemas.microsoft.com/office/drawing/2014/main" id="{CCBEF1AF-B966-BE0F-F8B4-0C35CB485E76}"/>
                  </a:ext>
                </a:extLst>
              </p:cNvPr>
              <p:cNvSpPr txBox="1">
                <a:spLocks noRot="1" noChangeAspect="1" noMove="1" noResize="1" noEditPoints="1" noAdjustHandles="1" noChangeArrowheads="1" noChangeShapeType="1" noTextEdit="1"/>
              </p:cNvSpPr>
              <p:nvPr/>
            </p:nvSpPr>
            <p:spPr>
              <a:xfrm>
                <a:off x="5415280" y="4937532"/>
                <a:ext cx="1828800" cy="461665"/>
              </a:xfrm>
              <a:prstGeom prst="rect">
                <a:avLst/>
              </a:prstGeom>
              <a:blipFill>
                <a:blip r:embed="rId10"/>
                <a:stretch>
                  <a:fillRect b="-17105"/>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3899F1EF-76B1-7CD6-760F-DAE1C40516A8}"/>
              </a:ext>
            </a:extLst>
          </p:cNvPr>
          <p:cNvSpPr txBox="1"/>
          <p:nvPr/>
        </p:nvSpPr>
        <p:spPr>
          <a:xfrm>
            <a:off x="528320" y="5699760"/>
            <a:ext cx="10547295" cy="830997"/>
          </a:xfrm>
          <a:prstGeom prst="rect">
            <a:avLst/>
          </a:prstGeom>
          <a:noFill/>
        </p:spPr>
        <p:txBody>
          <a:bodyPr wrap="square" rtlCol="0">
            <a:spAutoFit/>
          </a:bodyPr>
          <a:lstStyle/>
          <a:p>
            <a:pPr algn="l"/>
            <a:r>
              <a:rPr lang="en-US" sz="2400">
                <a:latin typeface="Inter Light" panose="02000403000000020004" pitchFamily="2" charset="0"/>
                <a:ea typeface="Inter Light" panose="02000403000000020004" pitchFamily="2" charset="0"/>
                <a:cs typeface="Inter Light" panose="02000403000000020004" pitchFamily="2" charset="0"/>
              </a:rPr>
              <a:t>What we do next? We have two equations and two unknowns, but the equations are redundant: joshh.ug/B</a:t>
            </a:r>
          </a:p>
        </p:txBody>
      </p:sp>
      <p:pic>
        <p:nvPicPr>
          <p:cNvPr id="16" name="Picture 15" descr="A qr code on a white background&#10;&#10;Description automatically generated">
            <a:extLst>
              <a:ext uri="{FF2B5EF4-FFF2-40B4-BE49-F238E27FC236}">
                <a16:creationId xmlns:a16="http://schemas.microsoft.com/office/drawing/2014/main" id="{4DBA8EA3-4E78-21B0-80CB-7875A873B79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80115" y="2872743"/>
            <a:ext cx="2921000" cy="2921000"/>
          </a:xfrm>
          <a:prstGeom prst="rect">
            <a:avLst/>
          </a:prstGeom>
        </p:spPr>
      </p:pic>
    </p:spTree>
    <p:extLst>
      <p:ext uri="{BB962C8B-B14F-4D97-AF65-F5344CB8AC3E}">
        <p14:creationId xmlns:p14="http://schemas.microsoft.com/office/powerpoint/2010/main" val="4485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A92B7A-2616-9775-41C3-AB3F9ADC8F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C4FAAB-E1C6-2ECD-A7F7-CFF8575522A7}"/>
              </a:ext>
            </a:extLst>
          </p:cNvPr>
          <p:cNvSpPr>
            <a:spLocks noGrp="1"/>
          </p:cNvSpPr>
          <p:nvPr>
            <p:ph type="title"/>
          </p:nvPr>
        </p:nvSpPr>
        <p:spPr/>
        <p:txBody>
          <a:bodyPr/>
          <a:lstStyle/>
          <a:p>
            <a:r>
              <a:rPr lang="en-US"/>
              <a:t>Transformation</a:t>
            </a:r>
          </a:p>
        </p:txBody>
      </p:sp>
      <p:sp>
        <p:nvSpPr>
          <p:cNvPr id="3" name="Content Placeholder 2">
            <a:extLst>
              <a:ext uri="{FF2B5EF4-FFF2-40B4-BE49-F238E27FC236}">
                <a16:creationId xmlns:a16="http://schemas.microsoft.com/office/drawing/2014/main" id="{73015EA0-7B20-E74F-5BB2-2C6AB361024A}"/>
              </a:ext>
            </a:extLst>
          </p:cNvPr>
          <p:cNvSpPr>
            <a:spLocks noGrp="1"/>
          </p:cNvSpPr>
          <p:nvPr>
            <p:ph idx="1"/>
          </p:nvPr>
        </p:nvSpPr>
        <p:spPr/>
        <p:txBody>
          <a:bodyPr/>
          <a:lstStyle/>
          <a:p>
            <a:r>
              <a:rPr lang="en-US"/>
              <a:t>For the example of “orange”, the tokens for “dev” and “</a:t>
            </a:r>
            <a:r>
              <a:rPr lang="en-US" err="1"/>
              <a:t>oured</a:t>
            </a:r>
            <a:r>
              <a:rPr lang="en-US"/>
              <a:t>” might add some sort of edible-thing vector to the “orange” token, pushing it to the food meaning rather than the color.</a:t>
            </a:r>
          </a:p>
        </p:txBody>
      </p:sp>
      <p:graphicFrame>
        <p:nvGraphicFramePr>
          <p:cNvPr id="5" name="Table 4">
            <a:extLst>
              <a:ext uri="{FF2B5EF4-FFF2-40B4-BE49-F238E27FC236}">
                <a16:creationId xmlns:a16="http://schemas.microsoft.com/office/drawing/2014/main" id="{2303A6E3-AA94-FE53-FCF3-899B8F50611E}"/>
              </a:ext>
            </a:extLst>
          </p:cNvPr>
          <p:cNvGraphicFramePr>
            <a:graphicFrameLocks noGrp="1"/>
          </p:cNvGraphicFramePr>
          <p:nvPr>
            <p:extLst>
              <p:ext uri="{D42A27DB-BD31-4B8C-83A1-F6EECF244321}">
                <p14:modId xmlns:p14="http://schemas.microsoft.com/office/powerpoint/2010/main" val="3771428894"/>
              </p:ext>
            </p:extLst>
          </p:nvPr>
        </p:nvGraphicFramePr>
        <p:xfrm>
          <a:off x="1657495" y="2270879"/>
          <a:ext cx="8128000" cy="2225040"/>
        </p:xfrm>
        <a:graphic>
          <a:graphicData uri="http://schemas.openxmlformats.org/drawingml/2006/table">
            <a:tbl>
              <a:tblPr firstRow="1" bandRow="1">
                <a:tableStyleId>{073A0DAA-6AF3-43AB-8588-CEC1D06C72B9}</a:tableStyleId>
              </a:tblPr>
              <a:tblGrid>
                <a:gridCol w="1625600">
                  <a:extLst>
                    <a:ext uri="{9D8B030D-6E8A-4147-A177-3AD203B41FA5}">
                      <a16:colId xmlns:a16="http://schemas.microsoft.com/office/drawing/2014/main" val="217474072"/>
                    </a:ext>
                  </a:extLst>
                </a:gridCol>
                <a:gridCol w="1625600">
                  <a:extLst>
                    <a:ext uri="{9D8B030D-6E8A-4147-A177-3AD203B41FA5}">
                      <a16:colId xmlns:a16="http://schemas.microsoft.com/office/drawing/2014/main" val="361871148"/>
                    </a:ext>
                  </a:extLst>
                </a:gridCol>
                <a:gridCol w="1625600">
                  <a:extLst>
                    <a:ext uri="{9D8B030D-6E8A-4147-A177-3AD203B41FA5}">
                      <a16:colId xmlns:a16="http://schemas.microsoft.com/office/drawing/2014/main" val="4249484382"/>
                    </a:ext>
                  </a:extLst>
                </a:gridCol>
                <a:gridCol w="1625600">
                  <a:extLst>
                    <a:ext uri="{9D8B030D-6E8A-4147-A177-3AD203B41FA5}">
                      <a16:colId xmlns:a16="http://schemas.microsoft.com/office/drawing/2014/main" val="2779502029"/>
                    </a:ext>
                  </a:extLst>
                </a:gridCol>
                <a:gridCol w="1625600">
                  <a:extLst>
                    <a:ext uri="{9D8B030D-6E8A-4147-A177-3AD203B41FA5}">
                      <a16:colId xmlns:a16="http://schemas.microsoft.com/office/drawing/2014/main" val="533890129"/>
                    </a:ext>
                  </a:extLst>
                </a:gridCol>
              </a:tblGrid>
              <a:tr h="370840">
                <a:tc>
                  <a:txBody>
                    <a:bodyPr/>
                    <a:lstStyle/>
                    <a:p>
                      <a:r>
                        <a:rPr lang="en-US">
                          <a:latin typeface="Consolas" panose="020B0609020204030204" pitchFamily="49" charset="0"/>
                        </a:rPr>
                        <a:t>He</a:t>
                      </a:r>
                    </a:p>
                  </a:txBody>
                  <a:tcPr/>
                </a:tc>
                <a:tc>
                  <a:txBody>
                    <a:bodyPr/>
                    <a:lstStyle/>
                    <a:p>
                      <a:r>
                        <a:rPr lang="en-US">
                          <a:latin typeface="Consolas" panose="020B0609020204030204" pitchFamily="49" charset="0"/>
                        </a:rPr>
                        <a:t>_dev</a:t>
                      </a:r>
                    </a:p>
                  </a:txBody>
                  <a:tcPr/>
                </a:tc>
                <a:tc>
                  <a:txBody>
                    <a:bodyPr/>
                    <a:lstStyle/>
                    <a:p>
                      <a:r>
                        <a:rPr lang="en-US" err="1">
                          <a:latin typeface="Consolas" panose="020B0609020204030204" pitchFamily="49" charset="0"/>
                        </a:rPr>
                        <a:t>oured</a:t>
                      </a:r>
                      <a:endParaRPr lang="en-US">
                        <a:latin typeface="Consolas" panose="020B0609020204030204" pitchFamily="49" charset="0"/>
                      </a:endParaRPr>
                    </a:p>
                  </a:txBody>
                  <a:tcPr/>
                </a:tc>
                <a:tc>
                  <a:txBody>
                    <a:bodyPr/>
                    <a:lstStyle/>
                    <a:p>
                      <a:r>
                        <a:rPr lang="en-US">
                          <a:latin typeface="Consolas" panose="020B0609020204030204" pitchFamily="49" charset="0"/>
                        </a:rPr>
                        <a:t>_the</a:t>
                      </a:r>
                    </a:p>
                  </a:txBody>
                  <a:tcPr/>
                </a:tc>
                <a:tc>
                  <a:txBody>
                    <a:bodyPr/>
                    <a:lstStyle/>
                    <a:p>
                      <a:r>
                        <a:rPr lang="en-US">
                          <a:latin typeface="Consolas" panose="020B0609020204030204" pitchFamily="49" charset="0"/>
                        </a:rPr>
                        <a:t>_orange</a:t>
                      </a:r>
                    </a:p>
                  </a:txBody>
                  <a:tcPr/>
                </a:tc>
                <a:extLst>
                  <a:ext uri="{0D108BD9-81ED-4DB2-BD59-A6C34878D82A}">
                    <a16:rowId xmlns:a16="http://schemas.microsoft.com/office/drawing/2014/main" val="416275698"/>
                  </a:ext>
                </a:extLst>
              </a:tr>
              <a:tr h="370840">
                <a:tc>
                  <a:txBody>
                    <a:bodyPr/>
                    <a:lstStyle/>
                    <a:p>
                      <a:r>
                        <a:rPr lang="en-US">
                          <a:latin typeface="Consolas" panose="020B0609020204030204" pitchFamily="49" charset="0"/>
                        </a:rPr>
                        <a:t>0.1272</a:t>
                      </a:r>
                    </a:p>
                  </a:txBody>
                  <a:tcPr/>
                </a:tc>
                <a:tc>
                  <a:txBody>
                    <a:bodyPr/>
                    <a:lstStyle/>
                    <a:p>
                      <a:r>
                        <a:rPr lang="en-US">
                          <a:latin typeface="Consolas" panose="020B0609020204030204" pitchFamily="49" charset="0"/>
                        </a:rPr>
                        <a:t>0.1851</a:t>
                      </a:r>
                    </a:p>
                  </a:txBody>
                  <a:tcPr/>
                </a:tc>
                <a:tc>
                  <a:txBody>
                    <a:bodyPr/>
                    <a:lstStyle/>
                    <a:p>
                      <a:r>
                        <a:rPr lang="en-US">
                          <a:latin typeface="Consolas" panose="020B0609020204030204" pitchFamily="49" charset="0"/>
                        </a:rPr>
                        <a:t>0.9916</a:t>
                      </a:r>
                    </a:p>
                  </a:txBody>
                  <a:tcPr/>
                </a:tc>
                <a:tc>
                  <a:txBody>
                    <a:bodyPr/>
                    <a:lstStyle/>
                    <a:p>
                      <a:r>
                        <a:rPr lang="en-US">
                          <a:latin typeface="Consolas" panose="020B0609020204030204" pitchFamily="49" charset="0"/>
                        </a:rPr>
                        <a:t>-0.1555</a:t>
                      </a:r>
                    </a:p>
                  </a:txBody>
                  <a:tcPr/>
                </a:tc>
                <a:tc>
                  <a:txBody>
                    <a:bodyPr/>
                    <a:lstStyle/>
                    <a:p>
                      <a:r>
                        <a:rPr lang="en-US">
                          <a:latin typeface="Consolas" panose="020B0609020204030204" pitchFamily="49" charset="0"/>
                        </a:rPr>
                        <a:t>0.5994</a:t>
                      </a:r>
                    </a:p>
                  </a:txBody>
                  <a:tcPr/>
                </a:tc>
                <a:extLst>
                  <a:ext uri="{0D108BD9-81ED-4DB2-BD59-A6C34878D82A}">
                    <a16:rowId xmlns:a16="http://schemas.microsoft.com/office/drawing/2014/main" val="1725144853"/>
                  </a:ext>
                </a:extLst>
              </a:tr>
              <a:tr h="370840">
                <a:tc>
                  <a:txBody>
                    <a:bodyPr/>
                    <a:lstStyle/>
                    <a:p>
                      <a:r>
                        <a:rPr lang="en-US">
                          <a:latin typeface="Consolas" panose="020B0609020204030204" pitchFamily="49" charset="0"/>
                        </a:rPr>
                        <a:t>-0.3112</a:t>
                      </a:r>
                    </a:p>
                  </a:txBody>
                  <a:tcPr/>
                </a:tc>
                <a:tc>
                  <a:txBody>
                    <a:bodyPr/>
                    <a:lstStyle/>
                    <a:p>
                      <a:r>
                        <a:rPr lang="en-US">
                          <a:latin typeface="Consolas" panose="020B0609020204030204" pitchFamily="49" charset="0"/>
                        </a:rPr>
                        <a:t>0.2934</a:t>
                      </a:r>
                    </a:p>
                  </a:txBody>
                  <a:tcPr/>
                </a:tc>
                <a:tc>
                  <a:txBody>
                    <a:bodyPr/>
                    <a:lstStyle/>
                    <a:p>
                      <a:r>
                        <a:rPr lang="en-US">
                          <a:latin typeface="Consolas" panose="020B0609020204030204" pitchFamily="49" charset="0"/>
                        </a:rPr>
                        <a:t>0.5122</a:t>
                      </a:r>
                    </a:p>
                  </a:txBody>
                  <a:tcPr/>
                </a:tc>
                <a:tc>
                  <a:txBody>
                    <a:bodyPr/>
                    <a:lstStyle/>
                    <a:p>
                      <a:r>
                        <a:rPr lang="en-US">
                          <a:latin typeface="Consolas" panose="020B0609020204030204" pitchFamily="49" charset="0"/>
                        </a:rPr>
                        <a:t>-0.4717</a:t>
                      </a:r>
                    </a:p>
                  </a:txBody>
                  <a:tcPr/>
                </a:tc>
                <a:tc>
                  <a:txBody>
                    <a:bodyPr/>
                    <a:lstStyle/>
                    <a:p>
                      <a:r>
                        <a:rPr lang="en-US">
                          <a:latin typeface="Consolas" panose="020B0609020204030204" pitchFamily="49" charset="0"/>
                        </a:rPr>
                        <a:t>0.1277</a:t>
                      </a:r>
                    </a:p>
                  </a:txBody>
                  <a:tcPr/>
                </a:tc>
                <a:extLst>
                  <a:ext uri="{0D108BD9-81ED-4DB2-BD59-A6C34878D82A}">
                    <a16:rowId xmlns:a16="http://schemas.microsoft.com/office/drawing/2014/main" val="3053533372"/>
                  </a:ext>
                </a:extLst>
              </a:tr>
              <a:tr h="370840">
                <a:tc>
                  <a:txBody>
                    <a:bodyPr/>
                    <a:lstStyle/>
                    <a:p>
                      <a:r>
                        <a:rPr lang="en-US">
                          <a:latin typeface="Consolas" panose="020B0609020204030204" pitchFamily="49" charset="0"/>
                        </a:rPr>
                        <a:t>0.1821</a:t>
                      </a:r>
                    </a:p>
                  </a:txBody>
                  <a:tcPr/>
                </a:tc>
                <a:tc>
                  <a:txBody>
                    <a:bodyPr/>
                    <a:lstStyle/>
                    <a:p>
                      <a:r>
                        <a:rPr lang="en-US">
                          <a:latin typeface="Consolas" panose="020B0609020204030204" pitchFamily="49" charset="0"/>
                        </a:rPr>
                        <a:t>-0.1553</a:t>
                      </a:r>
                    </a:p>
                  </a:txBody>
                  <a:tcPr/>
                </a:tc>
                <a:tc>
                  <a:txBody>
                    <a:bodyPr/>
                    <a:lstStyle/>
                    <a:p>
                      <a:r>
                        <a:rPr lang="en-US">
                          <a:latin typeface="Consolas" panose="020B0609020204030204" pitchFamily="49" charset="0"/>
                        </a:rPr>
                        <a:t>-0.1522</a:t>
                      </a:r>
                    </a:p>
                  </a:txBody>
                  <a:tcPr/>
                </a:tc>
                <a:tc>
                  <a:txBody>
                    <a:bodyPr/>
                    <a:lstStyle/>
                    <a:p>
                      <a:r>
                        <a:rPr lang="en-US">
                          <a:latin typeface="Consolas" panose="020B0609020204030204" pitchFamily="49" charset="0"/>
                        </a:rPr>
                        <a:t>0.9187</a:t>
                      </a:r>
                    </a:p>
                  </a:txBody>
                  <a:tcPr/>
                </a:tc>
                <a:tc>
                  <a:txBody>
                    <a:bodyPr/>
                    <a:lstStyle/>
                    <a:p>
                      <a:r>
                        <a:rPr lang="en-US">
                          <a:latin typeface="Consolas" panose="020B0609020204030204" pitchFamily="49" charset="0"/>
                        </a:rPr>
                        <a:t>0.1767</a:t>
                      </a:r>
                    </a:p>
                  </a:txBody>
                  <a:tcPr/>
                </a:tc>
                <a:extLst>
                  <a:ext uri="{0D108BD9-81ED-4DB2-BD59-A6C34878D82A}">
                    <a16:rowId xmlns:a16="http://schemas.microsoft.com/office/drawing/2014/main" val="1599285913"/>
                  </a:ext>
                </a:extLst>
              </a:tr>
              <a:tr h="370840">
                <a:tc>
                  <a:txBody>
                    <a:bodyPr/>
                    <a:lstStyle/>
                    <a:p>
                      <a:r>
                        <a:rPr lang="en-US">
                          <a:latin typeface="Consolas" panose="020B0609020204030204" pitchFamily="49" charset="0"/>
                        </a:rPr>
                        <a:t>0.2113</a:t>
                      </a:r>
                    </a:p>
                  </a:txBody>
                  <a:tcPr/>
                </a:tc>
                <a:tc>
                  <a:txBody>
                    <a:bodyPr/>
                    <a:lstStyle/>
                    <a:p>
                      <a:r>
                        <a:rPr lang="en-US">
                          <a:latin typeface="Consolas" panose="020B0609020204030204" pitchFamily="49" charset="0"/>
                        </a:rPr>
                        <a:t>0.5818</a:t>
                      </a:r>
                    </a:p>
                  </a:txBody>
                  <a:tcPr/>
                </a:tc>
                <a:tc>
                  <a:txBody>
                    <a:bodyPr/>
                    <a:lstStyle/>
                    <a:p>
                      <a:r>
                        <a:rPr lang="en-US">
                          <a:latin typeface="Consolas" panose="020B0609020204030204" pitchFamily="49" charset="0"/>
                        </a:rPr>
                        <a:t>-0.6812</a:t>
                      </a:r>
                    </a:p>
                  </a:txBody>
                  <a:tcPr/>
                </a:tc>
                <a:tc>
                  <a:txBody>
                    <a:bodyPr/>
                    <a:lstStyle/>
                    <a:p>
                      <a:r>
                        <a:rPr lang="en-US">
                          <a:latin typeface="Consolas" panose="020B0609020204030204" pitchFamily="49" charset="0"/>
                        </a:rPr>
                        <a:t>-0.1223</a:t>
                      </a:r>
                    </a:p>
                  </a:txBody>
                  <a:tcPr/>
                </a:tc>
                <a:tc>
                  <a:txBody>
                    <a:bodyPr/>
                    <a:lstStyle/>
                    <a:p>
                      <a:r>
                        <a:rPr lang="en-US">
                          <a:latin typeface="Consolas" panose="020B0609020204030204" pitchFamily="49" charset="0"/>
                        </a:rPr>
                        <a:t>0.9149</a:t>
                      </a:r>
                    </a:p>
                  </a:txBody>
                  <a:tcPr/>
                </a:tc>
                <a:extLst>
                  <a:ext uri="{0D108BD9-81ED-4DB2-BD59-A6C34878D82A}">
                    <a16:rowId xmlns:a16="http://schemas.microsoft.com/office/drawing/2014/main" val="3878882017"/>
                  </a:ext>
                </a:extLst>
              </a:tr>
              <a:tr h="370840">
                <a:tc>
                  <a:txBody>
                    <a:bodyPr/>
                    <a:lstStyle/>
                    <a:p>
                      <a:r>
                        <a:rPr lang="en-US">
                          <a:latin typeface="Consolas" panose="020B0609020204030204" pitchFamily="49" charset="0"/>
                        </a:rPr>
                        <a:t>…</a:t>
                      </a:r>
                    </a:p>
                  </a:txBody>
                  <a:tcPr/>
                </a:tc>
                <a:tc>
                  <a:txBody>
                    <a:bodyPr/>
                    <a:lstStyle/>
                    <a:p>
                      <a:r>
                        <a:rPr lang="en-US">
                          <a:latin typeface="Consolas" panose="020B0609020204030204" pitchFamily="49" charset="0"/>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Consolas" panose="020B0609020204030204" pitchFamily="49" charset="0"/>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Consolas" panose="020B0609020204030204" pitchFamily="49" charset="0"/>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Consolas" panose="020B0609020204030204" pitchFamily="49" charset="0"/>
                        </a:rPr>
                        <a:t>…</a:t>
                      </a:r>
                    </a:p>
                  </a:txBody>
                  <a:tcPr/>
                </a:tc>
                <a:extLst>
                  <a:ext uri="{0D108BD9-81ED-4DB2-BD59-A6C34878D82A}">
                    <a16:rowId xmlns:a16="http://schemas.microsoft.com/office/drawing/2014/main" val="2962288400"/>
                  </a:ext>
                </a:extLst>
              </a:tr>
            </a:tbl>
          </a:graphicData>
        </a:graphic>
      </p:graphicFrame>
      <p:sp>
        <p:nvSpPr>
          <p:cNvPr id="11" name="TextBox 10">
            <a:extLst>
              <a:ext uri="{FF2B5EF4-FFF2-40B4-BE49-F238E27FC236}">
                <a16:creationId xmlns:a16="http://schemas.microsoft.com/office/drawing/2014/main" id="{B262F5F7-EEFC-5BBB-9C96-10FD72649E23}"/>
              </a:ext>
            </a:extLst>
          </p:cNvPr>
          <p:cNvSpPr txBox="1"/>
          <p:nvPr/>
        </p:nvSpPr>
        <p:spPr>
          <a:xfrm>
            <a:off x="5414836" y="3976403"/>
            <a:ext cx="613317" cy="519024"/>
          </a:xfrm>
          <a:prstGeom prst="rect">
            <a:avLst/>
          </a:prstGeom>
          <a:noFill/>
        </p:spPr>
        <p:txBody>
          <a:bodyPr wrap="square" rtlCol="0">
            <a:spAutoFit/>
          </a:bodyPr>
          <a:lstStyle/>
          <a:p>
            <a:endParaRPr lang="en-US"/>
          </a:p>
        </p:txBody>
      </p:sp>
      <p:sp>
        <p:nvSpPr>
          <p:cNvPr id="12" name="TextBox 11">
            <a:extLst>
              <a:ext uri="{FF2B5EF4-FFF2-40B4-BE49-F238E27FC236}">
                <a16:creationId xmlns:a16="http://schemas.microsoft.com/office/drawing/2014/main" id="{A4A4FBED-95DD-F98F-ED2B-B9676A928793}"/>
              </a:ext>
            </a:extLst>
          </p:cNvPr>
          <p:cNvSpPr txBox="1"/>
          <p:nvPr/>
        </p:nvSpPr>
        <p:spPr>
          <a:xfrm>
            <a:off x="8566914" y="3976403"/>
            <a:ext cx="613317" cy="519024"/>
          </a:xfrm>
          <a:prstGeom prst="rect">
            <a:avLst/>
          </a:prstGeom>
          <a:noFill/>
        </p:spPr>
        <p:txBody>
          <a:bodyPr wrap="square" rtlCol="0">
            <a:spAutoFit/>
          </a:bodyPr>
          <a:lstStyle/>
          <a:p>
            <a:endParaRPr lang="en-US"/>
          </a:p>
        </p:txBody>
      </p:sp>
      <p:cxnSp>
        <p:nvCxnSpPr>
          <p:cNvPr id="13" name="Connector: Curved 12">
            <a:extLst>
              <a:ext uri="{FF2B5EF4-FFF2-40B4-BE49-F238E27FC236}">
                <a16:creationId xmlns:a16="http://schemas.microsoft.com/office/drawing/2014/main" id="{7D967085-6790-D581-5C51-27FF1FB892AE}"/>
              </a:ext>
            </a:extLst>
          </p:cNvPr>
          <p:cNvCxnSpPr>
            <a:cxnSpLocks/>
            <a:stCxn id="5" idx="2"/>
            <a:endCxn id="12" idx="2"/>
          </p:cNvCxnSpPr>
          <p:nvPr/>
        </p:nvCxnSpPr>
        <p:spPr>
          <a:xfrm rot="5400000" flipH="1" flipV="1">
            <a:off x="7297288" y="2919634"/>
            <a:ext cx="492" cy="3152078"/>
          </a:xfrm>
          <a:prstGeom prst="curvedConnector3">
            <a:avLst>
              <a:gd name="adj1" fmla="val -109925610"/>
            </a:avLst>
          </a:prstGeom>
          <a:ln w="444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2A778456-D176-28D4-26D8-0609658624C7}"/>
              </a:ext>
            </a:extLst>
          </p:cNvPr>
          <p:cNvCxnSpPr>
            <a:cxnSpLocks/>
            <a:stCxn id="19" idx="2"/>
            <a:endCxn id="20" idx="2"/>
          </p:cNvCxnSpPr>
          <p:nvPr/>
        </p:nvCxnSpPr>
        <p:spPr>
          <a:xfrm rot="5400000" flipH="1" flipV="1">
            <a:off x="6620459" y="1933330"/>
            <a:ext cx="3176" cy="5108317"/>
          </a:xfrm>
          <a:prstGeom prst="curvedConnector3">
            <a:avLst>
              <a:gd name="adj1" fmla="val -23699937"/>
            </a:avLst>
          </a:prstGeom>
          <a:ln w="44450">
            <a:solidFill>
              <a:schemeClr val="accent1">
                <a:lumMod val="50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98A644E7-0582-70B8-7380-FF378CD54A89}"/>
              </a:ext>
            </a:extLst>
          </p:cNvPr>
          <p:cNvSpPr txBox="1"/>
          <p:nvPr/>
        </p:nvSpPr>
        <p:spPr>
          <a:xfrm>
            <a:off x="3761230" y="3970053"/>
            <a:ext cx="613317" cy="519024"/>
          </a:xfrm>
          <a:prstGeom prst="rect">
            <a:avLst/>
          </a:prstGeom>
          <a:noFill/>
        </p:spPr>
        <p:txBody>
          <a:bodyPr wrap="square" rtlCol="0">
            <a:spAutoFit/>
          </a:bodyPr>
          <a:lstStyle/>
          <a:p>
            <a:endParaRPr lang="en-US"/>
          </a:p>
        </p:txBody>
      </p:sp>
      <p:sp>
        <p:nvSpPr>
          <p:cNvPr id="20" name="TextBox 19">
            <a:extLst>
              <a:ext uri="{FF2B5EF4-FFF2-40B4-BE49-F238E27FC236}">
                <a16:creationId xmlns:a16="http://schemas.microsoft.com/office/drawing/2014/main" id="{2EB68846-80F0-0C67-5A6B-18EF1797D826}"/>
              </a:ext>
            </a:extLst>
          </p:cNvPr>
          <p:cNvSpPr txBox="1"/>
          <p:nvPr/>
        </p:nvSpPr>
        <p:spPr>
          <a:xfrm>
            <a:off x="8869547" y="3966877"/>
            <a:ext cx="613317" cy="519024"/>
          </a:xfrm>
          <a:prstGeom prst="rect">
            <a:avLst/>
          </a:prstGeom>
          <a:noFill/>
        </p:spPr>
        <p:txBody>
          <a:bodyPr wrap="square" rtlCol="0">
            <a:spAutoFit/>
          </a:bodyPr>
          <a:lstStyle/>
          <a:p>
            <a:endParaRPr lang="en-US"/>
          </a:p>
        </p:txBody>
      </p:sp>
      <p:pic>
        <p:nvPicPr>
          <p:cNvPr id="21" name="Picture 20">
            <a:extLst>
              <a:ext uri="{FF2B5EF4-FFF2-40B4-BE49-F238E27FC236}">
                <a16:creationId xmlns:a16="http://schemas.microsoft.com/office/drawing/2014/main" id="{0662722A-89BB-7B26-C73D-F080C8E97EC9}"/>
              </a:ext>
            </a:extLst>
          </p:cNvPr>
          <p:cNvPicPr>
            <a:picLocks noChangeAspect="1"/>
          </p:cNvPicPr>
          <p:nvPr/>
        </p:nvPicPr>
        <p:blipFill>
          <a:blip r:embed="rId3"/>
          <a:stretch>
            <a:fillRect/>
          </a:stretch>
        </p:blipFill>
        <p:spPr>
          <a:xfrm>
            <a:off x="3423414" y="1513641"/>
            <a:ext cx="5143500" cy="752475"/>
          </a:xfrm>
          <a:prstGeom prst="rect">
            <a:avLst/>
          </a:prstGeom>
        </p:spPr>
      </p:pic>
      <p:sp>
        <p:nvSpPr>
          <p:cNvPr id="22" name="Content Placeholder 2">
            <a:extLst>
              <a:ext uri="{FF2B5EF4-FFF2-40B4-BE49-F238E27FC236}">
                <a16:creationId xmlns:a16="http://schemas.microsoft.com/office/drawing/2014/main" id="{78CB5462-3787-83AF-4EE7-8E4089E2D48B}"/>
              </a:ext>
            </a:extLst>
          </p:cNvPr>
          <p:cNvSpPr txBox="1">
            <a:spLocks/>
          </p:cNvSpPr>
          <p:nvPr/>
        </p:nvSpPr>
        <p:spPr>
          <a:xfrm>
            <a:off x="145916" y="5383914"/>
            <a:ext cx="11488745" cy="940686"/>
          </a:xfrm>
          <a:prstGeom prst="rect">
            <a:avLst/>
          </a:prstGeom>
        </p:spPr>
        <p:txBody>
          <a:bodyPr>
            <a:noAutofit/>
          </a:bodyPr>
          <a:lstStyle>
            <a:lvl1pPr marL="0" indent="0" algn="l" defTabSz="914377" rtl="0" eaLnBrk="1" latinLnBrk="0" hangingPunct="1">
              <a:lnSpc>
                <a:spcPct val="110000"/>
              </a:lnSpc>
              <a:spcBef>
                <a:spcPts val="1000"/>
              </a:spcBef>
              <a:buFont typeface="Arial" panose="020B0604020202020204" pitchFamily="34" charset="0"/>
              <a:buNone/>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1pPr>
            <a:lvl2pPr marL="685783" indent="-228594" algn="l" defTabSz="914377" rtl="0" eaLnBrk="1" latinLnBrk="0" hangingPunct="1">
              <a:lnSpc>
                <a:spcPct val="90000"/>
              </a:lnSpc>
              <a:spcBef>
                <a:spcPts val="500"/>
              </a:spcBef>
              <a:buSzPct val="100000"/>
              <a:buFont typeface="Courier New" panose="02070309020205020404" pitchFamily="49" charset="0"/>
              <a:buChar char="o"/>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2pPr>
            <a:lvl3pPr marL="1142971" indent="-228594" algn="l" defTabSz="914377" rtl="0" eaLnBrk="1" latinLnBrk="0" hangingPunct="1">
              <a:lnSpc>
                <a:spcPct val="90000"/>
              </a:lnSpc>
              <a:spcBef>
                <a:spcPts val="500"/>
              </a:spcBef>
              <a:buFont typeface="Wingdings" pitchFamily="2" charset="2"/>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3pPr>
            <a:lvl4pPr marL="1600160" indent="-228594" algn="l" defTabSz="914377" rtl="0" eaLnBrk="1" latinLnBrk="0" hangingPunct="1">
              <a:lnSpc>
                <a:spcPct val="90000"/>
              </a:lnSpc>
              <a:spcBef>
                <a:spcPts val="500"/>
              </a:spcBef>
              <a:buFont typeface="Arial" panose="020B0604020202020204" pitchFamily="34" charset="0"/>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4pPr>
            <a:lvl5pPr marL="2057349" indent="-228594" algn="l" defTabSz="914377" rtl="0" eaLnBrk="1" latinLnBrk="0" hangingPunct="1">
              <a:lnSpc>
                <a:spcPct val="90000"/>
              </a:lnSpc>
              <a:spcBef>
                <a:spcPts val="500"/>
              </a:spcBef>
              <a:buFont typeface="Arial" panose="020B0604020202020204" pitchFamily="34" charset="0"/>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This process includes the so-called “attention” mechanism, where tokens can influence each other’s meaning. Requires linear algebra (though less than you might think). See CS189 for more.</a:t>
            </a:r>
          </a:p>
        </p:txBody>
      </p:sp>
    </p:spTree>
    <p:extLst>
      <p:ext uri="{BB962C8B-B14F-4D97-AF65-F5344CB8AC3E}">
        <p14:creationId xmlns:p14="http://schemas.microsoft.com/office/powerpoint/2010/main" val="11126835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E3088-3243-EBA0-FED8-FC0783C4F2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2326BC-BA6C-7488-A716-7325F1B8A847}"/>
              </a:ext>
            </a:extLst>
          </p:cNvPr>
          <p:cNvSpPr>
            <a:spLocks noGrp="1"/>
          </p:cNvSpPr>
          <p:nvPr>
            <p:ph type="title"/>
          </p:nvPr>
        </p:nvSpPr>
        <p:spPr/>
        <p:txBody>
          <a:bodyPr/>
          <a:lstStyle/>
          <a:p>
            <a:r>
              <a:rPr lang="en-US"/>
              <a:t>Inference So Far</a:t>
            </a:r>
          </a:p>
        </p:txBody>
      </p:sp>
      <p:sp>
        <p:nvSpPr>
          <p:cNvPr id="3" name="Content Placeholder 2">
            <a:extLst>
              <a:ext uri="{FF2B5EF4-FFF2-40B4-BE49-F238E27FC236}">
                <a16:creationId xmlns:a16="http://schemas.microsoft.com/office/drawing/2014/main" id="{D3012910-1908-1825-8D78-B5A47407A07F}"/>
              </a:ext>
            </a:extLst>
          </p:cNvPr>
          <p:cNvSpPr>
            <a:spLocks noGrp="1"/>
          </p:cNvSpPr>
          <p:nvPr>
            <p:ph idx="1"/>
          </p:nvPr>
        </p:nvSpPr>
        <p:spPr/>
        <p:txBody>
          <a:bodyPr/>
          <a:lstStyle/>
          <a:p>
            <a:r>
              <a:rPr lang="en-US"/>
              <a:t>The process of generating output text basically goes like this:</a:t>
            </a:r>
          </a:p>
          <a:p>
            <a:endParaRPr lang="en-US"/>
          </a:p>
          <a:p>
            <a:endParaRPr lang="en-US"/>
          </a:p>
          <a:p>
            <a:endParaRPr lang="en-US"/>
          </a:p>
          <a:p>
            <a:endParaRPr lang="en-US"/>
          </a:p>
          <a:p>
            <a:endParaRPr lang="en-US"/>
          </a:p>
          <a:p>
            <a:endParaRPr lang="en-US"/>
          </a:p>
          <a:p>
            <a:endParaRPr lang="en-US"/>
          </a:p>
          <a:p>
            <a:r>
              <a:rPr lang="en-US"/>
              <a:t>For the purposes of token prediction, this final token is our prize!</a:t>
            </a:r>
          </a:p>
          <a:p>
            <a:pPr marL="342900" indent="-342900">
              <a:buFont typeface="Arial" panose="020B0604020202020204" pitchFamily="34" charset="0"/>
              <a:buChar char="•"/>
            </a:pPr>
            <a:r>
              <a:rPr lang="en-US"/>
              <a:t>Will use enriched version of “_orange” alone to predict next token.</a:t>
            </a:r>
          </a:p>
        </p:txBody>
      </p:sp>
      <p:sp>
        <p:nvSpPr>
          <p:cNvPr id="10" name="TextBox 9">
            <a:extLst>
              <a:ext uri="{FF2B5EF4-FFF2-40B4-BE49-F238E27FC236}">
                <a16:creationId xmlns:a16="http://schemas.microsoft.com/office/drawing/2014/main" id="{0A598BB9-5560-CE09-127C-CAF9C204302E}"/>
              </a:ext>
            </a:extLst>
          </p:cNvPr>
          <p:cNvSpPr txBox="1"/>
          <p:nvPr/>
        </p:nvSpPr>
        <p:spPr>
          <a:xfrm>
            <a:off x="759370" y="1318195"/>
            <a:ext cx="4498430" cy="461665"/>
          </a:xfrm>
          <a:prstGeom prst="rect">
            <a:avLst/>
          </a:prstGeom>
          <a:noFill/>
        </p:spPr>
        <p:txBody>
          <a:bodyPr wrap="square">
            <a:spAutoFit/>
          </a:bodyPr>
          <a:lstStyle/>
          <a:p>
            <a:r>
              <a:rPr lang="en-US" sz="2400">
                <a:latin typeface="Inter Light" panose="02000403000000020004" pitchFamily="2" charset="0"/>
                <a:ea typeface="Inter Light" panose="02000403000000020004" pitchFamily="2" charset="0"/>
                <a:cs typeface="Inter Light" panose="02000403000000020004" pitchFamily="2" charset="0"/>
              </a:rPr>
              <a:t>He devoured the orange</a:t>
            </a:r>
          </a:p>
        </p:txBody>
      </p:sp>
      <p:cxnSp>
        <p:nvCxnSpPr>
          <p:cNvPr id="15" name="Straight Arrow Connector 14">
            <a:extLst>
              <a:ext uri="{FF2B5EF4-FFF2-40B4-BE49-F238E27FC236}">
                <a16:creationId xmlns:a16="http://schemas.microsoft.com/office/drawing/2014/main" id="{67405922-386D-2BC1-6C0B-038E755518DD}"/>
              </a:ext>
            </a:extLst>
          </p:cNvPr>
          <p:cNvCxnSpPr/>
          <p:nvPr/>
        </p:nvCxnSpPr>
        <p:spPr>
          <a:xfrm>
            <a:off x="4532586" y="1549027"/>
            <a:ext cx="55967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4" name="Picture 3">
            <a:extLst>
              <a:ext uri="{FF2B5EF4-FFF2-40B4-BE49-F238E27FC236}">
                <a16:creationId xmlns:a16="http://schemas.microsoft.com/office/drawing/2014/main" id="{E345F3D3-30D0-C183-6EF4-93FEDAB08E07}"/>
              </a:ext>
            </a:extLst>
          </p:cNvPr>
          <p:cNvPicPr>
            <a:picLocks noChangeAspect="1"/>
          </p:cNvPicPr>
          <p:nvPr/>
        </p:nvPicPr>
        <p:blipFill>
          <a:blip r:embed="rId3"/>
          <a:stretch>
            <a:fillRect/>
          </a:stretch>
        </p:blipFill>
        <p:spPr>
          <a:xfrm>
            <a:off x="5372100" y="1219597"/>
            <a:ext cx="5143500" cy="752475"/>
          </a:xfrm>
          <a:prstGeom prst="rect">
            <a:avLst/>
          </a:prstGeom>
        </p:spPr>
      </p:pic>
      <p:graphicFrame>
        <p:nvGraphicFramePr>
          <p:cNvPr id="5" name="Table 4">
            <a:extLst>
              <a:ext uri="{FF2B5EF4-FFF2-40B4-BE49-F238E27FC236}">
                <a16:creationId xmlns:a16="http://schemas.microsoft.com/office/drawing/2014/main" id="{386E483B-F116-604B-D49D-DC4AC1711C27}"/>
              </a:ext>
            </a:extLst>
          </p:cNvPr>
          <p:cNvGraphicFramePr>
            <a:graphicFrameLocks noGrp="1"/>
          </p:cNvGraphicFramePr>
          <p:nvPr>
            <p:extLst>
              <p:ext uri="{D42A27DB-BD31-4B8C-83A1-F6EECF244321}">
                <p14:modId xmlns:p14="http://schemas.microsoft.com/office/powerpoint/2010/main" val="1260697921"/>
              </p:ext>
            </p:extLst>
          </p:nvPr>
        </p:nvGraphicFramePr>
        <p:xfrm>
          <a:off x="916713" y="2564655"/>
          <a:ext cx="3881320" cy="1332278"/>
        </p:xfrm>
        <a:graphic>
          <a:graphicData uri="http://schemas.openxmlformats.org/drawingml/2006/table">
            <a:tbl>
              <a:tblPr firstRow="1" bandRow="1">
                <a:tableStyleId>{073A0DAA-6AF3-43AB-8588-CEC1D06C72B9}</a:tableStyleId>
              </a:tblPr>
              <a:tblGrid>
                <a:gridCol w="776264">
                  <a:extLst>
                    <a:ext uri="{9D8B030D-6E8A-4147-A177-3AD203B41FA5}">
                      <a16:colId xmlns:a16="http://schemas.microsoft.com/office/drawing/2014/main" val="217474072"/>
                    </a:ext>
                  </a:extLst>
                </a:gridCol>
                <a:gridCol w="776264">
                  <a:extLst>
                    <a:ext uri="{9D8B030D-6E8A-4147-A177-3AD203B41FA5}">
                      <a16:colId xmlns:a16="http://schemas.microsoft.com/office/drawing/2014/main" val="361871148"/>
                    </a:ext>
                  </a:extLst>
                </a:gridCol>
                <a:gridCol w="776264">
                  <a:extLst>
                    <a:ext uri="{9D8B030D-6E8A-4147-A177-3AD203B41FA5}">
                      <a16:colId xmlns:a16="http://schemas.microsoft.com/office/drawing/2014/main" val="4249484382"/>
                    </a:ext>
                  </a:extLst>
                </a:gridCol>
                <a:gridCol w="776264">
                  <a:extLst>
                    <a:ext uri="{9D8B030D-6E8A-4147-A177-3AD203B41FA5}">
                      <a16:colId xmlns:a16="http://schemas.microsoft.com/office/drawing/2014/main" val="2779502029"/>
                    </a:ext>
                  </a:extLst>
                </a:gridCol>
                <a:gridCol w="776264">
                  <a:extLst>
                    <a:ext uri="{9D8B030D-6E8A-4147-A177-3AD203B41FA5}">
                      <a16:colId xmlns:a16="http://schemas.microsoft.com/office/drawing/2014/main" val="533890129"/>
                    </a:ext>
                  </a:extLst>
                </a:gridCol>
              </a:tblGrid>
              <a:tr h="239419">
                <a:tc>
                  <a:txBody>
                    <a:bodyPr/>
                    <a:lstStyle/>
                    <a:p>
                      <a:r>
                        <a:rPr lang="en-US" sz="800">
                          <a:latin typeface="Consolas" panose="020B0609020204030204" pitchFamily="49" charset="0"/>
                        </a:rPr>
                        <a:t>He</a:t>
                      </a:r>
                    </a:p>
                  </a:txBody>
                  <a:tcPr/>
                </a:tc>
                <a:tc>
                  <a:txBody>
                    <a:bodyPr/>
                    <a:lstStyle/>
                    <a:p>
                      <a:r>
                        <a:rPr lang="en-US" sz="800">
                          <a:latin typeface="Consolas" panose="020B0609020204030204" pitchFamily="49" charset="0"/>
                        </a:rPr>
                        <a:t>_dev</a:t>
                      </a:r>
                    </a:p>
                  </a:txBody>
                  <a:tcPr/>
                </a:tc>
                <a:tc>
                  <a:txBody>
                    <a:bodyPr/>
                    <a:lstStyle/>
                    <a:p>
                      <a:r>
                        <a:rPr lang="en-US" sz="800" err="1">
                          <a:latin typeface="Consolas" panose="020B0609020204030204" pitchFamily="49" charset="0"/>
                        </a:rPr>
                        <a:t>oured</a:t>
                      </a:r>
                      <a:endParaRPr lang="en-US" sz="800">
                        <a:latin typeface="Consolas" panose="020B0609020204030204" pitchFamily="49" charset="0"/>
                      </a:endParaRPr>
                    </a:p>
                  </a:txBody>
                  <a:tcPr/>
                </a:tc>
                <a:tc>
                  <a:txBody>
                    <a:bodyPr/>
                    <a:lstStyle/>
                    <a:p>
                      <a:r>
                        <a:rPr lang="en-US" sz="800">
                          <a:latin typeface="Consolas" panose="020B0609020204030204" pitchFamily="49" charset="0"/>
                        </a:rPr>
                        <a:t>_the</a:t>
                      </a:r>
                    </a:p>
                  </a:txBody>
                  <a:tcPr/>
                </a:tc>
                <a:tc>
                  <a:txBody>
                    <a:bodyPr/>
                    <a:lstStyle/>
                    <a:p>
                      <a:r>
                        <a:rPr lang="en-US" sz="800">
                          <a:latin typeface="Consolas" panose="020B0609020204030204" pitchFamily="49" charset="0"/>
                        </a:rPr>
                        <a:t>_orange</a:t>
                      </a:r>
                    </a:p>
                  </a:txBody>
                  <a:tcPr/>
                </a:tc>
                <a:extLst>
                  <a:ext uri="{0D108BD9-81ED-4DB2-BD59-A6C34878D82A}">
                    <a16:rowId xmlns:a16="http://schemas.microsoft.com/office/drawing/2014/main" val="416275698"/>
                  </a:ext>
                </a:extLst>
              </a:tr>
              <a:tr h="181781">
                <a:tc>
                  <a:txBody>
                    <a:bodyPr/>
                    <a:lstStyle/>
                    <a:p>
                      <a:r>
                        <a:rPr lang="en-US" sz="800">
                          <a:latin typeface="Consolas" panose="020B0609020204030204" pitchFamily="49" charset="0"/>
                        </a:rPr>
                        <a:t>0.1272</a:t>
                      </a:r>
                    </a:p>
                  </a:txBody>
                  <a:tcPr/>
                </a:tc>
                <a:tc>
                  <a:txBody>
                    <a:bodyPr/>
                    <a:lstStyle/>
                    <a:p>
                      <a:r>
                        <a:rPr lang="en-US" sz="800">
                          <a:latin typeface="Consolas" panose="020B0609020204030204" pitchFamily="49" charset="0"/>
                        </a:rPr>
                        <a:t>0.1851</a:t>
                      </a:r>
                    </a:p>
                  </a:txBody>
                  <a:tcPr/>
                </a:tc>
                <a:tc>
                  <a:txBody>
                    <a:bodyPr/>
                    <a:lstStyle/>
                    <a:p>
                      <a:r>
                        <a:rPr lang="en-US" sz="800">
                          <a:latin typeface="Consolas" panose="020B0609020204030204" pitchFamily="49" charset="0"/>
                        </a:rPr>
                        <a:t>0.9916</a:t>
                      </a:r>
                    </a:p>
                  </a:txBody>
                  <a:tcPr/>
                </a:tc>
                <a:tc>
                  <a:txBody>
                    <a:bodyPr/>
                    <a:lstStyle/>
                    <a:p>
                      <a:r>
                        <a:rPr lang="en-US" sz="800">
                          <a:latin typeface="Consolas" panose="020B0609020204030204" pitchFamily="49" charset="0"/>
                        </a:rPr>
                        <a:t>-0.1555</a:t>
                      </a:r>
                    </a:p>
                  </a:txBody>
                  <a:tcPr/>
                </a:tc>
                <a:tc>
                  <a:txBody>
                    <a:bodyPr/>
                    <a:lstStyle/>
                    <a:p>
                      <a:r>
                        <a:rPr lang="en-US" sz="800">
                          <a:latin typeface="Consolas" panose="020B0609020204030204" pitchFamily="49" charset="0"/>
                        </a:rPr>
                        <a:t>0.5994</a:t>
                      </a:r>
                    </a:p>
                  </a:txBody>
                  <a:tcPr/>
                </a:tc>
                <a:extLst>
                  <a:ext uri="{0D108BD9-81ED-4DB2-BD59-A6C34878D82A}">
                    <a16:rowId xmlns:a16="http://schemas.microsoft.com/office/drawing/2014/main" val="1725144853"/>
                  </a:ext>
                </a:extLst>
              </a:tr>
              <a:tr h="181781">
                <a:tc>
                  <a:txBody>
                    <a:bodyPr/>
                    <a:lstStyle/>
                    <a:p>
                      <a:r>
                        <a:rPr lang="en-US" sz="800">
                          <a:latin typeface="Consolas" panose="020B0609020204030204" pitchFamily="49" charset="0"/>
                        </a:rPr>
                        <a:t>-0.3112</a:t>
                      </a:r>
                    </a:p>
                  </a:txBody>
                  <a:tcPr/>
                </a:tc>
                <a:tc>
                  <a:txBody>
                    <a:bodyPr/>
                    <a:lstStyle/>
                    <a:p>
                      <a:r>
                        <a:rPr lang="en-US" sz="800">
                          <a:latin typeface="Consolas" panose="020B0609020204030204" pitchFamily="49" charset="0"/>
                        </a:rPr>
                        <a:t>0.2934</a:t>
                      </a:r>
                    </a:p>
                  </a:txBody>
                  <a:tcPr/>
                </a:tc>
                <a:tc>
                  <a:txBody>
                    <a:bodyPr/>
                    <a:lstStyle/>
                    <a:p>
                      <a:r>
                        <a:rPr lang="en-US" sz="800">
                          <a:latin typeface="Consolas" panose="020B0609020204030204" pitchFamily="49" charset="0"/>
                        </a:rPr>
                        <a:t>0.5122</a:t>
                      </a:r>
                    </a:p>
                  </a:txBody>
                  <a:tcPr/>
                </a:tc>
                <a:tc>
                  <a:txBody>
                    <a:bodyPr/>
                    <a:lstStyle/>
                    <a:p>
                      <a:r>
                        <a:rPr lang="en-US" sz="800">
                          <a:latin typeface="Consolas" panose="020B0609020204030204" pitchFamily="49" charset="0"/>
                        </a:rPr>
                        <a:t>-0.4717</a:t>
                      </a:r>
                    </a:p>
                  </a:txBody>
                  <a:tcPr/>
                </a:tc>
                <a:tc>
                  <a:txBody>
                    <a:bodyPr/>
                    <a:lstStyle/>
                    <a:p>
                      <a:r>
                        <a:rPr lang="en-US" sz="800">
                          <a:latin typeface="Consolas" panose="020B0609020204030204" pitchFamily="49" charset="0"/>
                        </a:rPr>
                        <a:t>0.1277</a:t>
                      </a:r>
                    </a:p>
                  </a:txBody>
                  <a:tcPr/>
                </a:tc>
                <a:extLst>
                  <a:ext uri="{0D108BD9-81ED-4DB2-BD59-A6C34878D82A}">
                    <a16:rowId xmlns:a16="http://schemas.microsoft.com/office/drawing/2014/main" val="3053533372"/>
                  </a:ext>
                </a:extLst>
              </a:tr>
              <a:tr h="181781">
                <a:tc>
                  <a:txBody>
                    <a:bodyPr/>
                    <a:lstStyle/>
                    <a:p>
                      <a:r>
                        <a:rPr lang="en-US" sz="800">
                          <a:latin typeface="Consolas" panose="020B0609020204030204" pitchFamily="49" charset="0"/>
                        </a:rPr>
                        <a:t>0.1821</a:t>
                      </a:r>
                    </a:p>
                  </a:txBody>
                  <a:tcPr/>
                </a:tc>
                <a:tc>
                  <a:txBody>
                    <a:bodyPr/>
                    <a:lstStyle/>
                    <a:p>
                      <a:r>
                        <a:rPr lang="en-US" sz="800">
                          <a:latin typeface="Consolas" panose="020B0609020204030204" pitchFamily="49" charset="0"/>
                        </a:rPr>
                        <a:t>-0.1553</a:t>
                      </a:r>
                    </a:p>
                  </a:txBody>
                  <a:tcPr/>
                </a:tc>
                <a:tc>
                  <a:txBody>
                    <a:bodyPr/>
                    <a:lstStyle/>
                    <a:p>
                      <a:r>
                        <a:rPr lang="en-US" sz="800">
                          <a:latin typeface="Consolas" panose="020B0609020204030204" pitchFamily="49" charset="0"/>
                        </a:rPr>
                        <a:t>-0.1522</a:t>
                      </a:r>
                    </a:p>
                  </a:txBody>
                  <a:tcPr/>
                </a:tc>
                <a:tc>
                  <a:txBody>
                    <a:bodyPr/>
                    <a:lstStyle/>
                    <a:p>
                      <a:r>
                        <a:rPr lang="en-US" sz="800">
                          <a:latin typeface="Consolas" panose="020B0609020204030204" pitchFamily="49" charset="0"/>
                        </a:rPr>
                        <a:t>0.9187</a:t>
                      </a:r>
                    </a:p>
                  </a:txBody>
                  <a:tcPr/>
                </a:tc>
                <a:tc>
                  <a:txBody>
                    <a:bodyPr/>
                    <a:lstStyle/>
                    <a:p>
                      <a:r>
                        <a:rPr lang="en-US" sz="800">
                          <a:latin typeface="Consolas" panose="020B0609020204030204" pitchFamily="49" charset="0"/>
                        </a:rPr>
                        <a:t>0.1767</a:t>
                      </a:r>
                    </a:p>
                  </a:txBody>
                  <a:tcPr/>
                </a:tc>
                <a:extLst>
                  <a:ext uri="{0D108BD9-81ED-4DB2-BD59-A6C34878D82A}">
                    <a16:rowId xmlns:a16="http://schemas.microsoft.com/office/drawing/2014/main" val="1599285913"/>
                  </a:ext>
                </a:extLst>
              </a:tr>
              <a:tr h="181781">
                <a:tc>
                  <a:txBody>
                    <a:bodyPr/>
                    <a:lstStyle/>
                    <a:p>
                      <a:r>
                        <a:rPr lang="en-US" sz="800">
                          <a:latin typeface="Consolas" panose="020B0609020204030204" pitchFamily="49" charset="0"/>
                        </a:rPr>
                        <a:t>0.2113</a:t>
                      </a:r>
                    </a:p>
                  </a:txBody>
                  <a:tcPr/>
                </a:tc>
                <a:tc>
                  <a:txBody>
                    <a:bodyPr/>
                    <a:lstStyle/>
                    <a:p>
                      <a:r>
                        <a:rPr lang="en-US" sz="800">
                          <a:latin typeface="Consolas" panose="020B0609020204030204" pitchFamily="49" charset="0"/>
                        </a:rPr>
                        <a:t>0.5818</a:t>
                      </a:r>
                    </a:p>
                  </a:txBody>
                  <a:tcPr/>
                </a:tc>
                <a:tc>
                  <a:txBody>
                    <a:bodyPr/>
                    <a:lstStyle/>
                    <a:p>
                      <a:r>
                        <a:rPr lang="en-US" sz="800">
                          <a:latin typeface="Consolas" panose="020B0609020204030204" pitchFamily="49" charset="0"/>
                        </a:rPr>
                        <a:t>-0.6812</a:t>
                      </a:r>
                    </a:p>
                  </a:txBody>
                  <a:tcPr/>
                </a:tc>
                <a:tc>
                  <a:txBody>
                    <a:bodyPr/>
                    <a:lstStyle/>
                    <a:p>
                      <a:r>
                        <a:rPr lang="en-US" sz="800">
                          <a:latin typeface="Consolas" panose="020B0609020204030204" pitchFamily="49" charset="0"/>
                        </a:rPr>
                        <a:t>-0.1223</a:t>
                      </a:r>
                    </a:p>
                  </a:txBody>
                  <a:tcPr/>
                </a:tc>
                <a:tc>
                  <a:txBody>
                    <a:bodyPr/>
                    <a:lstStyle/>
                    <a:p>
                      <a:r>
                        <a:rPr lang="en-US" sz="800">
                          <a:latin typeface="Consolas" panose="020B0609020204030204" pitchFamily="49" charset="0"/>
                        </a:rPr>
                        <a:t>0.9149</a:t>
                      </a:r>
                    </a:p>
                  </a:txBody>
                  <a:tcPr/>
                </a:tc>
                <a:extLst>
                  <a:ext uri="{0D108BD9-81ED-4DB2-BD59-A6C34878D82A}">
                    <a16:rowId xmlns:a16="http://schemas.microsoft.com/office/drawing/2014/main" val="3878882017"/>
                  </a:ext>
                </a:extLst>
              </a:tr>
              <a:tr h="239419">
                <a:tc>
                  <a:txBody>
                    <a:bodyPr/>
                    <a:lstStyle/>
                    <a:p>
                      <a:r>
                        <a:rPr lang="en-US" sz="800">
                          <a:latin typeface="Consolas" panose="020B0609020204030204" pitchFamily="49" charset="0"/>
                        </a:rPr>
                        <a:t>…</a:t>
                      </a:r>
                    </a:p>
                  </a:txBody>
                  <a:tcPr/>
                </a:tc>
                <a:tc>
                  <a:txBody>
                    <a:bodyPr/>
                    <a:lstStyle/>
                    <a:p>
                      <a:r>
                        <a:rPr lang="en-US" sz="800">
                          <a:latin typeface="Consolas" panose="020B0609020204030204" pitchFamily="49" charset="0"/>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latin typeface="Consolas" panose="020B0609020204030204" pitchFamily="49" charset="0"/>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latin typeface="Consolas" panose="020B0609020204030204" pitchFamily="49" charset="0"/>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latin typeface="Consolas" panose="020B0609020204030204" pitchFamily="49" charset="0"/>
                        </a:rPr>
                        <a:t>…</a:t>
                      </a:r>
                    </a:p>
                  </a:txBody>
                  <a:tcPr/>
                </a:tc>
                <a:extLst>
                  <a:ext uri="{0D108BD9-81ED-4DB2-BD59-A6C34878D82A}">
                    <a16:rowId xmlns:a16="http://schemas.microsoft.com/office/drawing/2014/main" val="2962288400"/>
                  </a:ext>
                </a:extLst>
              </a:tr>
            </a:tbl>
          </a:graphicData>
        </a:graphic>
      </p:graphicFrame>
      <p:cxnSp>
        <p:nvCxnSpPr>
          <p:cNvPr id="7" name="Connector: Elbow 6">
            <a:extLst>
              <a:ext uri="{FF2B5EF4-FFF2-40B4-BE49-F238E27FC236}">
                <a16:creationId xmlns:a16="http://schemas.microsoft.com/office/drawing/2014/main" id="{9A6E870C-F457-D0E0-6C88-196D53237A8D}"/>
              </a:ext>
            </a:extLst>
          </p:cNvPr>
          <p:cNvCxnSpPr>
            <a:stCxn id="4" idx="2"/>
            <a:endCxn id="5" idx="0"/>
          </p:cNvCxnSpPr>
          <p:nvPr/>
        </p:nvCxnSpPr>
        <p:spPr>
          <a:xfrm rot="5400000">
            <a:off x="5104321" y="-274875"/>
            <a:ext cx="592583" cy="5086477"/>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EF9322C1-6E30-3273-9915-1F5BCD8ECC95}"/>
              </a:ext>
            </a:extLst>
          </p:cNvPr>
          <p:cNvCxnSpPr>
            <a:cxnSpLocks/>
            <a:stCxn id="5" idx="3"/>
          </p:cNvCxnSpPr>
          <p:nvPr/>
        </p:nvCxnSpPr>
        <p:spPr>
          <a:xfrm>
            <a:off x="4798033" y="3230794"/>
            <a:ext cx="823056" cy="2474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A5A8934E-7897-D6AE-9AB3-43572DF51772}"/>
              </a:ext>
            </a:extLst>
          </p:cNvPr>
          <p:cNvSpPr txBox="1"/>
          <p:nvPr/>
        </p:nvSpPr>
        <p:spPr>
          <a:xfrm>
            <a:off x="1595919" y="3926937"/>
            <a:ext cx="4500081" cy="461665"/>
          </a:xfrm>
          <a:prstGeom prst="rect">
            <a:avLst/>
          </a:prstGeom>
          <a:noFill/>
        </p:spPr>
        <p:txBody>
          <a:bodyPr wrap="square" rtlCol="0">
            <a:spAutoFit/>
          </a:bodyPr>
          <a:lstStyle/>
          <a:p>
            <a:pPr algn="l"/>
            <a:r>
              <a:rPr lang="en-US" sz="2400">
                <a:latin typeface="Inter Light" panose="02000403000000020004" pitchFamily="2" charset="0"/>
                <a:ea typeface="Inter Light" panose="02000403000000020004" pitchFamily="2" charset="0"/>
                <a:cs typeface="Inter Light" panose="02000403000000020004" pitchFamily="2" charset="0"/>
              </a:rPr>
              <a:t>12,288 x 5 matrix</a:t>
            </a:r>
          </a:p>
        </p:txBody>
      </p:sp>
      <p:graphicFrame>
        <p:nvGraphicFramePr>
          <p:cNvPr id="14" name="Table 13">
            <a:extLst>
              <a:ext uri="{FF2B5EF4-FFF2-40B4-BE49-F238E27FC236}">
                <a16:creationId xmlns:a16="http://schemas.microsoft.com/office/drawing/2014/main" id="{C57ADD72-5405-3A92-EED8-41F4855062CD}"/>
              </a:ext>
            </a:extLst>
          </p:cNvPr>
          <p:cNvGraphicFramePr>
            <a:graphicFrameLocks noGrp="1"/>
          </p:cNvGraphicFramePr>
          <p:nvPr>
            <p:extLst>
              <p:ext uri="{D42A27DB-BD31-4B8C-83A1-F6EECF244321}">
                <p14:modId xmlns:p14="http://schemas.microsoft.com/office/powerpoint/2010/main" val="2783786226"/>
              </p:ext>
            </p:extLst>
          </p:nvPr>
        </p:nvGraphicFramePr>
        <p:xfrm>
          <a:off x="5621089" y="2635994"/>
          <a:ext cx="3881320" cy="1381760"/>
        </p:xfrm>
        <a:graphic>
          <a:graphicData uri="http://schemas.openxmlformats.org/drawingml/2006/table">
            <a:tbl>
              <a:tblPr firstRow="1" bandRow="1">
                <a:tableStyleId>{073A0DAA-6AF3-43AB-8588-CEC1D06C72B9}</a:tableStyleId>
              </a:tblPr>
              <a:tblGrid>
                <a:gridCol w="776264">
                  <a:extLst>
                    <a:ext uri="{9D8B030D-6E8A-4147-A177-3AD203B41FA5}">
                      <a16:colId xmlns:a16="http://schemas.microsoft.com/office/drawing/2014/main" val="217474072"/>
                    </a:ext>
                  </a:extLst>
                </a:gridCol>
                <a:gridCol w="776264">
                  <a:extLst>
                    <a:ext uri="{9D8B030D-6E8A-4147-A177-3AD203B41FA5}">
                      <a16:colId xmlns:a16="http://schemas.microsoft.com/office/drawing/2014/main" val="361871148"/>
                    </a:ext>
                  </a:extLst>
                </a:gridCol>
                <a:gridCol w="776264">
                  <a:extLst>
                    <a:ext uri="{9D8B030D-6E8A-4147-A177-3AD203B41FA5}">
                      <a16:colId xmlns:a16="http://schemas.microsoft.com/office/drawing/2014/main" val="4249484382"/>
                    </a:ext>
                  </a:extLst>
                </a:gridCol>
                <a:gridCol w="776264">
                  <a:extLst>
                    <a:ext uri="{9D8B030D-6E8A-4147-A177-3AD203B41FA5}">
                      <a16:colId xmlns:a16="http://schemas.microsoft.com/office/drawing/2014/main" val="2779502029"/>
                    </a:ext>
                  </a:extLst>
                </a:gridCol>
                <a:gridCol w="776264">
                  <a:extLst>
                    <a:ext uri="{9D8B030D-6E8A-4147-A177-3AD203B41FA5}">
                      <a16:colId xmlns:a16="http://schemas.microsoft.com/office/drawing/2014/main" val="533890129"/>
                    </a:ext>
                  </a:extLst>
                </a:gridCol>
              </a:tblGrid>
              <a:tr h="239419">
                <a:tc>
                  <a:txBody>
                    <a:bodyPr/>
                    <a:lstStyle/>
                    <a:p>
                      <a:r>
                        <a:rPr lang="en-US" sz="1200">
                          <a:latin typeface="Consolas" panose="020B0609020204030204" pitchFamily="49" charset="0"/>
                        </a:rPr>
                        <a:t>He</a:t>
                      </a:r>
                    </a:p>
                  </a:txBody>
                  <a:tcPr/>
                </a:tc>
                <a:tc>
                  <a:txBody>
                    <a:bodyPr/>
                    <a:lstStyle/>
                    <a:p>
                      <a:r>
                        <a:rPr lang="en-US" sz="1200">
                          <a:latin typeface="Consolas" panose="020B0609020204030204" pitchFamily="49" charset="0"/>
                        </a:rPr>
                        <a:t>_dev</a:t>
                      </a:r>
                    </a:p>
                  </a:txBody>
                  <a:tcPr/>
                </a:tc>
                <a:tc>
                  <a:txBody>
                    <a:bodyPr/>
                    <a:lstStyle/>
                    <a:p>
                      <a:r>
                        <a:rPr lang="en-US" sz="1200" err="1">
                          <a:latin typeface="Consolas" panose="020B0609020204030204" pitchFamily="49" charset="0"/>
                        </a:rPr>
                        <a:t>oured</a:t>
                      </a:r>
                      <a:endParaRPr lang="en-US" sz="1200">
                        <a:latin typeface="Consolas" panose="020B0609020204030204" pitchFamily="49" charset="0"/>
                      </a:endParaRPr>
                    </a:p>
                  </a:txBody>
                  <a:tcPr/>
                </a:tc>
                <a:tc>
                  <a:txBody>
                    <a:bodyPr/>
                    <a:lstStyle/>
                    <a:p>
                      <a:r>
                        <a:rPr lang="en-US" sz="1200">
                          <a:latin typeface="Consolas" panose="020B0609020204030204" pitchFamily="49" charset="0"/>
                        </a:rPr>
                        <a:t>_the</a:t>
                      </a:r>
                    </a:p>
                  </a:txBody>
                  <a:tcPr/>
                </a:tc>
                <a:tc>
                  <a:txBody>
                    <a:bodyPr/>
                    <a:lstStyle/>
                    <a:p>
                      <a:r>
                        <a:rPr lang="en-US" sz="1200">
                          <a:solidFill>
                            <a:schemeClr val="tx1"/>
                          </a:solidFill>
                          <a:latin typeface="Consolas" panose="020B0609020204030204" pitchFamily="49" charset="0"/>
                        </a:rPr>
                        <a:t>_orange</a:t>
                      </a:r>
                    </a:p>
                  </a:txBody>
                  <a:tcPr>
                    <a:solidFill>
                      <a:srgbClr val="FFC000"/>
                    </a:solidFill>
                  </a:tcPr>
                </a:tc>
                <a:extLst>
                  <a:ext uri="{0D108BD9-81ED-4DB2-BD59-A6C34878D82A}">
                    <a16:rowId xmlns:a16="http://schemas.microsoft.com/office/drawing/2014/main" val="416275698"/>
                  </a:ext>
                </a:extLst>
              </a:tr>
              <a:tr h="181781">
                <a:tc>
                  <a:txBody>
                    <a:bodyPr/>
                    <a:lstStyle/>
                    <a:p>
                      <a:pPr algn="r" rtl="0" fontAlgn="b"/>
                      <a:r>
                        <a:rPr lang="en-US" sz="1200" b="0">
                          <a:effectLst/>
                          <a:latin typeface="Consolas" panose="020B0609020204030204" pitchFamily="49" charset="0"/>
                        </a:rPr>
                        <a:t>0.6715</a:t>
                      </a:r>
                    </a:p>
                  </a:txBody>
                  <a:tcPr marL="19050" marR="19050" marT="12700" marB="12700" anchor="b"/>
                </a:tc>
                <a:tc>
                  <a:txBody>
                    <a:bodyPr/>
                    <a:lstStyle/>
                    <a:p>
                      <a:pPr algn="r" rtl="0" fontAlgn="b"/>
                      <a:r>
                        <a:rPr lang="en-US" sz="1200" b="0">
                          <a:effectLst/>
                          <a:latin typeface="Consolas" panose="020B0609020204030204" pitchFamily="49" charset="0"/>
                        </a:rPr>
                        <a:t>0.9456</a:t>
                      </a:r>
                    </a:p>
                  </a:txBody>
                  <a:tcPr marL="19050" marR="19050" marT="12700" marB="12700" anchor="b"/>
                </a:tc>
                <a:tc>
                  <a:txBody>
                    <a:bodyPr/>
                    <a:lstStyle/>
                    <a:p>
                      <a:pPr algn="r" rtl="0" fontAlgn="b"/>
                      <a:r>
                        <a:rPr lang="en-US" sz="1200" b="0">
                          <a:effectLst/>
                          <a:latin typeface="Consolas" panose="020B0609020204030204" pitchFamily="49" charset="0"/>
                        </a:rPr>
                        <a:t>-0.3488</a:t>
                      </a:r>
                    </a:p>
                  </a:txBody>
                  <a:tcPr marL="19050" marR="19050" marT="12700" marB="12700" anchor="b"/>
                </a:tc>
                <a:tc>
                  <a:txBody>
                    <a:bodyPr/>
                    <a:lstStyle/>
                    <a:p>
                      <a:pPr algn="r" rtl="0" fontAlgn="b"/>
                      <a:r>
                        <a:rPr lang="en-US" sz="1200" b="0">
                          <a:effectLst/>
                          <a:latin typeface="Consolas" panose="020B0609020204030204" pitchFamily="49" charset="0"/>
                        </a:rPr>
                        <a:t>0.3402</a:t>
                      </a:r>
                    </a:p>
                  </a:txBody>
                  <a:tcPr marL="19050" marR="19050" marT="12700" marB="12700" anchor="b"/>
                </a:tc>
                <a:tc>
                  <a:txBody>
                    <a:bodyPr/>
                    <a:lstStyle/>
                    <a:p>
                      <a:pPr algn="r" rtl="0" fontAlgn="b"/>
                      <a:r>
                        <a:rPr lang="en-US" sz="1200" b="0">
                          <a:effectLst/>
                          <a:latin typeface="Consolas" panose="020B0609020204030204" pitchFamily="49" charset="0"/>
                        </a:rPr>
                        <a:t>0.5265</a:t>
                      </a:r>
                    </a:p>
                  </a:txBody>
                  <a:tcPr marL="19050" marR="19050" marT="12700" marB="12700" anchor="b">
                    <a:solidFill>
                      <a:srgbClr val="FFC000"/>
                    </a:solidFill>
                  </a:tcPr>
                </a:tc>
                <a:extLst>
                  <a:ext uri="{0D108BD9-81ED-4DB2-BD59-A6C34878D82A}">
                    <a16:rowId xmlns:a16="http://schemas.microsoft.com/office/drawing/2014/main" val="1725144853"/>
                  </a:ext>
                </a:extLst>
              </a:tr>
              <a:tr h="181781">
                <a:tc>
                  <a:txBody>
                    <a:bodyPr/>
                    <a:lstStyle/>
                    <a:p>
                      <a:pPr algn="r" rtl="0" fontAlgn="b"/>
                      <a:r>
                        <a:rPr lang="en-US" sz="1200" b="0">
                          <a:effectLst/>
                          <a:latin typeface="Consolas" panose="020B0609020204030204" pitchFamily="49" charset="0"/>
                        </a:rPr>
                        <a:t>-0.0087</a:t>
                      </a:r>
                    </a:p>
                  </a:txBody>
                  <a:tcPr marL="19050" marR="19050" marT="12700" marB="12700" anchor="b"/>
                </a:tc>
                <a:tc>
                  <a:txBody>
                    <a:bodyPr/>
                    <a:lstStyle/>
                    <a:p>
                      <a:pPr algn="r" rtl="0" fontAlgn="b"/>
                      <a:r>
                        <a:rPr lang="en-US" sz="1200" b="0">
                          <a:effectLst/>
                          <a:latin typeface="Consolas" panose="020B0609020204030204" pitchFamily="49" charset="0"/>
                        </a:rPr>
                        <a:t>0.9532</a:t>
                      </a:r>
                    </a:p>
                  </a:txBody>
                  <a:tcPr marL="19050" marR="19050" marT="12700" marB="12700" anchor="b"/>
                </a:tc>
                <a:tc>
                  <a:txBody>
                    <a:bodyPr/>
                    <a:lstStyle/>
                    <a:p>
                      <a:pPr algn="r" rtl="0" fontAlgn="b"/>
                      <a:r>
                        <a:rPr lang="en-US" sz="1200" b="0">
                          <a:effectLst/>
                          <a:latin typeface="Consolas" panose="020B0609020204030204" pitchFamily="49" charset="0"/>
                        </a:rPr>
                        <a:t>-0.4548</a:t>
                      </a:r>
                    </a:p>
                  </a:txBody>
                  <a:tcPr marL="19050" marR="19050" marT="12700" marB="12700" anchor="b"/>
                </a:tc>
                <a:tc>
                  <a:txBody>
                    <a:bodyPr/>
                    <a:lstStyle/>
                    <a:p>
                      <a:pPr algn="r" rtl="0" fontAlgn="b"/>
                      <a:r>
                        <a:rPr lang="en-US" sz="1200" b="0">
                          <a:effectLst/>
                          <a:latin typeface="Consolas" panose="020B0609020204030204" pitchFamily="49" charset="0"/>
                        </a:rPr>
                        <a:t>-0.9948</a:t>
                      </a:r>
                    </a:p>
                  </a:txBody>
                  <a:tcPr marL="19050" marR="19050" marT="12700" marB="12700" anchor="b"/>
                </a:tc>
                <a:tc>
                  <a:txBody>
                    <a:bodyPr/>
                    <a:lstStyle/>
                    <a:p>
                      <a:pPr algn="r" rtl="0" fontAlgn="b"/>
                      <a:r>
                        <a:rPr lang="en-US" sz="1200" b="0">
                          <a:effectLst/>
                          <a:latin typeface="Consolas" panose="020B0609020204030204" pitchFamily="49" charset="0"/>
                        </a:rPr>
                        <a:t>0.3837</a:t>
                      </a:r>
                    </a:p>
                  </a:txBody>
                  <a:tcPr marL="19050" marR="19050" marT="12700" marB="12700" anchor="b">
                    <a:solidFill>
                      <a:srgbClr val="FFC000"/>
                    </a:solidFill>
                  </a:tcPr>
                </a:tc>
                <a:extLst>
                  <a:ext uri="{0D108BD9-81ED-4DB2-BD59-A6C34878D82A}">
                    <a16:rowId xmlns:a16="http://schemas.microsoft.com/office/drawing/2014/main" val="3053533372"/>
                  </a:ext>
                </a:extLst>
              </a:tr>
              <a:tr h="181781">
                <a:tc>
                  <a:txBody>
                    <a:bodyPr/>
                    <a:lstStyle/>
                    <a:p>
                      <a:pPr algn="r" rtl="0" fontAlgn="b"/>
                      <a:r>
                        <a:rPr lang="en-US" sz="1200" b="0">
                          <a:effectLst/>
                          <a:latin typeface="Consolas" panose="020B0609020204030204" pitchFamily="49" charset="0"/>
                        </a:rPr>
                        <a:t>0.0058</a:t>
                      </a:r>
                    </a:p>
                  </a:txBody>
                  <a:tcPr marL="19050" marR="19050" marT="12700" marB="12700" anchor="b"/>
                </a:tc>
                <a:tc>
                  <a:txBody>
                    <a:bodyPr/>
                    <a:lstStyle/>
                    <a:p>
                      <a:pPr algn="r" rtl="0" fontAlgn="b"/>
                      <a:r>
                        <a:rPr lang="en-US" sz="1200" b="0">
                          <a:effectLst/>
                          <a:latin typeface="Consolas" panose="020B0609020204030204" pitchFamily="49" charset="0"/>
                        </a:rPr>
                        <a:t>-0.5312</a:t>
                      </a:r>
                    </a:p>
                  </a:txBody>
                  <a:tcPr marL="19050" marR="19050" marT="12700" marB="12700" anchor="b"/>
                </a:tc>
                <a:tc>
                  <a:txBody>
                    <a:bodyPr/>
                    <a:lstStyle/>
                    <a:p>
                      <a:pPr algn="r" rtl="0" fontAlgn="b"/>
                      <a:r>
                        <a:rPr lang="en-US" sz="1200" b="0">
                          <a:effectLst/>
                          <a:latin typeface="Consolas" panose="020B0609020204030204" pitchFamily="49" charset="0"/>
                        </a:rPr>
                        <a:t>0.4932</a:t>
                      </a:r>
                    </a:p>
                  </a:txBody>
                  <a:tcPr marL="19050" marR="19050" marT="12700" marB="12700" anchor="b"/>
                </a:tc>
                <a:tc>
                  <a:txBody>
                    <a:bodyPr/>
                    <a:lstStyle/>
                    <a:p>
                      <a:pPr algn="r" rtl="0" fontAlgn="b"/>
                      <a:r>
                        <a:rPr lang="en-US" sz="1200" b="0">
                          <a:effectLst/>
                          <a:latin typeface="Consolas" panose="020B0609020204030204" pitchFamily="49" charset="0"/>
                        </a:rPr>
                        <a:t>-0.4734</a:t>
                      </a:r>
                    </a:p>
                  </a:txBody>
                  <a:tcPr marL="19050" marR="19050" marT="12700" marB="12700" anchor="b"/>
                </a:tc>
                <a:tc>
                  <a:txBody>
                    <a:bodyPr/>
                    <a:lstStyle/>
                    <a:p>
                      <a:pPr algn="r" rtl="0" fontAlgn="b"/>
                      <a:r>
                        <a:rPr lang="en-US" sz="1200" b="0">
                          <a:effectLst/>
                          <a:latin typeface="Consolas" panose="020B0609020204030204" pitchFamily="49" charset="0"/>
                        </a:rPr>
                        <a:t>0.3991</a:t>
                      </a:r>
                    </a:p>
                  </a:txBody>
                  <a:tcPr marL="19050" marR="19050" marT="12700" marB="12700" anchor="b">
                    <a:solidFill>
                      <a:srgbClr val="FFC000"/>
                    </a:solidFill>
                  </a:tcPr>
                </a:tc>
                <a:extLst>
                  <a:ext uri="{0D108BD9-81ED-4DB2-BD59-A6C34878D82A}">
                    <a16:rowId xmlns:a16="http://schemas.microsoft.com/office/drawing/2014/main" val="1599285913"/>
                  </a:ext>
                </a:extLst>
              </a:tr>
              <a:tr h="181781">
                <a:tc>
                  <a:txBody>
                    <a:bodyPr/>
                    <a:lstStyle/>
                    <a:p>
                      <a:pPr algn="r" rtl="0" fontAlgn="b"/>
                      <a:r>
                        <a:rPr lang="en-US" sz="1200" b="0">
                          <a:effectLst/>
                          <a:latin typeface="Consolas" panose="020B0609020204030204" pitchFamily="49" charset="0"/>
                        </a:rPr>
                        <a:t>0.7302</a:t>
                      </a:r>
                    </a:p>
                  </a:txBody>
                  <a:tcPr marL="19050" marR="19050" marT="12700" marB="12700" anchor="b"/>
                </a:tc>
                <a:tc>
                  <a:txBody>
                    <a:bodyPr/>
                    <a:lstStyle/>
                    <a:p>
                      <a:pPr algn="r" rtl="0" fontAlgn="b"/>
                      <a:r>
                        <a:rPr lang="en-US" sz="1200" b="0">
                          <a:effectLst/>
                          <a:latin typeface="Consolas" panose="020B0609020204030204" pitchFamily="49" charset="0"/>
                        </a:rPr>
                        <a:t>0.7394</a:t>
                      </a:r>
                    </a:p>
                  </a:txBody>
                  <a:tcPr marL="19050" marR="19050" marT="12700" marB="12700" anchor="b"/>
                </a:tc>
                <a:tc>
                  <a:txBody>
                    <a:bodyPr/>
                    <a:lstStyle/>
                    <a:p>
                      <a:pPr algn="r" rtl="0" fontAlgn="b"/>
                      <a:r>
                        <a:rPr lang="en-US" sz="1200" b="0">
                          <a:effectLst/>
                          <a:latin typeface="Consolas" panose="020B0609020204030204" pitchFamily="49" charset="0"/>
                        </a:rPr>
                        <a:t>0.463</a:t>
                      </a:r>
                    </a:p>
                  </a:txBody>
                  <a:tcPr marL="19050" marR="19050" marT="12700" marB="12700" anchor="b"/>
                </a:tc>
                <a:tc>
                  <a:txBody>
                    <a:bodyPr/>
                    <a:lstStyle/>
                    <a:p>
                      <a:pPr algn="r" rtl="0" fontAlgn="b"/>
                      <a:r>
                        <a:rPr lang="en-US" sz="1200" b="0">
                          <a:effectLst/>
                          <a:latin typeface="Consolas" panose="020B0609020204030204" pitchFamily="49" charset="0"/>
                        </a:rPr>
                        <a:t>0.2108</a:t>
                      </a:r>
                    </a:p>
                  </a:txBody>
                  <a:tcPr marL="19050" marR="19050" marT="12700" marB="12700" anchor="b"/>
                </a:tc>
                <a:tc>
                  <a:txBody>
                    <a:bodyPr/>
                    <a:lstStyle/>
                    <a:p>
                      <a:pPr algn="r" rtl="0" fontAlgn="b"/>
                      <a:r>
                        <a:rPr lang="en-US" sz="1200" b="0">
                          <a:effectLst/>
                          <a:latin typeface="Consolas" panose="020B0609020204030204" pitchFamily="49" charset="0"/>
                        </a:rPr>
                        <a:t>0.5766</a:t>
                      </a:r>
                    </a:p>
                  </a:txBody>
                  <a:tcPr marL="19050" marR="19050" marT="12700" marB="12700" anchor="b">
                    <a:solidFill>
                      <a:srgbClr val="FFC000"/>
                    </a:solidFill>
                  </a:tcPr>
                </a:tc>
                <a:extLst>
                  <a:ext uri="{0D108BD9-81ED-4DB2-BD59-A6C34878D82A}">
                    <a16:rowId xmlns:a16="http://schemas.microsoft.com/office/drawing/2014/main" val="3878882017"/>
                  </a:ext>
                </a:extLst>
              </a:tr>
              <a:tr h="239419">
                <a:tc>
                  <a:txBody>
                    <a:bodyPr/>
                    <a:lstStyle/>
                    <a:p>
                      <a:r>
                        <a:rPr lang="en-US" sz="1200">
                          <a:latin typeface="Consolas" panose="020B0609020204030204" pitchFamily="49" charset="0"/>
                        </a:rPr>
                        <a:t>…</a:t>
                      </a:r>
                    </a:p>
                  </a:txBody>
                  <a:tcPr/>
                </a:tc>
                <a:tc>
                  <a:txBody>
                    <a:bodyPr/>
                    <a:lstStyle/>
                    <a:p>
                      <a:r>
                        <a:rPr lang="en-US" sz="1200">
                          <a:latin typeface="Consolas" panose="020B0609020204030204" pitchFamily="49" charset="0"/>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Consolas" panose="020B0609020204030204" pitchFamily="49" charset="0"/>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Consolas" panose="020B0609020204030204" pitchFamily="49" charset="0"/>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Consolas" panose="020B0609020204030204" pitchFamily="49" charset="0"/>
                        </a:rPr>
                        <a:t>…</a:t>
                      </a:r>
                    </a:p>
                  </a:txBody>
                  <a:tcPr>
                    <a:solidFill>
                      <a:srgbClr val="FFC000"/>
                    </a:solidFill>
                  </a:tcPr>
                </a:tc>
                <a:extLst>
                  <a:ext uri="{0D108BD9-81ED-4DB2-BD59-A6C34878D82A}">
                    <a16:rowId xmlns:a16="http://schemas.microsoft.com/office/drawing/2014/main" val="2962288400"/>
                  </a:ext>
                </a:extLst>
              </a:tr>
            </a:tbl>
          </a:graphicData>
        </a:graphic>
      </p:graphicFrame>
      <p:sp>
        <p:nvSpPr>
          <p:cNvPr id="16" name="TextBox 15">
            <a:extLst>
              <a:ext uri="{FF2B5EF4-FFF2-40B4-BE49-F238E27FC236}">
                <a16:creationId xmlns:a16="http://schemas.microsoft.com/office/drawing/2014/main" id="{30EF626C-CD3B-4967-AD73-4D022AACB56E}"/>
              </a:ext>
            </a:extLst>
          </p:cNvPr>
          <p:cNvSpPr txBox="1"/>
          <p:nvPr/>
        </p:nvSpPr>
        <p:spPr>
          <a:xfrm>
            <a:off x="5621089" y="3993838"/>
            <a:ext cx="4500081" cy="461665"/>
          </a:xfrm>
          <a:prstGeom prst="rect">
            <a:avLst/>
          </a:prstGeom>
          <a:noFill/>
        </p:spPr>
        <p:txBody>
          <a:bodyPr wrap="square" rtlCol="0">
            <a:spAutoFit/>
          </a:bodyPr>
          <a:lstStyle/>
          <a:p>
            <a:pPr algn="l"/>
            <a:r>
              <a:rPr lang="en-US" sz="2400">
                <a:latin typeface="Inter Light" panose="02000403000000020004" pitchFamily="2" charset="0"/>
                <a:ea typeface="Inter Light" panose="02000403000000020004" pitchFamily="2" charset="0"/>
                <a:cs typeface="Inter Light" panose="02000403000000020004" pitchFamily="2" charset="0"/>
              </a:rPr>
              <a:t>Enriched 12,288 x 5 matrix</a:t>
            </a:r>
          </a:p>
        </p:txBody>
      </p:sp>
    </p:spTree>
    <p:extLst>
      <p:ext uri="{BB962C8B-B14F-4D97-AF65-F5344CB8AC3E}">
        <p14:creationId xmlns:p14="http://schemas.microsoft.com/office/powerpoint/2010/main" val="27332972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28939-359A-3123-8C01-A137F7EF9A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2EF6A9-BB98-4479-B51E-B512705C4DE4}"/>
              </a:ext>
            </a:extLst>
          </p:cNvPr>
          <p:cNvSpPr>
            <a:spLocks noGrp="1"/>
          </p:cNvSpPr>
          <p:nvPr>
            <p:ph type="ctrTitle"/>
          </p:nvPr>
        </p:nvSpPr>
        <p:spPr/>
        <p:txBody>
          <a:bodyPr>
            <a:normAutofit fontScale="90000"/>
          </a:bodyPr>
          <a:lstStyle/>
          <a:p>
            <a:r>
              <a:rPr lang="en-US"/>
              <a:t>Generating the Next Token Using Enriched Tokens</a:t>
            </a:r>
          </a:p>
        </p:txBody>
      </p:sp>
      <p:sp>
        <p:nvSpPr>
          <p:cNvPr id="3" name="Subtitle 2">
            <a:extLst>
              <a:ext uri="{FF2B5EF4-FFF2-40B4-BE49-F238E27FC236}">
                <a16:creationId xmlns:a16="http://schemas.microsoft.com/office/drawing/2014/main" id="{8531329A-2753-73BF-C812-CC8B181F8723}"/>
              </a:ext>
            </a:extLst>
          </p:cNvPr>
          <p:cNvSpPr>
            <a:spLocks noGrp="1"/>
          </p:cNvSpPr>
          <p:nvPr>
            <p:ph type="subTitle" idx="1"/>
          </p:nvPr>
        </p:nvSpPr>
        <p:spPr/>
        <p:txBody>
          <a:bodyPr/>
          <a:lstStyle/>
          <a:p>
            <a:r>
              <a:rPr lang="en-US" dirty="0"/>
              <a:t>Lecture 26, CS70 Fall 2025</a:t>
            </a:r>
          </a:p>
        </p:txBody>
      </p:sp>
      <p:sp>
        <p:nvSpPr>
          <p:cNvPr id="6" name="Content Placeholder 5">
            <a:extLst>
              <a:ext uri="{FF2B5EF4-FFF2-40B4-BE49-F238E27FC236}">
                <a16:creationId xmlns:a16="http://schemas.microsoft.com/office/drawing/2014/main" id="{844A1329-017C-A4C6-6D09-92201A70C8D6}"/>
              </a:ext>
            </a:extLst>
          </p:cNvPr>
          <p:cNvSpPr>
            <a:spLocks noGrp="1"/>
          </p:cNvSpPr>
          <p:nvPr>
            <p:ph sz="quarter" idx="10"/>
          </p:nvPr>
        </p:nvSpPr>
        <p:spPr/>
        <p:txBody>
          <a:bodyPr/>
          <a:lstStyle/>
          <a:p>
            <a:endParaRPr lang="en-US">
              <a:solidFill>
                <a:schemeClr val="bg1">
                  <a:lumMod val="65000"/>
                </a:schemeClr>
              </a:solidFill>
            </a:endParaRPr>
          </a:p>
          <a:p>
            <a:endParaRPr lang="en-US" b="1">
              <a:solidFill>
                <a:schemeClr val="accent3"/>
              </a:solidFill>
              <a:latin typeface="Inter" panose="02000503000000020004" pitchFamily="2" charset="0"/>
              <a:ea typeface="Inter" panose="02000503000000020004" pitchFamily="2" charset="0"/>
              <a:cs typeface="Inter" panose="02000503000000020004" pitchFamily="2" charset="0"/>
            </a:endParaRPr>
          </a:p>
        </p:txBody>
      </p:sp>
      <p:sp>
        <p:nvSpPr>
          <p:cNvPr id="4" name="Content Placeholder 5">
            <a:extLst>
              <a:ext uri="{FF2B5EF4-FFF2-40B4-BE49-F238E27FC236}">
                <a16:creationId xmlns:a16="http://schemas.microsoft.com/office/drawing/2014/main" id="{A2636AA9-163D-4C9C-6868-A702566C95D1}"/>
              </a:ext>
            </a:extLst>
          </p:cNvPr>
          <p:cNvSpPr txBox="1">
            <a:spLocks/>
          </p:cNvSpPr>
          <p:nvPr/>
        </p:nvSpPr>
        <p:spPr>
          <a:xfrm>
            <a:off x="6248400" y="217487"/>
            <a:ext cx="6096000" cy="6716713"/>
          </a:xfrm>
          <a:prstGeom prst="rect">
            <a:avLst/>
          </a:prstGeom>
        </p:spPr>
        <p:txBody>
          <a:bodyPr anchor="ctr">
            <a:normAutofit/>
          </a:bodyPr>
          <a:lstStyle>
            <a:lvl1pPr marL="0" indent="0" algn="l" defTabSz="914377" rtl="0" eaLnBrk="1" latinLnBrk="0" hangingPunct="1">
              <a:lnSpc>
                <a:spcPct val="110000"/>
              </a:lnSpc>
              <a:spcBef>
                <a:spcPts val="1000"/>
              </a:spcBef>
              <a:buFont typeface="Arial" panose="020B0604020202020204" pitchFamily="34" charset="0"/>
              <a:buNone/>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1pPr>
            <a:lvl2pPr marL="685783" indent="-228594" algn="l" defTabSz="914377" rtl="0" eaLnBrk="1" latinLnBrk="0" hangingPunct="1">
              <a:lnSpc>
                <a:spcPct val="90000"/>
              </a:lnSpc>
              <a:spcBef>
                <a:spcPts val="500"/>
              </a:spcBef>
              <a:buSzPct val="125000"/>
              <a:buFont typeface="Arial" panose="020B0604020202020204" pitchFamily="34" charset="0"/>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2pPr>
            <a:lvl3pPr marL="1142971" indent="-228594" algn="l" defTabSz="914377" rtl="0" eaLnBrk="1" latinLnBrk="0" hangingPunct="1">
              <a:lnSpc>
                <a:spcPct val="90000"/>
              </a:lnSpc>
              <a:spcBef>
                <a:spcPts val="500"/>
              </a:spcBef>
              <a:buFont typeface="Courier New" panose="02070309020205020404" pitchFamily="49" charset="0"/>
              <a:buChar char="o"/>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3pPr>
            <a:lvl4pPr marL="1600160" indent="-228594" algn="l" defTabSz="914377" rtl="0" eaLnBrk="1" latinLnBrk="0" hangingPunct="1">
              <a:lnSpc>
                <a:spcPct val="90000"/>
              </a:lnSpc>
              <a:spcBef>
                <a:spcPts val="500"/>
              </a:spcBef>
              <a:buFont typeface="Wingdings" pitchFamily="2" charset="2"/>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4pPr>
            <a:lvl5pPr marL="2057349" indent="-228594" algn="l" defTabSz="914377" rtl="0" eaLnBrk="1" latinLnBrk="0" hangingPunct="1">
              <a:lnSpc>
                <a:spcPct val="90000"/>
              </a:lnSpc>
              <a:spcBef>
                <a:spcPts val="500"/>
              </a:spcBef>
              <a:buFont typeface="Arial" panose="020B0604020202020204" pitchFamily="34" charset="0"/>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solidFill>
                <a:schemeClr val="bg1">
                  <a:lumMod val="65000"/>
                </a:schemeClr>
              </a:solidFill>
            </a:endParaRPr>
          </a:p>
        </p:txBody>
      </p:sp>
      <p:sp>
        <p:nvSpPr>
          <p:cNvPr id="5" name="Content Placeholder 5">
            <a:extLst>
              <a:ext uri="{FF2B5EF4-FFF2-40B4-BE49-F238E27FC236}">
                <a16:creationId xmlns:a16="http://schemas.microsoft.com/office/drawing/2014/main" id="{A8DF1F92-0E29-37F7-D2B6-3FF22017A48E}"/>
              </a:ext>
            </a:extLst>
          </p:cNvPr>
          <p:cNvSpPr txBox="1">
            <a:spLocks/>
          </p:cNvSpPr>
          <p:nvPr/>
        </p:nvSpPr>
        <p:spPr>
          <a:xfrm>
            <a:off x="6134100" y="65087"/>
            <a:ext cx="6096000" cy="6716713"/>
          </a:xfrm>
          <a:prstGeom prst="rect">
            <a:avLst/>
          </a:prstGeom>
        </p:spPr>
        <p:txBody>
          <a:bodyPr anchor="ctr">
            <a:normAutofit/>
          </a:bodyPr>
          <a:lstStyle>
            <a:lvl1pPr marL="0" indent="0" algn="l" defTabSz="914377" rtl="0" eaLnBrk="1" latinLnBrk="0" hangingPunct="1">
              <a:lnSpc>
                <a:spcPct val="110000"/>
              </a:lnSpc>
              <a:spcBef>
                <a:spcPts val="1000"/>
              </a:spcBef>
              <a:buFont typeface="Arial" panose="020B0604020202020204" pitchFamily="34" charset="0"/>
              <a:buNone/>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1pPr>
            <a:lvl2pPr marL="685783" indent="-228594" algn="l" defTabSz="914377" rtl="0" eaLnBrk="1" latinLnBrk="0" hangingPunct="1">
              <a:lnSpc>
                <a:spcPct val="90000"/>
              </a:lnSpc>
              <a:spcBef>
                <a:spcPts val="500"/>
              </a:spcBef>
              <a:buSzPct val="125000"/>
              <a:buFont typeface="Arial" panose="020B0604020202020204" pitchFamily="34" charset="0"/>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2pPr>
            <a:lvl3pPr marL="1142971" indent="-228594" algn="l" defTabSz="914377" rtl="0" eaLnBrk="1" latinLnBrk="0" hangingPunct="1">
              <a:lnSpc>
                <a:spcPct val="90000"/>
              </a:lnSpc>
              <a:spcBef>
                <a:spcPts val="500"/>
              </a:spcBef>
              <a:buFont typeface="Courier New" panose="02070309020205020404" pitchFamily="49" charset="0"/>
              <a:buChar char="o"/>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3pPr>
            <a:lvl4pPr marL="1600160" indent="-228594" algn="l" defTabSz="914377" rtl="0" eaLnBrk="1" latinLnBrk="0" hangingPunct="1">
              <a:lnSpc>
                <a:spcPct val="90000"/>
              </a:lnSpc>
              <a:spcBef>
                <a:spcPts val="500"/>
              </a:spcBef>
              <a:buFont typeface="Wingdings" pitchFamily="2" charset="2"/>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4pPr>
            <a:lvl5pPr marL="2057349" indent="-228594" algn="l" defTabSz="914377" rtl="0" eaLnBrk="1" latinLnBrk="0" hangingPunct="1">
              <a:lnSpc>
                <a:spcPct val="90000"/>
              </a:lnSpc>
              <a:spcBef>
                <a:spcPts val="500"/>
              </a:spcBef>
              <a:buFont typeface="Arial" panose="020B0604020202020204" pitchFamily="34" charset="0"/>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65000"/>
                  </a:schemeClr>
                </a:solidFill>
              </a:rPr>
              <a:t>The Stationary Distribution (Continued)</a:t>
            </a:r>
          </a:p>
          <a:p>
            <a:r>
              <a:rPr lang="en-US" dirty="0">
                <a:solidFill>
                  <a:schemeClr val="bg1">
                    <a:lumMod val="65000"/>
                  </a:schemeClr>
                </a:solidFill>
              </a:rPr>
              <a:t>Generating Text with a Markov Chain</a:t>
            </a:r>
          </a:p>
          <a:p>
            <a:r>
              <a:rPr lang="en-US" dirty="0">
                <a:solidFill>
                  <a:schemeClr val="bg1">
                    <a:lumMod val="65000"/>
                  </a:schemeClr>
                </a:solidFill>
              </a:rPr>
              <a:t>Word Level Markov Chains</a:t>
            </a:r>
          </a:p>
          <a:p>
            <a:r>
              <a:rPr lang="en-US" b="1" dirty="0">
                <a:solidFill>
                  <a:schemeClr val="accent3"/>
                </a:solidFill>
                <a:latin typeface="Inter" panose="02000503000000020004" pitchFamily="2" charset="0"/>
                <a:ea typeface="Inter" panose="02000503000000020004" pitchFamily="2" charset="0"/>
                <a:cs typeface="Inter" panose="02000503000000020004" pitchFamily="2" charset="0"/>
              </a:rPr>
              <a:t>Brief Look at Large Language Models</a:t>
            </a:r>
          </a:p>
          <a:p>
            <a:pPr marL="342900" indent="-342900">
              <a:buFont typeface="Arial" panose="020B0604020202020204" pitchFamily="34" charset="0"/>
              <a:buChar char="•"/>
            </a:pPr>
            <a:r>
              <a:rPr lang="en-US" dirty="0">
                <a:solidFill>
                  <a:schemeClr val="bg1">
                    <a:lumMod val="65000"/>
                  </a:schemeClr>
                </a:solidFill>
              </a:rPr>
              <a:t>Embeddings and Tokenization</a:t>
            </a:r>
          </a:p>
          <a:p>
            <a:pPr marL="342900" indent="-342900">
              <a:buFont typeface="Arial" panose="020B0604020202020204" pitchFamily="34" charset="0"/>
              <a:buChar char="•"/>
            </a:pPr>
            <a:r>
              <a:rPr lang="en-US" dirty="0">
                <a:solidFill>
                  <a:schemeClr val="bg1">
                    <a:lumMod val="65000"/>
                  </a:schemeClr>
                </a:solidFill>
              </a:rPr>
              <a:t>Modifying Token Meaning with Vector Operations</a:t>
            </a:r>
          </a:p>
          <a:p>
            <a:pPr marL="342900" indent="-342900">
              <a:buFont typeface="Arial" panose="020B0604020202020204" pitchFamily="34" charset="0"/>
              <a:buChar char="•"/>
            </a:pPr>
            <a:r>
              <a:rPr lang="en-US" b="1" dirty="0">
                <a:solidFill>
                  <a:schemeClr val="accent3"/>
                </a:solidFill>
                <a:latin typeface="Inter" panose="02000503000000020004" pitchFamily="2" charset="0"/>
                <a:ea typeface="Inter" panose="02000503000000020004" pitchFamily="2" charset="0"/>
                <a:cs typeface="Inter" panose="02000503000000020004" pitchFamily="2" charset="0"/>
              </a:rPr>
              <a:t>Generating Next Token Using Enriched Tokens</a:t>
            </a:r>
          </a:p>
          <a:p>
            <a:r>
              <a:rPr lang="en-US" dirty="0">
                <a:solidFill>
                  <a:schemeClr val="bg1">
                    <a:lumMod val="65000"/>
                  </a:schemeClr>
                </a:solidFill>
              </a:rPr>
              <a:t>Reflections on CS70</a:t>
            </a:r>
          </a:p>
        </p:txBody>
      </p:sp>
    </p:spTree>
    <p:extLst>
      <p:ext uri="{BB962C8B-B14F-4D97-AF65-F5344CB8AC3E}">
        <p14:creationId xmlns:p14="http://schemas.microsoft.com/office/powerpoint/2010/main" val="21680766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4BB0F-2B92-2321-0E8A-3215539C17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11E067-F8FF-EDA4-6B93-3FCED4B1DF96}"/>
              </a:ext>
            </a:extLst>
          </p:cNvPr>
          <p:cNvSpPr>
            <a:spLocks noGrp="1"/>
          </p:cNvSpPr>
          <p:nvPr>
            <p:ph type="title"/>
          </p:nvPr>
        </p:nvSpPr>
        <p:spPr/>
        <p:txBody>
          <a:bodyPr/>
          <a:lstStyle/>
          <a:p>
            <a:r>
              <a:rPr lang="en-US"/>
              <a:t>Using Our Final Enriched Token</a:t>
            </a:r>
          </a:p>
        </p:txBody>
      </p:sp>
      <p:sp>
        <p:nvSpPr>
          <p:cNvPr id="11" name="Content Placeholder 10">
            <a:extLst>
              <a:ext uri="{FF2B5EF4-FFF2-40B4-BE49-F238E27FC236}">
                <a16:creationId xmlns:a16="http://schemas.microsoft.com/office/drawing/2014/main" id="{E0C0867B-3179-5657-F43E-D9C5A747C65D}"/>
              </a:ext>
            </a:extLst>
          </p:cNvPr>
          <p:cNvSpPr>
            <a:spLocks noGrp="1"/>
          </p:cNvSpPr>
          <p:nvPr>
            <p:ph idx="1"/>
          </p:nvPr>
        </p:nvSpPr>
        <p:spPr/>
        <p:txBody>
          <a:bodyPr/>
          <a:lstStyle/>
          <a:p>
            <a:r>
              <a:rPr lang="en-US"/>
              <a:t>It may seem strange to only use one token!</a:t>
            </a:r>
          </a:p>
          <a:p>
            <a:pPr marL="342900" indent="-342900">
              <a:buFont typeface="Arial" panose="020B0604020202020204" pitchFamily="34" charset="0"/>
              <a:buChar char="•"/>
            </a:pPr>
            <a:r>
              <a:rPr lang="en-US"/>
              <a:t>Markov models benefitted from being able to see further back.</a:t>
            </a:r>
          </a:p>
          <a:p>
            <a:pPr marL="342900" indent="-342900">
              <a:buFont typeface="Arial" panose="020B0604020202020204" pitchFamily="34" charset="0"/>
              <a:buChar char="•"/>
            </a:pPr>
            <a:r>
              <a:rPr lang="en-US"/>
              <a:t>But here, the final token’s meaning is taking into account the earlier tokens.</a:t>
            </a:r>
          </a:p>
          <a:p>
            <a:pPr marL="1028683" lvl="1" indent="-342900">
              <a:buFont typeface="Arial" panose="020B0604020202020204" pitchFamily="34" charset="0"/>
              <a:buChar char="•"/>
            </a:pPr>
            <a:r>
              <a:rPr lang="en-US"/>
              <a:t>Note: LLMs have a “context window” which is the maximum number of tokens considered when generating our prized final enriched token.</a:t>
            </a:r>
          </a:p>
        </p:txBody>
      </p:sp>
      <p:graphicFrame>
        <p:nvGraphicFramePr>
          <p:cNvPr id="13" name="Content Placeholder 5">
            <a:extLst>
              <a:ext uri="{FF2B5EF4-FFF2-40B4-BE49-F238E27FC236}">
                <a16:creationId xmlns:a16="http://schemas.microsoft.com/office/drawing/2014/main" id="{5F62BA24-5ED7-0F99-699D-FE4A8577213F}"/>
              </a:ext>
            </a:extLst>
          </p:cNvPr>
          <p:cNvGraphicFramePr>
            <a:graphicFrameLocks/>
          </p:cNvGraphicFramePr>
          <p:nvPr>
            <p:extLst>
              <p:ext uri="{D42A27DB-BD31-4B8C-83A1-F6EECF244321}">
                <p14:modId xmlns:p14="http://schemas.microsoft.com/office/powerpoint/2010/main" val="2119704734"/>
              </p:ext>
            </p:extLst>
          </p:nvPr>
        </p:nvGraphicFramePr>
        <p:xfrm>
          <a:off x="2145488" y="3877741"/>
          <a:ext cx="1344844" cy="1930400"/>
        </p:xfrm>
        <a:graphic>
          <a:graphicData uri="http://schemas.openxmlformats.org/drawingml/2006/table">
            <a:tbl>
              <a:tblPr firstRow="1" bandRow="1">
                <a:tableStyleId>{073A0DAA-6AF3-43AB-8588-CEC1D06C72B9}</a:tableStyleId>
              </a:tblPr>
              <a:tblGrid>
                <a:gridCol w="1344844">
                  <a:extLst>
                    <a:ext uri="{9D8B030D-6E8A-4147-A177-3AD203B41FA5}">
                      <a16:colId xmlns:a16="http://schemas.microsoft.com/office/drawing/2014/main" val="944720953"/>
                    </a:ext>
                  </a:extLst>
                </a:gridCol>
              </a:tblGrid>
              <a:tr h="239419">
                <a:tc>
                  <a:txBody>
                    <a:bodyPr/>
                    <a:lstStyle/>
                    <a:p>
                      <a:r>
                        <a:rPr lang="en-US" sz="1800">
                          <a:solidFill>
                            <a:schemeClr val="tx1"/>
                          </a:solidFill>
                          <a:latin typeface="Consolas" panose="020B0609020204030204" pitchFamily="49" charset="0"/>
                        </a:rPr>
                        <a:t>_orange</a:t>
                      </a:r>
                    </a:p>
                  </a:txBody>
                  <a:tcPr>
                    <a:solidFill>
                      <a:srgbClr val="FFC000"/>
                    </a:solidFill>
                  </a:tcPr>
                </a:tc>
                <a:extLst>
                  <a:ext uri="{0D108BD9-81ED-4DB2-BD59-A6C34878D82A}">
                    <a16:rowId xmlns:a16="http://schemas.microsoft.com/office/drawing/2014/main" val="423590722"/>
                  </a:ext>
                </a:extLst>
              </a:tr>
              <a:tr h="181781">
                <a:tc>
                  <a:txBody>
                    <a:bodyPr/>
                    <a:lstStyle/>
                    <a:p>
                      <a:pPr algn="r" rtl="0" fontAlgn="b"/>
                      <a:r>
                        <a:rPr lang="en-US" sz="1800" b="0">
                          <a:effectLst/>
                          <a:latin typeface="Consolas" panose="020B0609020204030204" pitchFamily="49" charset="0"/>
                        </a:rPr>
                        <a:t>0.5265</a:t>
                      </a:r>
                    </a:p>
                  </a:txBody>
                  <a:tcPr marL="19050" marR="19050" marT="12700" marB="12700" anchor="b">
                    <a:solidFill>
                      <a:srgbClr val="FFC000"/>
                    </a:solidFill>
                  </a:tcPr>
                </a:tc>
                <a:extLst>
                  <a:ext uri="{0D108BD9-81ED-4DB2-BD59-A6C34878D82A}">
                    <a16:rowId xmlns:a16="http://schemas.microsoft.com/office/drawing/2014/main" val="4123743376"/>
                  </a:ext>
                </a:extLst>
              </a:tr>
              <a:tr h="181781">
                <a:tc>
                  <a:txBody>
                    <a:bodyPr/>
                    <a:lstStyle/>
                    <a:p>
                      <a:pPr algn="r" rtl="0" fontAlgn="b"/>
                      <a:r>
                        <a:rPr lang="en-US" sz="1800" b="0">
                          <a:effectLst/>
                          <a:latin typeface="Consolas" panose="020B0609020204030204" pitchFamily="49" charset="0"/>
                        </a:rPr>
                        <a:t>0.3837</a:t>
                      </a:r>
                    </a:p>
                  </a:txBody>
                  <a:tcPr marL="19050" marR="19050" marT="12700" marB="12700" anchor="b">
                    <a:solidFill>
                      <a:srgbClr val="FFC000"/>
                    </a:solidFill>
                  </a:tcPr>
                </a:tc>
                <a:extLst>
                  <a:ext uri="{0D108BD9-81ED-4DB2-BD59-A6C34878D82A}">
                    <a16:rowId xmlns:a16="http://schemas.microsoft.com/office/drawing/2014/main" val="1385321610"/>
                  </a:ext>
                </a:extLst>
              </a:tr>
              <a:tr h="181781">
                <a:tc>
                  <a:txBody>
                    <a:bodyPr/>
                    <a:lstStyle/>
                    <a:p>
                      <a:pPr algn="r" rtl="0" fontAlgn="b"/>
                      <a:r>
                        <a:rPr lang="en-US" sz="1800" b="0">
                          <a:effectLst/>
                          <a:latin typeface="Consolas" panose="020B0609020204030204" pitchFamily="49" charset="0"/>
                        </a:rPr>
                        <a:t>0.3991</a:t>
                      </a:r>
                    </a:p>
                  </a:txBody>
                  <a:tcPr marL="19050" marR="19050" marT="12700" marB="12700" anchor="b">
                    <a:solidFill>
                      <a:srgbClr val="FFC000"/>
                    </a:solidFill>
                  </a:tcPr>
                </a:tc>
                <a:extLst>
                  <a:ext uri="{0D108BD9-81ED-4DB2-BD59-A6C34878D82A}">
                    <a16:rowId xmlns:a16="http://schemas.microsoft.com/office/drawing/2014/main" val="339866544"/>
                  </a:ext>
                </a:extLst>
              </a:tr>
              <a:tr h="181781">
                <a:tc>
                  <a:txBody>
                    <a:bodyPr/>
                    <a:lstStyle/>
                    <a:p>
                      <a:pPr algn="r" rtl="0" fontAlgn="b"/>
                      <a:r>
                        <a:rPr lang="en-US" sz="1800" b="0">
                          <a:effectLst/>
                          <a:latin typeface="Consolas" panose="020B0609020204030204" pitchFamily="49" charset="0"/>
                        </a:rPr>
                        <a:t>0.5766</a:t>
                      </a:r>
                    </a:p>
                  </a:txBody>
                  <a:tcPr marL="19050" marR="19050" marT="12700" marB="12700" anchor="b">
                    <a:solidFill>
                      <a:srgbClr val="FFC000"/>
                    </a:solidFill>
                  </a:tcPr>
                </a:tc>
                <a:extLst>
                  <a:ext uri="{0D108BD9-81ED-4DB2-BD59-A6C34878D82A}">
                    <a16:rowId xmlns:a16="http://schemas.microsoft.com/office/drawing/2014/main" val="1306221713"/>
                  </a:ext>
                </a:extLst>
              </a:tr>
              <a:tr h="2394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latin typeface="Consolas" panose="020B0609020204030204" pitchFamily="49" charset="0"/>
                        </a:rPr>
                        <a:t>…</a:t>
                      </a:r>
                    </a:p>
                  </a:txBody>
                  <a:tcPr>
                    <a:solidFill>
                      <a:srgbClr val="FFC000"/>
                    </a:solidFill>
                  </a:tcPr>
                </a:tc>
                <a:extLst>
                  <a:ext uri="{0D108BD9-81ED-4DB2-BD59-A6C34878D82A}">
                    <a16:rowId xmlns:a16="http://schemas.microsoft.com/office/drawing/2014/main" val="3239769762"/>
                  </a:ext>
                </a:extLst>
              </a:tr>
            </a:tbl>
          </a:graphicData>
        </a:graphic>
      </p:graphicFrame>
    </p:spTree>
    <p:extLst>
      <p:ext uri="{BB962C8B-B14F-4D97-AF65-F5344CB8AC3E}">
        <p14:creationId xmlns:p14="http://schemas.microsoft.com/office/powerpoint/2010/main" val="11075761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A15FA-9C7A-60AE-A652-8817B3D112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CBE3BE-24FD-C67E-193C-71679DC98AC1}"/>
              </a:ext>
            </a:extLst>
          </p:cNvPr>
          <p:cNvSpPr>
            <a:spLocks noGrp="1"/>
          </p:cNvSpPr>
          <p:nvPr>
            <p:ph type="title"/>
          </p:nvPr>
        </p:nvSpPr>
        <p:spPr/>
        <p:txBody>
          <a:bodyPr/>
          <a:lstStyle/>
          <a:p>
            <a:r>
              <a:rPr lang="en-US"/>
              <a:t>Using Our Final Enriched Token</a:t>
            </a:r>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DBAF0831-5BD0-6081-B841-C7F2A982ADC3}"/>
                  </a:ext>
                </a:extLst>
              </p:cNvPr>
              <p:cNvSpPr>
                <a:spLocks noGrp="1"/>
              </p:cNvSpPr>
              <p:nvPr>
                <p:ph idx="1"/>
              </p:nvPr>
            </p:nvSpPr>
            <p:spPr/>
            <p:txBody>
              <a:bodyPr/>
              <a:lstStyle/>
              <a:p>
                <a:r>
                  <a:rPr lang="en-US"/>
                  <a:t>The way we use this token is we multiply it by a D x V matrix.</a:t>
                </a:r>
              </a:p>
              <a:p>
                <a:pPr marL="342900" indent="-342900">
                  <a:buFont typeface="Arial" panose="020B0604020202020204" pitchFamily="34" charset="0"/>
                  <a:buChar char="•"/>
                </a:pPr>
                <a:r>
                  <a:rPr lang="en-US"/>
                  <a:t>I think V = 50,257, i.e. GPT 3.5’s vocabulary is 50,357 tokens.</a:t>
                </a:r>
              </a:p>
              <a:p>
                <a:pPr marL="342900" indent="-342900">
                  <a:buFont typeface="Arial" panose="020B0604020202020204" pitchFamily="34" charset="0"/>
                  <a:buChar char="•"/>
                </a:pPr>
                <a:endParaRPr lang="en-US"/>
              </a:p>
              <a:p>
                <a:pPr marL="342900" indent="-342900">
                  <a:buFont typeface="Arial" panose="020B0604020202020204" pitchFamily="34" charset="0"/>
                  <a:buChar char="•"/>
                </a:pPr>
                <a:endParaRPr lang="en-US"/>
              </a:p>
              <a:p>
                <a:pPr marL="342900" indent="-342900">
                  <a:buFont typeface="Arial" panose="020B0604020202020204" pitchFamily="34" charset="0"/>
                  <a:buChar char="•"/>
                </a:pPr>
                <a:endParaRPr lang="en-US"/>
              </a:p>
              <a:p>
                <a:pPr marL="342900" indent="-342900">
                  <a:buFont typeface="Arial" panose="020B0604020202020204" pitchFamily="34" charset="0"/>
                  <a:buChar char="•"/>
                </a:pPr>
                <a:endParaRPr lang="en-US"/>
              </a:p>
              <a:p>
                <a:pPr marL="342900" indent="-342900">
                  <a:buFont typeface="Arial" panose="020B0604020202020204" pitchFamily="34" charset="0"/>
                  <a:buChar char="•"/>
                </a:pPr>
                <a:endParaRPr lang="en-US"/>
              </a:p>
              <a:p>
                <a:pPr marL="342900" indent="-342900">
                  <a:buFont typeface="Arial" panose="020B0604020202020204" pitchFamily="34" charset="0"/>
                  <a:buChar char="•"/>
                </a:pPr>
                <a:endParaRPr lang="en-US"/>
              </a:p>
              <a:p>
                <a:r>
                  <a:rPr lang="en-US"/>
                  <a:t>The result is a vector of length 50,537 giving the relative likelihood of each following token, i.e. we get back:</a:t>
                </a:r>
              </a:p>
              <a:p>
                <a:pPr marL="342900" indent="-34290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apple</m:t>
                        </m:r>
                        <m:r>
                          <a:rPr lang="en-US" b="0" i="0" smtClean="0">
                            <a:latin typeface="Cambria Math" panose="02040503050406030204" pitchFamily="18" charset="0"/>
                          </a:rPr>
                          <m:t> </m:t>
                        </m:r>
                      </m:e>
                    </m:d>
                    <m:r>
                      <a:rPr lang="en-US" b="0" i="0" smtClean="0">
                        <a:latin typeface="Cambria Math" panose="02040503050406030204" pitchFamily="18" charset="0"/>
                      </a:rPr>
                      <m:t> </m:t>
                    </m:r>
                    <m:r>
                      <a:rPr lang="en-US" b="0" i="0" smtClean="0">
                        <a:solidFill>
                          <a:srgbClr val="FFC000"/>
                        </a:solidFill>
                        <a:latin typeface="Cambria Math" panose="02040503050406030204" pitchFamily="18" charset="0"/>
                      </a:rPr>
                      <m:t>_</m:t>
                    </m:r>
                    <m:r>
                      <m:rPr>
                        <m:sty m:val="p"/>
                      </m:rPr>
                      <a:rPr lang="en-US" b="0" i="0" smtClean="0">
                        <a:solidFill>
                          <a:srgbClr val="FFC000"/>
                        </a:solidFill>
                        <a:latin typeface="Cambria Math" panose="02040503050406030204" pitchFamily="18" charset="0"/>
                      </a:rPr>
                      <m:t>orange</m:t>
                    </m:r>
                    <m:r>
                      <a:rPr lang="en-US" b="0" i="1" smtClean="0">
                        <a:latin typeface="Cambria Math" panose="02040503050406030204" pitchFamily="18" charset="0"/>
                      </a:rPr>
                      <m:t>)</m:t>
                    </m:r>
                  </m:oMath>
                </a14:m>
                <a:r>
                  <a:rPr lang="en-US"/>
                  <a:t>, and </a:t>
                </a:r>
                <a14:m>
                  <m:oMath xmlns:m="http://schemas.openxmlformats.org/officeDocument/2006/math">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aspa</m:t>
                        </m:r>
                        <m:r>
                          <a:rPr lang="en-US" b="0" i="0" smtClean="0">
                            <a:latin typeface="Cambria Math" panose="02040503050406030204" pitchFamily="18" charset="0"/>
                          </a:rPr>
                          <m:t> </m:t>
                        </m:r>
                      </m:e>
                    </m:d>
                    <m:r>
                      <a:rPr lang="en-US" b="0" i="0" smtClean="0">
                        <a:latin typeface="Cambria Math" panose="02040503050406030204" pitchFamily="18" charset="0"/>
                      </a:rPr>
                      <m:t> </m:t>
                    </m:r>
                    <m:r>
                      <a:rPr lang="en-US" i="0">
                        <a:solidFill>
                          <a:srgbClr val="FFC000"/>
                        </a:solidFill>
                        <a:latin typeface="Cambria Math" panose="02040503050406030204" pitchFamily="18" charset="0"/>
                      </a:rPr>
                      <m:t>_</m:t>
                    </m:r>
                    <m:r>
                      <m:rPr>
                        <m:sty m:val="p"/>
                      </m:rPr>
                      <a:rPr lang="en-US" i="0">
                        <a:solidFill>
                          <a:srgbClr val="FFC000"/>
                        </a:solidFill>
                        <a:latin typeface="Cambria Math" panose="02040503050406030204" pitchFamily="18" charset="0"/>
                      </a:rPr>
                      <m:t>orange</m:t>
                    </m:r>
                    <m:r>
                      <a:rPr lang="en-US" b="0" i="1" smtClean="0">
                        <a:latin typeface="Cambria Math" panose="02040503050406030204" pitchFamily="18" charset="0"/>
                      </a:rPr>
                      <m:t>)</m:t>
                    </m:r>
                  </m:oMath>
                </a14:m>
                <a:r>
                  <a:rPr lang="en-US"/>
                  <a:t>, …, </a:t>
                </a:r>
                <a14:m>
                  <m:oMath xmlns:m="http://schemas.openxmlformats.org/officeDocument/2006/math">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zebra</m:t>
                        </m:r>
                        <m:r>
                          <a:rPr lang="en-US" b="0" i="0" smtClean="0">
                            <a:latin typeface="Cambria Math" panose="02040503050406030204" pitchFamily="18" charset="0"/>
                          </a:rPr>
                          <m:t> </m:t>
                        </m:r>
                      </m:e>
                    </m:d>
                    <m:r>
                      <a:rPr lang="en-US" b="0" i="0" smtClean="0">
                        <a:latin typeface="Cambria Math" panose="02040503050406030204" pitchFamily="18" charset="0"/>
                      </a:rPr>
                      <m:t> </m:t>
                    </m:r>
                    <m:r>
                      <a:rPr lang="en-US" b="0" i="0" smtClean="0">
                        <a:solidFill>
                          <a:srgbClr val="FFC000"/>
                        </a:solidFill>
                        <a:latin typeface="Cambria Math" panose="02040503050406030204" pitchFamily="18" charset="0"/>
                      </a:rPr>
                      <m:t>_</m:t>
                    </m:r>
                    <m:r>
                      <m:rPr>
                        <m:sty m:val="p"/>
                      </m:rPr>
                      <a:rPr lang="en-US" b="0" i="0" smtClean="0">
                        <a:solidFill>
                          <a:srgbClr val="FFC000"/>
                        </a:solidFill>
                        <a:latin typeface="Cambria Math" panose="02040503050406030204" pitchFamily="18" charset="0"/>
                      </a:rPr>
                      <m:t>orange</m:t>
                    </m:r>
                    <m:r>
                      <a:rPr lang="en-US" b="0" i="1" smtClean="0">
                        <a:latin typeface="Cambria Math" panose="02040503050406030204" pitchFamily="18" charset="0"/>
                      </a:rPr>
                      <m:t>)</m:t>
                    </m:r>
                  </m:oMath>
                </a14:m>
                <a:endParaRPr lang="en-US"/>
              </a:p>
              <a:p>
                <a:endParaRPr lang="en-US"/>
              </a:p>
            </p:txBody>
          </p:sp>
        </mc:Choice>
        <mc:Fallback xmlns="">
          <p:sp>
            <p:nvSpPr>
              <p:cNvPr id="11" name="Content Placeholder 10">
                <a:extLst>
                  <a:ext uri="{FF2B5EF4-FFF2-40B4-BE49-F238E27FC236}">
                    <a16:creationId xmlns:a16="http://schemas.microsoft.com/office/drawing/2014/main" id="{DBAF0831-5BD0-6081-B841-C7F2A982ADC3}"/>
                  </a:ext>
                </a:extLst>
              </p:cNvPr>
              <p:cNvSpPr>
                <a:spLocks noGrp="1" noRot="1" noChangeAspect="1" noMove="1" noResize="1" noEditPoints="1" noAdjustHandles="1" noChangeArrowheads="1" noChangeShapeType="1" noTextEdit="1"/>
              </p:cNvSpPr>
              <p:nvPr>
                <p:ph idx="1"/>
              </p:nvPr>
            </p:nvSpPr>
            <p:spPr>
              <a:blipFill>
                <a:blip r:embed="rId3"/>
                <a:stretch>
                  <a:fillRect l="-796" t="-541" r="-584" b="-2489"/>
                </a:stretch>
              </a:blipFill>
            </p:spPr>
            <p:txBody>
              <a:bodyPr/>
              <a:lstStyle/>
              <a:p>
                <a:r>
                  <a:rPr lang="en-US">
                    <a:noFill/>
                  </a:rPr>
                  <a:t> </a:t>
                </a:r>
              </a:p>
            </p:txBody>
          </p:sp>
        </mc:Fallback>
      </mc:AlternateContent>
      <p:graphicFrame>
        <p:nvGraphicFramePr>
          <p:cNvPr id="13" name="Content Placeholder 5">
            <a:extLst>
              <a:ext uri="{FF2B5EF4-FFF2-40B4-BE49-F238E27FC236}">
                <a16:creationId xmlns:a16="http://schemas.microsoft.com/office/drawing/2014/main" id="{BE38957E-8D28-2C61-6DC1-71A968759BCD}"/>
              </a:ext>
            </a:extLst>
          </p:cNvPr>
          <p:cNvGraphicFramePr>
            <a:graphicFrameLocks/>
          </p:cNvGraphicFramePr>
          <p:nvPr>
            <p:extLst>
              <p:ext uri="{D42A27DB-BD31-4B8C-83A1-F6EECF244321}">
                <p14:modId xmlns:p14="http://schemas.microsoft.com/office/powerpoint/2010/main" val="3582178458"/>
              </p:ext>
            </p:extLst>
          </p:nvPr>
        </p:nvGraphicFramePr>
        <p:xfrm>
          <a:off x="609598" y="2132389"/>
          <a:ext cx="1344844" cy="1930400"/>
        </p:xfrm>
        <a:graphic>
          <a:graphicData uri="http://schemas.openxmlformats.org/drawingml/2006/table">
            <a:tbl>
              <a:tblPr firstRow="1" bandRow="1">
                <a:tableStyleId>{073A0DAA-6AF3-43AB-8588-CEC1D06C72B9}</a:tableStyleId>
              </a:tblPr>
              <a:tblGrid>
                <a:gridCol w="1344844">
                  <a:extLst>
                    <a:ext uri="{9D8B030D-6E8A-4147-A177-3AD203B41FA5}">
                      <a16:colId xmlns:a16="http://schemas.microsoft.com/office/drawing/2014/main" val="944720953"/>
                    </a:ext>
                  </a:extLst>
                </a:gridCol>
              </a:tblGrid>
              <a:tr h="239419">
                <a:tc>
                  <a:txBody>
                    <a:bodyPr/>
                    <a:lstStyle/>
                    <a:p>
                      <a:r>
                        <a:rPr lang="en-US" sz="1800">
                          <a:solidFill>
                            <a:schemeClr val="tx1"/>
                          </a:solidFill>
                          <a:latin typeface="Consolas" panose="020B0609020204030204" pitchFamily="49" charset="0"/>
                        </a:rPr>
                        <a:t>_orange</a:t>
                      </a:r>
                    </a:p>
                  </a:txBody>
                  <a:tcPr>
                    <a:solidFill>
                      <a:srgbClr val="FFC000"/>
                    </a:solidFill>
                  </a:tcPr>
                </a:tc>
                <a:extLst>
                  <a:ext uri="{0D108BD9-81ED-4DB2-BD59-A6C34878D82A}">
                    <a16:rowId xmlns:a16="http://schemas.microsoft.com/office/drawing/2014/main" val="423590722"/>
                  </a:ext>
                </a:extLst>
              </a:tr>
              <a:tr h="181781">
                <a:tc>
                  <a:txBody>
                    <a:bodyPr/>
                    <a:lstStyle/>
                    <a:p>
                      <a:pPr algn="r" rtl="0" fontAlgn="b"/>
                      <a:r>
                        <a:rPr lang="en-US" sz="1800" b="0">
                          <a:effectLst/>
                          <a:latin typeface="Consolas" panose="020B0609020204030204" pitchFamily="49" charset="0"/>
                        </a:rPr>
                        <a:t>0.5265</a:t>
                      </a:r>
                    </a:p>
                  </a:txBody>
                  <a:tcPr marL="19050" marR="19050" marT="12700" marB="12700" anchor="b">
                    <a:solidFill>
                      <a:srgbClr val="FFC000"/>
                    </a:solidFill>
                  </a:tcPr>
                </a:tc>
                <a:extLst>
                  <a:ext uri="{0D108BD9-81ED-4DB2-BD59-A6C34878D82A}">
                    <a16:rowId xmlns:a16="http://schemas.microsoft.com/office/drawing/2014/main" val="4123743376"/>
                  </a:ext>
                </a:extLst>
              </a:tr>
              <a:tr h="181781">
                <a:tc>
                  <a:txBody>
                    <a:bodyPr/>
                    <a:lstStyle/>
                    <a:p>
                      <a:pPr algn="r" rtl="0" fontAlgn="b"/>
                      <a:r>
                        <a:rPr lang="en-US" sz="1800" b="0">
                          <a:effectLst/>
                          <a:latin typeface="Consolas" panose="020B0609020204030204" pitchFamily="49" charset="0"/>
                        </a:rPr>
                        <a:t>0.3837</a:t>
                      </a:r>
                    </a:p>
                  </a:txBody>
                  <a:tcPr marL="19050" marR="19050" marT="12700" marB="12700" anchor="b">
                    <a:solidFill>
                      <a:srgbClr val="FFC000"/>
                    </a:solidFill>
                  </a:tcPr>
                </a:tc>
                <a:extLst>
                  <a:ext uri="{0D108BD9-81ED-4DB2-BD59-A6C34878D82A}">
                    <a16:rowId xmlns:a16="http://schemas.microsoft.com/office/drawing/2014/main" val="1385321610"/>
                  </a:ext>
                </a:extLst>
              </a:tr>
              <a:tr h="181781">
                <a:tc>
                  <a:txBody>
                    <a:bodyPr/>
                    <a:lstStyle/>
                    <a:p>
                      <a:pPr algn="r" rtl="0" fontAlgn="b"/>
                      <a:r>
                        <a:rPr lang="en-US" sz="1800" b="0">
                          <a:effectLst/>
                          <a:latin typeface="Consolas" panose="020B0609020204030204" pitchFamily="49" charset="0"/>
                        </a:rPr>
                        <a:t>0.3991</a:t>
                      </a:r>
                    </a:p>
                  </a:txBody>
                  <a:tcPr marL="19050" marR="19050" marT="12700" marB="12700" anchor="b">
                    <a:solidFill>
                      <a:srgbClr val="FFC000"/>
                    </a:solidFill>
                  </a:tcPr>
                </a:tc>
                <a:extLst>
                  <a:ext uri="{0D108BD9-81ED-4DB2-BD59-A6C34878D82A}">
                    <a16:rowId xmlns:a16="http://schemas.microsoft.com/office/drawing/2014/main" val="339866544"/>
                  </a:ext>
                </a:extLst>
              </a:tr>
              <a:tr h="181781">
                <a:tc>
                  <a:txBody>
                    <a:bodyPr/>
                    <a:lstStyle/>
                    <a:p>
                      <a:pPr algn="r" rtl="0" fontAlgn="b"/>
                      <a:r>
                        <a:rPr lang="en-US" sz="1800" b="0">
                          <a:effectLst/>
                          <a:latin typeface="Consolas" panose="020B0609020204030204" pitchFamily="49" charset="0"/>
                        </a:rPr>
                        <a:t>0.5766</a:t>
                      </a:r>
                    </a:p>
                  </a:txBody>
                  <a:tcPr marL="19050" marR="19050" marT="12700" marB="12700" anchor="b">
                    <a:solidFill>
                      <a:srgbClr val="FFC000"/>
                    </a:solidFill>
                  </a:tcPr>
                </a:tc>
                <a:extLst>
                  <a:ext uri="{0D108BD9-81ED-4DB2-BD59-A6C34878D82A}">
                    <a16:rowId xmlns:a16="http://schemas.microsoft.com/office/drawing/2014/main" val="1306221713"/>
                  </a:ext>
                </a:extLst>
              </a:tr>
              <a:tr h="2394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latin typeface="Consolas" panose="020B0609020204030204" pitchFamily="49" charset="0"/>
                        </a:rPr>
                        <a:t>…</a:t>
                      </a:r>
                    </a:p>
                  </a:txBody>
                  <a:tcPr>
                    <a:solidFill>
                      <a:srgbClr val="FFC000"/>
                    </a:solidFill>
                  </a:tcPr>
                </a:tc>
                <a:extLst>
                  <a:ext uri="{0D108BD9-81ED-4DB2-BD59-A6C34878D82A}">
                    <a16:rowId xmlns:a16="http://schemas.microsoft.com/office/drawing/2014/main" val="3239769762"/>
                  </a:ext>
                </a:extLst>
              </a:tr>
            </a:tbl>
          </a:graphicData>
        </a:graphic>
      </p:graphicFrame>
      <p:graphicFrame>
        <p:nvGraphicFramePr>
          <p:cNvPr id="3" name="Table 2">
            <a:extLst>
              <a:ext uri="{FF2B5EF4-FFF2-40B4-BE49-F238E27FC236}">
                <a16:creationId xmlns:a16="http://schemas.microsoft.com/office/drawing/2014/main" id="{10D55A7C-03CB-E261-F31D-1B016BF24408}"/>
              </a:ext>
            </a:extLst>
          </p:cNvPr>
          <p:cNvGraphicFramePr>
            <a:graphicFrameLocks noGrp="1"/>
          </p:cNvGraphicFramePr>
          <p:nvPr>
            <p:extLst>
              <p:ext uri="{D42A27DB-BD31-4B8C-83A1-F6EECF244321}">
                <p14:modId xmlns:p14="http://schemas.microsoft.com/office/powerpoint/2010/main" val="767164553"/>
              </p:ext>
            </p:extLst>
          </p:nvPr>
        </p:nvGraphicFramePr>
        <p:xfrm>
          <a:off x="3251619" y="1842829"/>
          <a:ext cx="6502400" cy="2219960"/>
        </p:xfrm>
        <a:graphic>
          <a:graphicData uri="http://schemas.openxmlformats.org/drawingml/2006/table">
            <a:tbl>
              <a:tblPr firstRow="1" bandRow="1">
                <a:tableStyleId>{073A0DAA-6AF3-43AB-8588-CEC1D06C72B9}</a:tableStyleId>
              </a:tblPr>
              <a:tblGrid>
                <a:gridCol w="1625600">
                  <a:extLst>
                    <a:ext uri="{9D8B030D-6E8A-4147-A177-3AD203B41FA5}">
                      <a16:colId xmlns:a16="http://schemas.microsoft.com/office/drawing/2014/main" val="217474072"/>
                    </a:ext>
                  </a:extLst>
                </a:gridCol>
                <a:gridCol w="1625600">
                  <a:extLst>
                    <a:ext uri="{9D8B030D-6E8A-4147-A177-3AD203B41FA5}">
                      <a16:colId xmlns:a16="http://schemas.microsoft.com/office/drawing/2014/main" val="361871148"/>
                    </a:ext>
                  </a:extLst>
                </a:gridCol>
                <a:gridCol w="1625600">
                  <a:extLst>
                    <a:ext uri="{9D8B030D-6E8A-4147-A177-3AD203B41FA5}">
                      <a16:colId xmlns:a16="http://schemas.microsoft.com/office/drawing/2014/main" val="4249484382"/>
                    </a:ext>
                  </a:extLst>
                </a:gridCol>
                <a:gridCol w="1625600">
                  <a:extLst>
                    <a:ext uri="{9D8B030D-6E8A-4147-A177-3AD203B41FA5}">
                      <a16:colId xmlns:a16="http://schemas.microsoft.com/office/drawing/2014/main" val="533890129"/>
                    </a:ext>
                  </a:extLst>
                </a:gridCol>
              </a:tblGrid>
              <a:tr h="370840">
                <a:tc>
                  <a:txBody>
                    <a:bodyPr/>
                    <a:lstStyle/>
                    <a:p>
                      <a:r>
                        <a:rPr lang="en-US">
                          <a:latin typeface="Consolas" panose="020B0609020204030204" pitchFamily="49" charset="0"/>
                        </a:rPr>
                        <a:t>apple</a:t>
                      </a:r>
                    </a:p>
                  </a:txBody>
                  <a:tcPr/>
                </a:tc>
                <a:tc>
                  <a:txBody>
                    <a:bodyPr/>
                    <a:lstStyle/>
                    <a:p>
                      <a:r>
                        <a:rPr lang="en-US" err="1">
                          <a:latin typeface="Consolas" panose="020B0609020204030204" pitchFamily="49" charset="0"/>
                        </a:rPr>
                        <a:t>aspa</a:t>
                      </a:r>
                      <a:endParaRPr lang="en-US">
                        <a:latin typeface="Consolas" panose="020B0609020204030204" pitchFamily="49" charset="0"/>
                      </a:endParaRPr>
                    </a:p>
                  </a:txBody>
                  <a:tcPr/>
                </a:tc>
                <a:tc>
                  <a:txBody>
                    <a:bodyPr/>
                    <a:lstStyle/>
                    <a:p>
                      <a:r>
                        <a:rPr lang="en-US">
                          <a:latin typeface="Consolas" panose="020B0609020204030204" pitchFamily="49" charset="0"/>
                        </a:rPr>
                        <a:t>...</a:t>
                      </a:r>
                    </a:p>
                  </a:txBody>
                  <a:tcPr/>
                </a:tc>
                <a:tc>
                  <a:txBody>
                    <a:bodyPr/>
                    <a:lstStyle/>
                    <a:p>
                      <a:r>
                        <a:rPr lang="en-US">
                          <a:latin typeface="Consolas" panose="020B0609020204030204" pitchFamily="49" charset="0"/>
                        </a:rPr>
                        <a:t>zebra</a:t>
                      </a:r>
                    </a:p>
                  </a:txBody>
                  <a:tcPr/>
                </a:tc>
                <a:extLst>
                  <a:ext uri="{0D108BD9-81ED-4DB2-BD59-A6C34878D82A}">
                    <a16:rowId xmlns:a16="http://schemas.microsoft.com/office/drawing/2014/main" val="416275698"/>
                  </a:ext>
                </a:extLst>
              </a:tr>
              <a:tr h="370840">
                <a:tc>
                  <a:txBody>
                    <a:bodyPr/>
                    <a:lstStyle/>
                    <a:p>
                      <a:pPr algn="r" rtl="0" fontAlgn="b"/>
                      <a:r>
                        <a:rPr lang="en-US" sz="1800" b="0">
                          <a:effectLst/>
                          <a:latin typeface="Consolas" panose="020B0609020204030204" pitchFamily="49" charset="0"/>
                        </a:rPr>
                        <a:t>0.1882</a:t>
                      </a:r>
                    </a:p>
                  </a:txBody>
                  <a:tcPr marL="19050" marR="19050" marT="12700" marB="12700" anchor="b"/>
                </a:tc>
                <a:tc>
                  <a:txBody>
                    <a:bodyPr/>
                    <a:lstStyle/>
                    <a:p>
                      <a:pPr algn="r" rtl="0" fontAlgn="b"/>
                      <a:r>
                        <a:rPr lang="en-US" sz="1800" b="0">
                          <a:effectLst/>
                          <a:latin typeface="Consolas" panose="020B0609020204030204" pitchFamily="49" charset="0"/>
                        </a:rPr>
                        <a:t>0.1548</a:t>
                      </a:r>
                    </a:p>
                  </a:txBody>
                  <a:tcPr marL="19050" marR="19050" marT="12700" marB="12700" anchor="b"/>
                </a:tc>
                <a:tc>
                  <a:txBody>
                    <a:bodyPr/>
                    <a:lstStyle/>
                    <a:p>
                      <a:pPr algn="r" rtl="0" fontAlgn="b"/>
                      <a:r>
                        <a:rPr lang="en-US" sz="1800" b="0">
                          <a:effectLst/>
                          <a:latin typeface="Consolas" panose="020B0609020204030204" pitchFamily="49" charset="0"/>
                        </a:rPr>
                        <a:t>...</a:t>
                      </a:r>
                    </a:p>
                  </a:txBody>
                  <a:tcPr marL="19050" marR="19050" marT="12700" marB="12700" anchor="b"/>
                </a:tc>
                <a:tc>
                  <a:txBody>
                    <a:bodyPr/>
                    <a:lstStyle/>
                    <a:p>
                      <a:pPr algn="r" rtl="0" fontAlgn="b"/>
                      <a:r>
                        <a:rPr lang="en-US" sz="1800" b="0">
                          <a:effectLst/>
                          <a:latin typeface="Consolas" panose="020B0609020204030204" pitchFamily="49" charset="0"/>
                        </a:rPr>
                        <a:t>-0.8711</a:t>
                      </a:r>
                    </a:p>
                  </a:txBody>
                  <a:tcPr marL="19050" marR="19050" marT="12700" marB="12700" anchor="b"/>
                </a:tc>
                <a:extLst>
                  <a:ext uri="{0D108BD9-81ED-4DB2-BD59-A6C34878D82A}">
                    <a16:rowId xmlns:a16="http://schemas.microsoft.com/office/drawing/2014/main" val="1725144853"/>
                  </a:ext>
                </a:extLst>
              </a:tr>
              <a:tr h="370840">
                <a:tc>
                  <a:txBody>
                    <a:bodyPr/>
                    <a:lstStyle/>
                    <a:p>
                      <a:pPr algn="r" rtl="0" fontAlgn="b"/>
                      <a:r>
                        <a:rPr lang="en-US" sz="1800" b="0">
                          <a:effectLst/>
                          <a:latin typeface="Consolas" panose="020B0609020204030204" pitchFamily="49" charset="0"/>
                        </a:rPr>
                        <a:t>0.3481</a:t>
                      </a:r>
                    </a:p>
                  </a:txBody>
                  <a:tcPr marL="19050" marR="19050" marT="12700" marB="12700" anchor="b"/>
                </a:tc>
                <a:tc>
                  <a:txBody>
                    <a:bodyPr/>
                    <a:lstStyle/>
                    <a:p>
                      <a:pPr algn="r" rtl="0" fontAlgn="b"/>
                      <a:r>
                        <a:rPr lang="en-US" sz="1800" b="0">
                          <a:effectLst/>
                          <a:latin typeface="Consolas" panose="020B0609020204030204" pitchFamily="49" charset="0"/>
                        </a:rPr>
                        <a:t>-0.9134</a:t>
                      </a:r>
                    </a:p>
                  </a:txBody>
                  <a:tcPr marL="19050" marR="19050" marT="12700" marB="12700" anchor="b"/>
                </a:tc>
                <a:tc>
                  <a:txBody>
                    <a:bodyPr/>
                    <a:lstStyle/>
                    <a:p>
                      <a:pPr algn="r" rtl="0" fontAlgn="b"/>
                      <a:r>
                        <a:rPr lang="en-US" sz="1800" b="0">
                          <a:effectLst/>
                          <a:latin typeface="Consolas" panose="020B0609020204030204" pitchFamily="49" charset="0"/>
                        </a:rPr>
                        <a:t>...</a:t>
                      </a:r>
                    </a:p>
                  </a:txBody>
                  <a:tcPr marL="19050" marR="19050" marT="12700" marB="12700" anchor="b"/>
                </a:tc>
                <a:tc>
                  <a:txBody>
                    <a:bodyPr/>
                    <a:lstStyle/>
                    <a:p>
                      <a:pPr algn="r" rtl="0" fontAlgn="b"/>
                      <a:r>
                        <a:rPr lang="en-US" sz="1800" b="0">
                          <a:effectLst/>
                          <a:latin typeface="Consolas" panose="020B0609020204030204" pitchFamily="49" charset="0"/>
                        </a:rPr>
                        <a:t>-0.1161</a:t>
                      </a:r>
                    </a:p>
                  </a:txBody>
                  <a:tcPr marL="19050" marR="19050" marT="12700" marB="12700" anchor="b"/>
                </a:tc>
                <a:extLst>
                  <a:ext uri="{0D108BD9-81ED-4DB2-BD59-A6C34878D82A}">
                    <a16:rowId xmlns:a16="http://schemas.microsoft.com/office/drawing/2014/main" val="3053533372"/>
                  </a:ext>
                </a:extLst>
              </a:tr>
              <a:tr h="370840">
                <a:tc>
                  <a:txBody>
                    <a:bodyPr/>
                    <a:lstStyle/>
                    <a:p>
                      <a:pPr algn="r" rtl="0" fontAlgn="b"/>
                      <a:r>
                        <a:rPr lang="en-US" sz="1800" b="0">
                          <a:effectLst/>
                          <a:latin typeface="Consolas" panose="020B0609020204030204" pitchFamily="49" charset="0"/>
                        </a:rPr>
                        <a:t>-0.1827</a:t>
                      </a:r>
                    </a:p>
                  </a:txBody>
                  <a:tcPr marL="19050" marR="19050" marT="12700" marB="12700" anchor="b"/>
                </a:tc>
                <a:tc>
                  <a:txBody>
                    <a:bodyPr/>
                    <a:lstStyle/>
                    <a:p>
                      <a:pPr algn="r" rtl="0" fontAlgn="b"/>
                      <a:r>
                        <a:rPr lang="en-US" sz="1800" b="0">
                          <a:effectLst/>
                          <a:latin typeface="Consolas" panose="020B0609020204030204" pitchFamily="49" charset="0"/>
                        </a:rPr>
                        <a:t>0.5171</a:t>
                      </a:r>
                    </a:p>
                  </a:txBody>
                  <a:tcPr marL="19050" marR="19050" marT="12700" marB="12700" anchor="b"/>
                </a:tc>
                <a:tc>
                  <a:txBody>
                    <a:bodyPr/>
                    <a:lstStyle/>
                    <a:p>
                      <a:pPr algn="r" rtl="0" fontAlgn="b"/>
                      <a:r>
                        <a:rPr lang="en-US" sz="1800" b="0">
                          <a:effectLst/>
                          <a:latin typeface="Consolas" panose="020B0609020204030204" pitchFamily="49" charset="0"/>
                        </a:rPr>
                        <a:t>...</a:t>
                      </a:r>
                    </a:p>
                  </a:txBody>
                  <a:tcPr marL="19050" marR="19050" marT="12700" marB="12700" anchor="b"/>
                </a:tc>
                <a:tc>
                  <a:txBody>
                    <a:bodyPr/>
                    <a:lstStyle/>
                    <a:p>
                      <a:pPr algn="r" rtl="0" fontAlgn="b"/>
                      <a:r>
                        <a:rPr lang="en-US" sz="1800" b="0">
                          <a:effectLst/>
                          <a:latin typeface="Consolas" panose="020B0609020204030204" pitchFamily="49" charset="0"/>
                        </a:rPr>
                        <a:t>0.9131</a:t>
                      </a:r>
                    </a:p>
                  </a:txBody>
                  <a:tcPr marL="19050" marR="19050" marT="12700" marB="12700" anchor="b"/>
                </a:tc>
                <a:extLst>
                  <a:ext uri="{0D108BD9-81ED-4DB2-BD59-A6C34878D82A}">
                    <a16:rowId xmlns:a16="http://schemas.microsoft.com/office/drawing/2014/main" val="1599285913"/>
                  </a:ext>
                </a:extLst>
              </a:tr>
              <a:tr h="370840">
                <a:tc>
                  <a:txBody>
                    <a:bodyPr/>
                    <a:lstStyle/>
                    <a:p>
                      <a:pPr algn="r" rtl="0" fontAlgn="b"/>
                      <a:r>
                        <a:rPr lang="en-US" sz="1800" b="0">
                          <a:effectLst/>
                          <a:latin typeface="Consolas" panose="020B0609020204030204" pitchFamily="49" charset="0"/>
                        </a:rPr>
                        <a:t>0.6619</a:t>
                      </a:r>
                    </a:p>
                  </a:txBody>
                  <a:tcPr marL="19050" marR="19050" marT="12700" marB="12700" anchor="b"/>
                </a:tc>
                <a:tc>
                  <a:txBody>
                    <a:bodyPr/>
                    <a:lstStyle/>
                    <a:p>
                      <a:pPr algn="r" rtl="0" fontAlgn="b"/>
                      <a:r>
                        <a:rPr lang="en-US" sz="1800" b="0">
                          <a:effectLst/>
                          <a:latin typeface="Consolas" panose="020B0609020204030204" pitchFamily="49" charset="0"/>
                        </a:rPr>
                        <a:t>-0.0319</a:t>
                      </a:r>
                    </a:p>
                  </a:txBody>
                  <a:tcPr marL="19050" marR="19050" marT="12700" marB="12700" anchor="b"/>
                </a:tc>
                <a:tc>
                  <a:txBody>
                    <a:bodyPr/>
                    <a:lstStyle/>
                    <a:p>
                      <a:pPr algn="r" rtl="0" fontAlgn="b"/>
                      <a:r>
                        <a:rPr lang="en-US" sz="1800" b="0">
                          <a:effectLst/>
                          <a:latin typeface="Consolas" panose="020B0609020204030204" pitchFamily="49" charset="0"/>
                        </a:rPr>
                        <a:t>...</a:t>
                      </a:r>
                    </a:p>
                  </a:txBody>
                  <a:tcPr marL="19050" marR="19050" marT="12700" marB="12700" anchor="b"/>
                </a:tc>
                <a:tc>
                  <a:txBody>
                    <a:bodyPr/>
                    <a:lstStyle/>
                    <a:p>
                      <a:pPr algn="r" rtl="0" fontAlgn="b"/>
                      <a:r>
                        <a:rPr lang="en-US" sz="1800" b="0">
                          <a:effectLst/>
                          <a:latin typeface="Consolas" panose="020B0609020204030204" pitchFamily="49" charset="0"/>
                        </a:rPr>
                        <a:t>-0.4712</a:t>
                      </a:r>
                    </a:p>
                  </a:txBody>
                  <a:tcPr marL="19050" marR="19050" marT="12700" marB="12700" anchor="b"/>
                </a:tc>
                <a:extLst>
                  <a:ext uri="{0D108BD9-81ED-4DB2-BD59-A6C34878D82A}">
                    <a16:rowId xmlns:a16="http://schemas.microsoft.com/office/drawing/2014/main" val="3878882017"/>
                  </a:ext>
                </a:extLst>
              </a:tr>
              <a:tr h="0">
                <a:tc>
                  <a:txBody>
                    <a:bodyPr/>
                    <a:lstStyle/>
                    <a:p>
                      <a:r>
                        <a:rPr lang="en-US">
                          <a:latin typeface="Consolas" panose="020B0609020204030204" pitchFamily="49" charset="0"/>
                        </a:rPr>
                        <a:t>…</a:t>
                      </a:r>
                    </a:p>
                  </a:txBody>
                  <a:tcPr/>
                </a:tc>
                <a:tc>
                  <a:txBody>
                    <a:bodyPr/>
                    <a:lstStyle/>
                    <a:p>
                      <a:r>
                        <a:rPr lang="en-US">
                          <a:latin typeface="Consolas" panose="020B0609020204030204" pitchFamily="49" charset="0"/>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Consolas" panose="020B0609020204030204" pitchFamily="49" charset="0"/>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Consolas" panose="020B0609020204030204" pitchFamily="49" charset="0"/>
                        </a:rPr>
                        <a:t>…</a:t>
                      </a:r>
                    </a:p>
                  </a:txBody>
                  <a:tcPr/>
                </a:tc>
                <a:extLst>
                  <a:ext uri="{0D108BD9-81ED-4DB2-BD59-A6C34878D82A}">
                    <a16:rowId xmlns:a16="http://schemas.microsoft.com/office/drawing/2014/main" val="2962288400"/>
                  </a:ext>
                </a:extLst>
              </a:tr>
            </a:tbl>
          </a:graphicData>
        </a:graphic>
      </p:graphicFrame>
      <p:sp>
        <p:nvSpPr>
          <p:cNvPr id="4" name="TextBox 3">
            <a:extLst>
              <a:ext uri="{FF2B5EF4-FFF2-40B4-BE49-F238E27FC236}">
                <a16:creationId xmlns:a16="http://schemas.microsoft.com/office/drawing/2014/main" id="{D6A7E28F-9A75-7572-9D9A-4A9F62D723F8}"/>
              </a:ext>
            </a:extLst>
          </p:cNvPr>
          <p:cNvSpPr txBox="1"/>
          <p:nvPr/>
        </p:nvSpPr>
        <p:spPr>
          <a:xfrm>
            <a:off x="2343048" y="2918429"/>
            <a:ext cx="2544792" cy="335756"/>
          </a:xfrm>
          <a:prstGeom prst="rect">
            <a:avLst/>
          </a:prstGeom>
          <a:noFill/>
        </p:spPr>
        <p:txBody>
          <a:bodyPr wrap="square" rtlCol="0">
            <a:spAutoFit/>
          </a:bodyPr>
          <a:lstStyle/>
          <a:p>
            <a:r>
              <a:rPr lang="en-US"/>
              <a:t>12,288</a:t>
            </a:r>
          </a:p>
        </p:txBody>
      </p:sp>
      <p:sp>
        <p:nvSpPr>
          <p:cNvPr id="5" name="TextBox 4">
            <a:extLst>
              <a:ext uri="{FF2B5EF4-FFF2-40B4-BE49-F238E27FC236}">
                <a16:creationId xmlns:a16="http://schemas.microsoft.com/office/drawing/2014/main" id="{95C10A96-6812-CFE0-AE91-E1CC5A340682}"/>
              </a:ext>
            </a:extLst>
          </p:cNvPr>
          <p:cNvSpPr txBox="1"/>
          <p:nvPr/>
        </p:nvSpPr>
        <p:spPr>
          <a:xfrm>
            <a:off x="6096000" y="4124084"/>
            <a:ext cx="2544792" cy="369332"/>
          </a:xfrm>
          <a:prstGeom prst="rect">
            <a:avLst/>
          </a:prstGeom>
          <a:noFill/>
        </p:spPr>
        <p:txBody>
          <a:bodyPr wrap="square" rtlCol="0">
            <a:spAutoFit/>
          </a:bodyPr>
          <a:lstStyle/>
          <a:p>
            <a:r>
              <a:rPr lang="en-US"/>
              <a:t>50,257</a:t>
            </a:r>
          </a:p>
        </p:txBody>
      </p:sp>
      <p:sp>
        <p:nvSpPr>
          <p:cNvPr id="6" name="TextBox 5">
            <a:extLst>
              <a:ext uri="{FF2B5EF4-FFF2-40B4-BE49-F238E27FC236}">
                <a16:creationId xmlns:a16="http://schemas.microsoft.com/office/drawing/2014/main" id="{E2133F98-6EF6-7042-D299-E41D84B7F540}"/>
              </a:ext>
            </a:extLst>
          </p:cNvPr>
          <p:cNvSpPr txBox="1"/>
          <p:nvPr/>
        </p:nvSpPr>
        <p:spPr>
          <a:xfrm>
            <a:off x="4593194" y="6642553"/>
            <a:ext cx="7702750" cy="215444"/>
          </a:xfrm>
          <a:prstGeom prst="rect">
            <a:avLst/>
          </a:prstGeom>
          <a:noFill/>
        </p:spPr>
        <p:txBody>
          <a:bodyPr wrap="none" rtlCol="0">
            <a:spAutoFit/>
          </a:bodyPr>
          <a:lstStyle/>
          <a:p>
            <a:pPr algn="l"/>
            <a:r>
              <a:rPr lang="en-US" sz="800">
                <a:latin typeface="Inter Light" panose="02000403000000020004" pitchFamily="2" charset="0"/>
                <a:ea typeface="Inter Light" panose="02000403000000020004" pitchFamily="2" charset="0"/>
                <a:cs typeface="Inter Light" panose="02000403000000020004" pitchFamily="2" charset="0"/>
              </a:rPr>
              <a:t>Minor technical note: The output of the matrix operation does not yield probabilities, but rather values that need to be normalized using a “</a:t>
            </a:r>
            <a:r>
              <a:rPr lang="en-US" sz="800" err="1">
                <a:latin typeface="Inter Light" panose="02000403000000020004" pitchFamily="2" charset="0"/>
                <a:ea typeface="Inter Light" panose="02000403000000020004" pitchFamily="2" charset="0"/>
                <a:cs typeface="Inter Light" panose="02000403000000020004" pitchFamily="2" charset="0"/>
              </a:rPr>
              <a:t>softmax</a:t>
            </a:r>
            <a:r>
              <a:rPr lang="en-US" sz="800">
                <a:latin typeface="Inter Light" panose="02000403000000020004" pitchFamily="2" charset="0"/>
                <a:ea typeface="Inter Light" panose="02000403000000020004" pitchFamily="2" charset="0"/>
                <a:cs typeface="Inter Light" panose="02000403000000020004" pitchFamily="2" charset="0"/>
              </a:rPr>
              <a:t>” operation.</a:t>
            </a:r>
          </a:p>
        </p:txBody>
      </p:sp>
    </p:spTree>
    <p:extLst>
      <p:ext uri="{BB962C8B-B14F-4D97-AF65-F5344CB8AC3E}">
        <p14:creationId xmlns:p14="http://schemas.microsoft.com/office/powerpoint/2010/main" val="34043584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02E54-A39E-4F76-897E-32B27A67CE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C69315-D202-C5A0-8463-8E4D8A104DB5}"/>
              </a:ext>
            </a:extLst>
          </p:cNvPr>
          <p:cNvSpPr>
            <a:spLocks noGrp="1"/>
          </p:cNvSpPr>
          <p:nvPr>
            <p:ph type="title"/>
          </p:nvPr>
        </p:nvSpPr>
        <p:spPr/>
        <p:txBody>
          <a:bodyPr/>
          <a:lstStyle/>
          <a:p>
            <a:r>
              <a:rPr lang="en-US"/>
              <a:t>The Actual Distribution Generated by GPT 3.5</a:t>
            </a:r>
          </a:p>
        </p:txBody>
      </p:sp>
      <p:sp>
        <p:nvSpPr>
          <p:cNvPr id="11" name="Content Placeholder 10">
            <a:extLst>
              <a:ext uri="{FF2B5EF4-FFF2-40B4-BE49-F238E27FC236}">
                <a16:creationId xmlns:a16="http://schemas.microsoft.com/office/drawing/2014/main" id="{8F527D5E-C00B-F094-C5F8-EA3F781FA1D3}"/>
              </a:ext>
            </a:extLst>
          </p:cNvPr>
          <p:cNvSpPr>
            <a:spLocks noGrp="1"/>
          </p:cNvSpPr>
          <p:nvPr>
            <p:ph idx="1"/>
          </p:nvPr>
        </p:nvSpPr>
        <p:spPr/>
        <p:txBody>
          <a:bodyPr/>
          <a:lstStyle/>
          <a:p>
            <a:r>
              <a:rPr lang="en-US"/>
              <a:t>The OpenAI API allows you actually get the distribution of possible words that follow your input text. For                                                  , it is:</a:t>
            </a:r>
          </a:p>
        </p:txBody>
      </p:sp>
      <p:pic>
        <p:nvPicPr>
          <p:cNvPr id="7" name="Picture 6">
            <a:extLst>
              <a:ext uri="{FF2B5EF4-FFF2-40B4-BE49-F238E27FC236}">
                <a16:creationId xmlns:a16="http://schemas.microsoft.com/office/drawing/2014/main" id="{9FD29C5D-9040-16F2-4263-B359E46F89CD}"/>
              </a:ext>
            </a:extLst>
          </p:cNvPr>
          <p:cNvPicPr>
            <a:picLocks noChangeAspect="1"/>
          </p:cNvPicPr>
          <p:nvPr/>
        </p:nvPicPr>
        <p:blipFill>
          <a:blip r:embed="rId3"/>
          <a:stretch>
            <a:fillRect/>
          </a:stretch>
        </p:blipFill>
        <p:spPr>
          <a:xfrm>
            <a:off x="4180778" y="907925"/>
            <a:ext cx="3830444" cy="560380"/>
          </a:xfrm>
          <a:prstGeom prst="rect">
            <a:avLst/>
          </a:prstGeom>
        </p:spPr>
      </p:pic>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75F39878-651D-76DA-A6A4-1EE832435A1B}"/>
                  </a:ext>
                </a:extLst>
              </p:cNvPr>
              <p:cNvGraphicFramePr>
                <a:graphicFrameLocks noGrp="1"/>
              </p:cNvGraphicFramePr>
              <p:nvPr>
                <p:extLst>
                  <p:ext uri="{D42A27DB-BD31-4B8C-83A1-F6EECF244321}">
                    <p14:modId xmlns:p14="http://schemas.microsoft.com/office/powerpoint/2010/main" val="1222184686"/>
                  </p:ext>
                </p:extLst>
              </p:nvPr>
            </p:nvGraphicFramePr>
            <p:xfrm>
              <a:off x="3763806" y="1468305"/>
              <a:ext cx="3770101" cy="4450080"/>
            </p:xfrm>
            <a:graphic>
              <a:graphicData uri="http://schemas.openxmlformats.org/drawingml/2006/table">
                <a:tbl>
                  <a:tblPr firstRow="1" bandRow="1">
                    <a:tableStyleId>{073A0DAA-6AF3-43AB-8588-CEC1D06C72B9}</a:tableStyleId>
                  </a:tblPr>
                  <a:tblGrid>
                    <a:gridCol w="1060768">
                      <a:extLst>
                        <a:ext uri="{9D8B030D-6E8A-4147-A177-3AD203B41FA5}">
                          <a16:colId xmlns:a16="http://schemas.microsoft.com/office/drawing/2014/main" val="4199324515"/>
                        </a:ext>
                      </a:extLst>
                    </a:gridCol>
                    <a:gridCol w="2709333">
                      <a:extLst>
                        <a:ext uri="{9D8B030D-6E8A-4147-A177-3AD203B41FA5}">
                          <a16:colId xmlns:a16="http://schemas.microsoft.com/office/drawing/2014/main" val="3167259695"/>
                        </a:ext>
                      </a:extLst>
                    </a:gridCol>
                  </a:tblGrid>
                  <a:tr h="370840">
                    <a:tc>
                      <a:txBody>
                        <a:bodyPr/>
                        <a:lstStyle/>
                        <a:p>
                          <a:r>
                            <a:rPr lang="en-US">
                              <a:latin typeface="Consolas" panose="020B0609020204030204" pitchFamily="49" charset="0"/>
                            </a:rPr>
                            <a:t>x</a:t>
                          </a:r>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𝑷</m:t>
                                </m:r>
                                <m:r>
                                  <a:rPr lang="en-US" b="1" i="1" smtClean="0">
                                    <a:latin typeface="Cambria Math" panose="02040503050406030204" pitchFamily="18" charset="0"/>
                                  </a:rPr>
                                  <m:t>(</m:t>
                                </m:r>
                                <m:r>
                                  <a:rPr lang="en-US" b="1" i="1" smtClean="0">
                                    <a:latin typeface="Cambria Math" panose="02040503050406030204" pitchFamily="18" charset="0"/>
                                  </a:rPr>
                                  <m:t>𝑿</m:t>
                                </m:r>
                                <m:r>
                                  <a:rPr lang="en-US" b="1" i="1" smtClean="0">
                                    <a:latin typeface="Cambria Math" panose="02040503050406030204" pitchFamily="18" charset="0"/>
                                  </a:rPr>
                                  <m:t>=</m:t>
                                </m:r>
                                <m:r>
                                  <a:rPr lang="en-US" b="1" i="1" smtClean="0">
                                    <a:latin typeface="Cambria Math" panose="02040503050406030204" pitchFamily="18" charset="0"/>
                                  </a:rPr>
                                  <m:t>𝒙</m:t>
                                </m:r>
                                <m:r>
                                  <a:rPr lang="en-US" b="1" i="1" smtClean="0">
                                    <a:latin typeface="Cambria Math" panose="02040503050406030204" pitchFamily="18" charset="0"/>
                                  </a:rPr>
                                  <m:t>|</m:t>
                                </m:r>
                                <m:r>
                                  <a:rPr lang="en-US" b="1" i="1" smtClean="0">
                                    <a:solidFill>
                                      <a:srgbClr val="FFC000"/>
                                    </a:solidFill>
                                    <a:latin typeface="Cambria Math" panose="02040503050406030204" pitchFamily="18" charset="0"/>
                                  </a:rPr>
                                  <m:t>𝒐𝒓𝒂𝒏𝒈𝒆</m:t>
                                </m:r>
                                <m:r>
                                  <a:rPr lang="en-US" b="1" i="1" smtClean="0">
                                    <a:solidFill>
                                      <a:srgbClr val="FFC000"/>
                                    </a:solidFill>
                                    <a:latin typeface="Cambria Math" panose="02040503050406030204" pitchFamily="18" charset="0"/>
                                  </a:rPr>
                                  <m:t>_)</m:t>
                                </m:r>
                              </m:oMath>
                            </m:oMathPara>
                          </a14:m>
                          <a:endParaRPr lang="en-US">
                            <a:latin typeface="Consolas" panose="020B0609020204030204" pitchFamily="49" charset="0"/>
                          </a:endParaRPr>
                        </a:p>
                      </a:txBody>
                      <a:tcPr/>
                    </a:tc>
                    <a:extLst>
                      <a:ext uri="{0D108BD9-81ED-4DB2-BD59-A6C34878D82A}">
                        <a16:rowId xmlns:a16="http://schemas.microsoft.com/office/drawing/2014/main" val="2003588357"/>
                      </a:ext>
                    </a:extLst>
                  </a:tr>
                  <a:tr h="370840">
                    <a:tc>
                      <a:txBody>
                        <a:bodyPr/>
                        <a:lstStyle/>
                        <a:p>
                          <a:r>
                            <a:rPr lang="en-US" sz="1800">
                              <a:solidFill>
                                <a:schemeClr val="tx1"/>
                              </a:solidFill>
                              <a:latin typeface="Consolas" panose="020B0609020204030204" pitchFamily="49" charset="0"/>
                            </a:rPr>
                            <a:t>_in</a:t>
                          </a:r>
                        </a:p>
                      </a:txBody>
                      <a:tcPr/>
                    </a:tc>
                    <a:tc>
                      <a:txBody>
                        <a:bodyPr/>
                        <a:lstStyle/>
                        <a:p>
                          <a:pPr algn="r" rtl="0" fontAlgn="b"/>
                          <a:r>
                            <a:rPr lang="en-US" sz="1800" b="0">
                              <a:effectLst/>
                              <a:latin typeface="Consolas" panose="020B0609020204030204" pitchFamily="49" charset="0"/>
                            </a:rPr>
                            <a:t>13.6%</a:t>
                          </a:r>
                        </a:p>
                      </a:txBody>
                      <a:tcPr marL="19050" marR="19050" marT="12700" marB="12700" anchor="b"/>
                    </a:tc>
                    <a:extLst>
                      <a:ext uri="{0D108BD9-81ED-4DB2-BD59-A6C34878D82A}">
                        <a16:rowId xmlns:a16="http://schemas.microsoft.com/office/drawing/2014/main" val="2610446620"/>
                      </a:ext>
                    </a:extLst>
                  </a:tr>
                  <a:tr h="370840">
                    <a:tc>
                      <a:txBody>
                        <a:bodyPr/>
                        <a:lstStyle/>
                        <a:p>
                          <a:r>
                            <a:rPr lang="en-US" sz="1800">
                              <a:solidFill>
                                <a:schemeClr val="tx1"/>
                              </a:solidFill>
                              <a:latin typeface="Consolas" panose="020B0609020204030204" pitchFamily="49" charset="0"/>
                            </a:rPr>
                            <a:t>,</a:t>
                          </a:r>
                        </a:p>
                      </a:txBody>
                      <a:tcPr/>
                    </a:tc>
                    <a:tc>
                      <a:txBody>
                        <a:bodyPr/>
                        <a:lstStyle/>
                        <a:p>
                          <a:pPr algn="r" rtl="0" fontAlgn="b"/>
                          <a:r>
                            <a:rPr lang="en-US" sz="1800" b="0">
                              <a:effectLst/>
                              <a:latin typeface="Consolas" panose="020B0609020204030204" pitchFamily="49" charset="0"/>
                            </a:rPr>
                            <a:t>10.02%</a:t>
                          </a:r>
                        </a:p>
                      </a:txBody>
                      <a:tcPr marL="19050" marR="19050" marT="12700" marB="12700" anchor="b"/>
                    </a:tc>
                    <a:extLst>
                      <a:ext uri="{0D108BD9-81ED-4DB2-BD59-A6C34878D82A}">
                        <a16:rowId xmlns:a16="http://schemas.microsoft.com/office/drawing/2014/main" val="340928643"/>
                      </a:ext>
                    </a:extLst>
                  </a:tr>
                  <a:tr h="370840">
                    <a:tc>
                      <a:txBody>
                        <a:bodyPr/>
                        <a:lstStyle/>
                        <a:p>
                          <a:r>
                            <a:rPr lang="en-US" sz="1800">
                              <a:solidFill>
                                <a:schemeClr val="tx1"/>
                              </a:solidFill>
                              <a:latin typeface="Consolas" panose="020B0609020204030204" pitchFamily="49" charset="0"/>
                            </a:rPr>
                            <a:t>\n\n</a:t>
                          </a:r>
                        </a:p>
                      </a:txBody>
                      <a:tcPr/>
                    </a:tc>
                    <a:tc>
                      <a:txBody>
                        <a:bodyPr/>
                        <a:lstStyle/>
                        <a:p>
                          <a:pPr algn="r" rtl="0" fontAlgn="b"/>
                          <a:r>
                            <a:rPr lang="en-US" sz="1800" b="0">
                              <a:effectLst/>
                              <a:latin typeface="Consolas" panose="020B0609020204030204" pitchFamily="49" charset="0"/>
                            </a:rPr>
                            <a:t>8.34%</a:t>
                          </a:r>
                        </a:p>
                      </a:txBody>
                      <a:tcPr marL="19050" marR="19050" marT="12700" marB="12700" anchor="b"/>
                    </a:tc>
                    <a:extLst>
                      <a:ext uri="{0D108BD9-81ED-4DB2-BD59-A6C34878D82A}">
                        <a16:rowId xmlns:a16="http://schemas.microsoft.com/office/drawing/2014/main" val="4101985478"/>
                      </a:ext>
                    </a:extLst>
                  </a:tr>
                  <a:tr h="370840">
                    <a:tc>
                      <a:txBody>
                        <a:bodyPr/>
                        <a:lstStyle/>
                        <a:p>
                          <a:r>
                            <a:rPr lang="en-US" sz="1800">
                              <a:solidFill>
                                <a:schemeClr val="tx1"/>
                              </a:solidFill>
                              <a:latin typeface="Consolas" panose="020B0609020204030204" pitchFamily="49" charset="0"/>
                            </a:rPr>
                            <a:t>_and</a:t>
                          </a:r>
                        </a:p>
                      </a:txBody>
                      <a:tcPr/>
                    </a:tc>
                    <a:tc>
                      <a:txBody>
                        <a:bodyPr/>
                        <a:lstStyle/>
                        <a:p>
                          <a:pPr algn="r" rtl="0" fontAlgn="b"/>
                          <a:r>
                            <a:rPr lang="en-US" sz="1800" b="0">
                              <a:effectLst/>
                              <a:latin typeface="Consolas" panose="020B0609020204030204" pitchFamily="49" charset="0"/>
                            </a:rPr>
                            <a:t>7.81%</a:t>
                          </a:r>
                        </a:p>
                      </a:txBody>
                      <a:tcPr marL="19050" marR="19050" marT="12700" marB="12700" anchor="b"/>
                    </a:tc>
                    <a:extLst>
                      <a:ext uri="{0D108BD9-81ED-4DB2-BD59-A6C34878D82A}">
                        <a16:rowId xmlns:a16="http://schemas.microsoft.com/office/drawing/2014/main" val="1073346414"/>
                      </a:ext>
                    </a:extLst>
                  </a:tr>
                  <a:tr h="370840">
                    <a:tc>
                      <a:txBody>
                        <a:bodyPr/>
                        <a:lstStyle/>
                        <a:p>
                          <a:r>
                            <a:rPr lang="en-US" sz="1800">
                              <a:solidFill>
                                <a:schemeClr val="tx1"/>
                              </a:solidFill>
                              <a:latin typeface="Consolas" panose="020B0609020204030204" pitchFamily="49" charset="0"/>
                            </a:rPr>
                            <a:t>_with</a:t>
                          </a:r>
                        </a:p>
                      </a:txBody>
                      <a:tcPr/>
                    </a:tc>
                    <a:tc>
                      <a:txBody>
                        <a:bodyPr/>
                        <a:lstStyle/>
                        <a:p>
                          <a:pPr algn="r" rtl="0" fontAlgn="b"/>
                          <a:r>
                            <a:rPr lang="en-US" sz="1800" b="0">
                              <a:effectLst/>
                              <a:latin typeface="Consolas" panose="020B0609020204030204" pitchFamily="49" charset="0"/>
                            </a:rPr>
                            <a:t>5.03%</a:t>
                          </a:r>
                        </a:p>
                      </a:txBody>
                      <a:tcPr marL="19050" marR="19050" marT="12700" marB="12700" anchor="b"/>
                    </a:tc>
                    <a:extLst>
                      <a:ext uri="{0D108BD9-81ED-4DB2-BD59-A6C34878D82A}">
                        <a16:rowId xmlns:a16="http://schemas.microsoft.com/office/drawing/2014/main" val="80363849"/>
                      </a:ext>
                    </a:extLst>
                  </a:tr>
                  <a:tr h="370840">
                    <a:tc>
                      <a:txBody>
                        <a:bodyPr/>
                        <a:lstStyle/>
                        <a:p>
                          <a:r>
                            <a:rPr lang="en-US" sz="1800">
                              <a:solidFill>
                                <a:schemeClr val="tx1"/>
                              </a:solidFill>
                              <a:latin typeface="Consolas" panose="020B0609020204030204" pitchFamily="49" charset="0"/>
                            </a:rPr>
                            <a:t>.\n\n</a:t>
                          </a:r>
                        </a:p>
                      </a:txBody>
                      <a:tcPr/>
                    </a:tc>
                    <a:tc>
                      <a:txBody>
                        <a:bodyPr/>
                        <a:lstStyle/>
                        <a:p>
                          <a:pPr algn="r" rtl="0" fontAlgn="b"/>
                          <a:r>
                            <a:rPr lang="en-US" sz="1800" b="0">
                              <a:effectLst/>
                              <a:latin typeface="Consolas" panose="020B0609020204030204" pitchFamily="49" charset="0"/>
                            </a:rPr>
                            <a:t>4.91%</a:t>
                          </a:r>
                        </a:p>
                      </a:txBody>
                      <a:tcPr marL="19050" marR="19050" marT="12700" marB="12700" anchor="b"/>
                    </a:tc>
                    <a:extLst>
                      <a:ext uri="{0D108BD9-81ED-4DB2-BD59-A6C34878D82A}">
                        <a16:rowId xmlns:a16="http://schemas.microsoft.com/office/drawing/2014/main" val="755301869"/>
                      </a:ext>
                    </a:extLst>
                  </a:tr>
                  <a:tr h="370840">
                    <a:tc>
                      <a:txBody>
                        <a:bodyPr/>
                        <a:lstStyle/>
                        <a:p>
                          <a:r>
                            <a:rPr lang="en-US" sz="1800">
                              <a:solidFill>
                                <a:schemeClr val="tx1"/>
                              </a:solidFill>
                              <a:latin typeface="Consolas" panose="020B0609020204030204" pitchFamily="49" charset="0"/>
                            </a:rPr>
                            <a:t>.</a:t>
                          </a:r>
                        </a:p>
                      </a:txBody>
                      <a:tcPr/>
                    </a:tc>
                    <a:tc>
                      <a:txBody>
                        <a:bodyPr/>
                        <a:lstStyle/>
                        <a:p>
                          <a:pPr algn="r" rtl="0" fontAlgn="b"/>
                          <a:r>
                            <a:rPr lang="en-US" sz="1800" b="0">
                              <a:effectLst/>
                              <a:latin typeface="Consolas" panose="020B0609020204030204" pitchFamily="49" charset="0"/>
                            </a:rPr>
                            <a:t>3.95%</a:t>
                          </a:r>
                        </a:p>
                      </a:txBody>
                      <a:tcPr marL="19050" marR="19050" marT="12700" marB="12700" anchor="b"/>
                    </a:tc>
                    <a:extLst>
                      <a:ext uri="{0D108BD9-81ED-4DB2-BD59-A6C34878D82A}">
                        <a16:rowId xmlns:a16="http://schemas.microsoft.com/office/drawing/2014/main" val="32370930"/>
                      </a:ext>
                    </a:extLst>
                  </a:tr>
                  <a:tr h="370840">
                    <a:tc>
                      <a:txBody>
                        <a:bodyPr/>
                        <a:lstStyle/>
                        <a:p>
                          <a:r>
                            <a:rPr lang="en-US" sz="1800">
                              <a:solidFill>
                                <a:schemeClr val="tx1"/>
                              </a:solidFill>
                              <a:latin typeface="Consolas" panose="020B0609020204030204" pitchFamily="49" charset="0"/>
                            </a:rPr>
                            <a:t>_as</a:t>
                          </a:r>
                        </a:p>
                      </a:txBody>
                      <a:tcPr/>
                    </a:tc>
                    <a:tc>
                      <a:txBody>
                        <a:bodyPr/>
                        <a:lstStyle/>
                        <a:p>
                          <a:pPr algn="r" rtl="0" fontAlgn="b"/>
                          <a:r>
                            <a:rPr lang="en-US" sz="1800" b="0">
                              <a:effectLst/>
                              <a:latin typeface="Consolas" panose="020B0609020204030204" pitchFamily="49" charset="0"/>
                            </a:rPr>
                            <a:t>2.14%</a:t>
                          </a:r>
                        </a:p>
                      </a:txBody>
                      <a:tcPr marL="19050" marR="19050" marT="12700" marB="12700" anchor="b"/>
                    </a:tc>
                    <a:extLst>
                      <a:ext uri="{0D108BD9-81ED-4DB2-BD59-A6C34878D82A}">
                        <a16:rowId xmlns:a16="http://schemas.microsoft.com/office/drawing/2014/main" val="2632396645"/>
                      </a:ext>
                    </a:extLst>
                  </a:tr>
                  <a:tr h="370840">
                    <a:tc>
                      <a:txBody>
                        <a:bodyPr/>
                        <a:lstStyle/>
                        <a:p>
                          <a:r>
                            <a:rPr lang="en-US" sz="1800">
                              <a:solidFill>
                                <a:schemeClr val="tx1"/>
                              </a:solidFill>
                              <a:latin typeface="Consolas" panose="020B0609020204030204" pitchFamily="49" charset="0"/>
                            </a:rPr>
                            <a:t>_juice</a:t>
                          </a:r>
                        </a:p>
                      </a:txBody>
                      <a:tcPr/>
                    </a:tc>
                    <a:tc>
                      <a:txBody>
                        <a:bodyPr/>
                        <a:lstStyle/>
                        <a:p>
                          <a:pPr algn="r" rtl="0" fontAlgn="b"/>
                          <a:r>
                            <a:rPr lang="en-US" sz="1800" b="0">
                              <a:effectLst/>
                              <a:latin typeface="Consolas" panose="020B0609020204030204" pitchFamily="49" charset="0"/>
                            </a:rPr>
                            <a:t>1.53%</a:t>
                          </a:r>
                        </a:p>
                      </a:txBody>
                      <a:tcPr marL="19050" marR="19050" marT="12700" marB="12700" anchor="b"/>
                    </a:tc>
                    <a:extLst>
                      <a:ext uri="{0D108BD9-81ED-4DB2-BD59-A6C34878D82A}">
                        <a16:rowId xmlns:a16="http://schemas.microsoft.com/office/drawing/2014/main" val="987185407"/>
                      </a:ext>
                    </a:extLst>
                  </a:tr>
                  <a:tr h="370840">
                    <a:tc>
                      <a:txBody>
                        <a:bodyPr/>
                        <a:lstStyle/>
                        <a:p>
                          <a:r>
                            <a:rPr lang="en-US" sz="1800">
                              <a:solidFill>
                                <a:schemeClr val="tx1"/>
                              </a:solidFill>
                              <a:latin typeface="Consolas" panose="020B0609020204030204" pitchFamily="49" charset="0"/>
                            </a:rPr>
                            <a:t>_peel</a:t>
                          </a:r>
                        </a:p>
                      </a:txBody>
                      <a:tcPr/>
                    </a:tc>
                    <a:tc>
                      <a:txBody>
                        <a:bodyPr/>
                        <a:lstStyle/>
                        <a:p>
                          <a:pPr algn="r" rtl="0" fontAlgn="b"/>
                          <a:r>
                            <a:rPr lang="en-US" sz="1800" b="0">
                              <a:effectLst/>
                              <a:latin typeface="Consolas" panose="020B0609020204030204" pitchFamily="49" charset="0"/>
                            </a:rPr>
                            <a:t>1.31%</a:t>
                          </a:r>
                        </a:p>
                      </a:txBody>
                      <a:tcPr marL="19050" marR="19050" marT="12700" marB="12700" anchor="b"/>
                    </a:tc>
                    <a:extLst>
                      <a:ext uri="{0D108BD9-81ED-4DB2-BD59-A6C34878D82A}">
                        <a16:rowId xmlns:a16="http://schemas.microsoft.com/office/drawing/2014/main" val="982195509"/>
                      </a:ext>
                    </a:extLst>
                  </a:tr>
                  <a:tr h="370840">
                    <a:tc>
                      <a:txBody>
                        <a:bodyPr/>
                        <a:lstStyle/>
                        <a:p>
                          <a:r>
                            <a:rPr lang="en-US">
                              <a:latin typeface="Consolas" panose="020B0609020204030204" pitchFamily="49" charset="0"/>
                            </a:rPr>
                            <a:t>...</a:t>
                          </a:r>
                        </a:p>
                      </a:txBody>
                      <a:tcPr/>
                    </a:tc>
                    <a:tc>
                      <a:txBody>
                        <a:bodyPr/>
                        <a:lstStyle/>
                        <a:p>
                          <a:r>
                            <a:rPr lang="en-US">
                              <a:latin typeface="Consolas" panose="020B0609020204030204" pitchFamily="49" charset="0"/>
                            </a:rPr>
                            <a:t>...</a:t>
                          </a:r>
                        </a:p>
                      </a:txBody>
                      <a:tcPr/>
                    </a:tc>
                    <a:extLst>
                      <a:ext uri="{0D108BD9-81ED-4DB2-BD59-A6C34878D82A}">
                        <a16:rowId xmlns:a16="http://schemas.microsoft.com/office/drawing/2014/main" val="2930174509"/>
                      </a:ext>
                    </a:extLst>
                  </a:tr>
                </a:tbl>
              </a:graphicData>
            </a:graphic>
          </p:graphicFrame>
        </mc:Choice>
        <mc:Fallback xmlns="">
          <p:graphicFrame>
            <p:nvGraphicFramePr>
              <p:cNvPr id="8" name="Table 7">
                <a:extLst>
                  <a:ext uri="{FF2B5EF4-FFF2-40B4-BE49-F238E27FC236}">
                    <a16:creationId xmlns:a16="http://schemas.microsoft.com/office/drawing/2014/main" id="{75F39878-651D-76DA-A6A4-1EE832435A1B}"/>
                  </a:ext>
                </a:extLst>
              </p:cNvPr>
              <p:cNvGraphicFramePr>
                <a:graphicFrameLocks noGrp="1"/>
              </p:cNvGraphicFramePr>
              <p:nvPr>
                <p:extLst>
                  <p:ext uri="{D42A27DB-BD31-4B8C-83A1-F6EECF244321}">
                    <p14:modId xmlns:p14="http://schemas.microsoft.com/office/powerpoint/2010/main" val="1222184686"/>
                  </p:ext>
                </p:extLst>
              </p:nvPr>
            </p:nvGraphicFramePr>
            <p:xfrm>
              <a:off x="3763806" y="1468305"/>
              <a:ext cx="3770101" cy="4450080"/>
            </p:xfrm>
            <a:graphic>
              <a:graphicData uri="http://schemas.openxmlformats.org/drawingml/2006/table">
                <a:tbl>
                  <a:tblPr firstRow="1" bandRow="1">
                    <a:tableStyleId>{073A0DAA-6AF3-43AB-8588-CEC1D06C72B9}</a:tableStyleId>
                  </a:tblPr>
                  <a:tblGrid>
                    <a:gridCol w="1060768">
                      <a:extLst>
                        <a:ext uri="{9D8B030D-6E8A-4147-A177-3AD203B41FA5}">
                          <a16:colId xmlns:a16="http://schemas.microsoft.com/office/drawing/2014/main" val="4199324515"/>
                        </a:ext>
                      </a:extLst>
                    </a:gridCol>
                    <a:gridCol w="2709333">
                      <a:extLst>
                        <a:ext uri="{9D8B030D-6E8A-4147-A177-3AD203B41FA5}">
                          <a16:colId xmlns:a16="http://schemas.microsoft.com/office/drawing/2014/main" val="3167259695"/>
                        </a:ext>
                      </a:extLst>
                    </a:gridCol>
                  </a:tblGrid>
                  <a:tr h="370840">
                    <a:tc>
                      <a:txBody>
                        <a:bodyPr/>
                        <a:lstStyle/>
                        <a:p>
                          <a:r>
                            <a:rPr lang="en-US">
                              <a:latin typeface="Consolas" panose="020B0609020204030204" pitchFamily="49" charset="0"/>
                            </a:rPr>
                            <a:t>x</a:t>
                          </a:r>
                        </a:p>
                      </a:txBody>
                      <a:tcPr/>
                    </a:tc>
                    <a:tc>
                      <a:txBody>
                        <a:bodyPr/>
                        <a:lstStyle/>
                        <a:p>
                          <a:endParaRPr lang="en-US"/>
                        </a:p>
                      </a:txBody>
                      <a:tcPr>
                        <a:blipFill>
                          <a:blip r:embed="rId4"/>
                          <a:stretch>
                            <a:fillRect l="-39326" t="-8197" r="-1124" b="-1122951"/>
                          </a:stretch>
                        </a:blipFill>
                      </a:tcPr>
                    </a:tc>
                    <a:extLst>
                      <a:ext uri="{0D108BD9-81ED-4DB2-BD59-A6C34878D82A}">
                        <a16:rowId xmlns:a16="http://schemas.microsoft.com/office/drawing/2014/main" val="2003588357"/>
                      </a:ext>
                    </a:extLst>
                  </a:tr>
                  <a:tr h="370840">
                    <a:tc>
                      <a:txBody>
                        <a:bodyPr/>
                        <a:lstStyle/>
                        <a:p>
                          <a:r>
                            <a:rPr lang="en-US" sz="1800">
                              <a:solidFill>
                                <a:schemeClr val="tx1"/>
                              </a:solidFill>
                              <a:latin typeface="Consolas" panose="020B0609020204030204" pitchFamily="49" charset="0"/>
                            </a:rPr>
                            <a:t>_in</a:t>
                          </a:r>
                        </a:p>
                      </a:txBody>
                      <a:tcPr/>
                    </a:tc>
                    <a:tc>
                      <a:txBody>
                        <a:bodyPr/>
                        <a:lstStyle/>
                        <a:p>
                          <a:pPr algn="r" rtl="0" fontAlgn="b"/>
                          <a:r>
                            <a:rPr lang="en-US" sz="1800" b="0">
                              <a:effectLst/>
                              <a:latin typeface="Consolas" panose="020B0609020204030204" pitchFamily="49" charset="0"/>
                            </a:rPr>
                            <a:t>13.6%</a:t>
                          </a:r>
                        </a:p>
                      </a:txBody>
                      <a:tcPr marL="19050" marR="19050" marT="12700" marB="12700" anchor="b"/>
                    </a:tc>
                    <a:extLst>
                      <a:ext uri="{0D108BD9-81ED-4DB2-BD59-A6C34878D82A}">
                        <a16:rowId xmlns:a16="http://schemas.microsoft.com/office/drawing/2014/main" val="2610446620"/>
                      </a:ext>
                    </a:extLst>
                  </a:tr>
                  <a:tr h="370840">
                    <a:tc>
                      <a:txBody>
                        <a:bodyPr/>
                        <a:lstStyle/>
                        <a:p>
                          <a:r>
                            <a:rPr lang="en-US" sz="1800">
                              <a:solidFill>
                                <a:schemeClr val="tx1"/>
                              </a:solidFill>
                              <a:latin typeface="Consolas" panose="020B0609020204030204" pitchFamily="49" charset="0"/>
                            </a:rPr>
                            <a:t>,</a:t>
                          </a:r>
                        </a:p>
                      </a:txBody>
                      <a:tcPr/>
                    </a:tc>
                    <a:tc>
                      <a:txBody>
                        <a:bodyPr/>
                        <a:lstStyle/>
                        <a:p>
                          <a:pPr algn="r" rtl="0" fontAlgn="b"/>
                          <a:r>
                            <a:rPr lang="en-US" sz="1800" b="0">
                              <a:effectLst/>
                              <a:latin typeface="Consolas" panose="020B0609020204030204" pitchFamily="49" charset="0"/>
                            </a:rPr>
                            <a:t>10.02%</a:t>
                          </a:r>
                        </a:p>
                      </a:txBody>
                      <a:tcPr marL="19050" marR="19050" marT="12700" marB="12700" anchor="b"/>
                    </a:tc>
                    <a:extLst>
                      <a:ext uri="{0D108BD9-81ED-4DB2-BD59-A6C34878D82A}">
                        <a16:rowId xmlns:a16="http://schemas.microsoft.com/office/drawing/2014/main" val="340928643"/>
                      </a:ext>
                    </a:extLst>
                  </a:tr>
                  <a:tr h="370840">
                    <a:tc>
                      <a:txBody>
                        <a:bodyPr/>
                        <a:lstStyle/>
                        <a:p>
                          <a:r>
                            <a:rPr lang="en-US" sz="1800">
                              <a:solidFill>
                                <a:schemeClr val="tx1"/>
                              </a:solidFill>
                              <a:latin typeface="Consolas" panose="020B0609020204030204" pitchFamily="49" charset="0"/>
                            </a:rPr>
                            <a:t>\n\n</a:t>
                          </a:r>
                        </a:p>
                      </a:txBody>
                      <a:tcPr/>
                    </a:tc>
                    <a:tc>
                      <a:txBody>
                        <a:bodyPr/>
                        <a:lstStyle/>
                        <a:p>
                          <a:pPr algn="r" rtl="0" fontAlgn="b"/>
                          <a:r>
                            <a:rPr lang="en-US" sz="1800" b="0">
                              <a:effectLst/>
                              <a:latin typeface="Consolas" panose="020B0609020204030204" pitchFamily="49" charset="0"/>
                            </a:rPr>
                            <a:t>8.34%</a:t>
                          </a:r>
                        </a:p>
                      </a:txBody>
                      <a:tcPr marL="19050" marR="19050" marT="12700" marB="12700" anchor="b"/>
                    </a:tc>
                    <a:extLst>
                      <a:ext uri="{0D108BD9-81ED-4DB2-BD59-A6C34878D82A}">
                        <a16:rowId xmlns:a16="http://schemas.microsoft.com/office/drawing/2014/main" val="4101985478"/>
                      </a:ext>
                    </a:extLst>
                  </a:tr>
                  <a:tr h="370840">
                    <a:tc>
                      <a:txBody>
                        <a:bodyPr/>
                        <a:lstStyle/>
                        <a:p>
                          <a:r>
                            <a:rPr lang="en-US" sz="1800">
                              <a:solidFill>
                                <a:schemeClr val="tx1"/>
                              </a:solidFill>
                              <a:latin typeface="Consolas" panose="020B0609020204030204" pitchFamily="49" charset="0"/>
                            </a:rPr>
                            <a:t>_and</a:t>
                          </a:r>
                        </a:p>
                      </a:txBody>
                      <a:tcPr/>
                    </a:tc>
                    <a:tc>
                      <a:txBody>
                        <a:bodyPr/>
                        <a:lstStyle/>
                        <a:p>
                          <a:pPr algn="r" rtl="0" fontAlgn="b"/>
                          <a:r>
                            <a:rPr lang="en-US" sz="1800" b="0">
                              <a:effectLst/>
                              <a:latin typeface="Consolas" panose="020B0609020204030204" pitchFamily="49" charset="0"/>
                            </a:rPr>
                            <a:t>7.81%</a:t>
                          </a:r>
                        </a:p>
                      </a:txBody>
                      <a:tcPr marL="19050" marR="19050" marT="12700" marB="12700" anchor="b"/>
                    </a:tc>
                    <a:extLst>
                      <a:ext uri="{0D108BD9-81ED-4DB2-BD59-A6C34878D82A}">
                        <a16:rowId xmlns:a16="http://schemas.microsoft.com/office/drawing/2014/main" val="1073346414"/>
                      </a:ext>
                    </a:extLst>
                  </a:tr>
                  <a:tr h="370840">
                    <a:tc>
                      <a:txBody>
                        <a:bodyPr/>
                        <a:lstStyle/>
                        <a:p>
                          <a:r>
                            <a:rPr lang="en-US" sz="1800">
                              <a:solidFill>
                                <a:schemeClr val="tx1"/>
                              </a:solidFill>
                              <a:latin typeface="Consolas" panose="020B0609020204030204" pitchFamily="49" charset="0"/>
                            </a:rPr>
                            <a:t>_with</a:t>
                          </a:r>
                        </a:p>
                      </a:txBody>
                      <a:tcPr/>
                    </a:tc>
                    <a:tc>
                      <a:txBody>
                        <a:bodyPr/>
                        <a:lstStyle/>
                        <a:p>
                          <a:pPr algn="r" rtl="0" fontAlgn="b"/>
                          <a:r>
                            <a:rPr lang="en-US" sz="1800" b="0">
                              <a:effectLst/>
                              <a:latin typeface="Consolas" panose="020B0609020204030204" pitchFamily="49" charset="0"/>
                            </a:rPr>
                            <a:t>5.03%</a:t>
                          </a:r>
                        </a:p>
                      </a:txBody>
                      <a:tcPr marL="19050" marR="19050" marT="12700" marB="12700" anchor="b"/>
                    </a:tc>
                    <a:extLst>
                      <a:ext uri="{0D108BD9-81ED-4DB2-BD59-A6C34878D82A}">
                        <a16:rowId xmlns:a16="http://schemas.microsoft.com/office/drawing/2014/main" val="80363849"/>
                      </a:ext>
                    </a:extLst>
                  </a:tr>
                  <a:tr h="370840">
                    <a:tc>
                      <a:txBody>
                        <a:bodyPr/>
                        <a:lstStyle/>
                        <a:p>
                          <a:r>
                            <a:rPr lang="en-US" sz="1800">
                              <a:solidFill>
                                <a:schemeClr val="tx1"/>
                              </a:solidFill>
                              <a:latin typeface="Consolas" panose="020B0609020204030204" pitchFamily="49" charset="0"/>
                            </a:rPr>
                            <a:t>.\n\n</a:t>
                          </a:r>
                        </a:p>
                      </a:txBody>
                      <a:tcPr/>
                    </a:tc>
                    <a:tc>
                      <a:txBody>
                        <a:bodyPr/>
                        <a:lstStyle/>
                        <a:p>
                          <a:pPr algn="r" rtl="0" fontAlgn="b"/>
                          <a:r>
                            <a:rPr lang="en-US" sz="1800" b="0">
                              <a:effectLst/>
                              <a:latin typeface="Consolas" panose="020B0609020204030204" pitchFamily="49" charset="0"/>
                            </a:rPr>
                            <a:t>4.91%</a:t>
                          </a:r>
                        </a:p>
                      </a:txBody>
                      <a:tcPr marL="19050" marR="19050" marT="12700" marB="12700" anchor="b"/>
                    </a:tc>
                    <a:extLst>
                      <a:ext uri="{0D108BD9-81ED-4DB2-BD59-A6C34878D82A}">
                        <a16:rowId xmlns:a16="http://schemas.microsoft.com/office/drawing/2014/main" val="755301869"/>
                      </a:ext>
                    </a:extLst>
                  </a:tr>
                  <a:tr h="370840">
                    <a:tc>
                      <a:txBody>
                        <a:bodyPr/>
                        <a:lstStyle/>
                        <a:p>
                          <a:r>
                            <a:rPr lang="en-US" sz="1800">
                              <a:solidFill>
                                <a:schemeClr val="tx1"/>
                              </a:solidFill>
                              <a:latin typeface="Consolas" panose="020B0609020204030204" pitchFamily="49" charset="0"/>
                            </a:rPr>
                            <a:t>.</a:t>
                          </a:r>
                        </a:p>
                      </a:txBody>
                      <a:tcPr/>
                    </a:tc>
                    <a:tc>
                      <a:txBody>
                        <a:bodyPr/>
                        <a:lstStyle/>
                        <a:p>
                          <a:pPr algn="r" rtl="0" fontAlgn="b"/>
                          <a:r>
                            <a:rPr lang="en-US" sz="1800" b="0">
                              <a:effectLst/>
                              <a:latin typeface="Consolas" panose="020B0609020204030204" pitchFamily="49" charset="0"/>
                            </a:rPr>
                            <a:t>3.95%</a:t>
                          </a:r>
                        </a:p>
                      </a:txBody>
                      <a:tcPr marL="19050" marR="19050" marT="12700" marB="12700" anchor="b"/>
                    </a:tc>
                    <a:extLst>
                      <a:ext uri="{0D108BD9-81ED-4DB2-BD59-A6C34878D82A}">
                        <a16:rowId xmlns:a16="http://schemas.microsoft.com/office/drawing/2014/main" val="32370930"/>
                      </a:ext>
                    </a:extLst>
                  </a:tr>
                  <a:tr h="370840">
                    <a:tc>
                      <a:txBody>
                        <a:bodyPr/>
                        <a:lstStyle/>
                        <a:p>
                          <a:r>
                            <a:rPr lang="en-US" sz="1800">
                              <a:solidFill>
                                <a:schemeClr val="tx1"/>
                              </a:solidFill>
                              <a:latin typeface="Consolas" panose="020B0609020204030204" pitchFamily="49" charset="0"/>
                            </a:rPr>
                            <a:t>_as</a:t>
                          </a:r>
                        </a:p>
                      </a:txBody>
                      <a:tcPr/>
                    </a:tc>
                    <a:tc>
                      <a:txBody>
                        <a:bodyPr/>
                        <a:lstStyle/>
                        <a:p>
                          <a:pPr algn="r" rtl="0" fontAlgn="b"/>
                          <a:r>
                            <a:rPr lang="en-US" sz="1800" b="0">
                              <a:effectLst/>
                              <a:latin typeface="Consolas" panose="020B0609020204030204" pitchFamily="49" charset="0"/>
                            </a:rPr>
                            <a:t>2.14%</a:t>
                          </a:r>
                        </a:p>
                      </a:txBody>
                      <a:tcPr marL="19050" marR="19050" marT="12700" marB="12700" anchor="b"/>
                    </a:tc>
                    <a:extLst>
                      <a:ext uri="{0D108BD9-81ED-4DB2-BD59-A6C34878D82A}">
                        <a16:rowId xmlns:a16="http://schemas.microsoft.com/office/drawing/2014/main" val="2632396645"/>
                      </a:ext>
                    </a:extLst>
                  </a:tr>
                  <a:tr h="370840">
                    <a:tc>
                      <a:txBody>
                        <a:bodyPr/>
                        <a:lstStyle/>
                        <a:p>
                          <a:r>
                            <a:rPr lang="en-US" sz="1800">
                              <a:solidFill>
                                <a:schemeClr val="tx1"/>
                              </a:solidFill>
                              <a:latin typeface="Consolas" panose="020B0609020204030204" pitchFamily="49" charset="0"/>
                            </a:rPr>
                            <a:t>_juice</a:t>
                          </a:r>
                        </a:p>
                      </a:txBody>
                      <a:tcPr/>
                    </a:tc>
                    <a:tc>
                      <a:txBody>
                        <a:bodyPr/>
                        <a:lstStyle/>
                        <a:p>
                          <a:pPr algn="r" rtl="0" fontAlgn="b"/>
                          <a:r>
                            <a:rPr lang="en-US" sz="1800" b="0">
                              <a:effectLst/>
                              <a:latin typeface="Consolas" panose="020B0609020204030204" pitchFamily="49" charset="0"/>
                            </a:rPr>
                            <a:t>1.53%</a:t>
                          </a:r>
                        </a:p>
                      </a:txBody>
                      <a:tcPr marL="19050" marR="19050" marT="12700" marB="12700" anchor="b"/>
                    </a:tc>
                    <a:extLst>
                      <a:ext uri="{0D108BD9-81ED-4DB2-BD59-A6C34878D82A}">
                        <a16:rowId xmlns:a16="http://schemas.microsoft.com/office/drawing/2014/main" val="987185407"/>
                      </a:ext>
                    </a:extLst>
                  </a:tr>
                  <a:tr h="370840">
                    <a:tc>
                      <a:txBody>
                        <a:bodyPr/>
                        <a:lstStyle/>
                        <a:p>
                          <a:r>
                            <a:rPr lang="en-US" sz="1800">
                              <a:solidFill>
                                <a:schemeClr val="tx1"/>
                              </a:solidFill>
                              <a:latin typeface="Consolas" panose="020B0609020204030204" pitchFamily="49" charset="0"/>
                            </a:rPr>
                            <a:t>_peel</a:t>
                          </a:r>
                        </a:p>
                      </a:txBody>
                      <a:tcPr/>
                    </a:tc>
                    <a:tc>
                      <a:txBody>
                        <a:bodyPr/>
                        <a:lstStyle/>
                        <a:p>
                          <a:pPr algn="r" rtl="0" fontAlgn="b"/>
                          <a:r>
                            <a:rPr lang="en-US" sz="1800" b="0">
                              <a:effectLst/>
                              <a:latin typeface="Consolas" panose="020B0609020204030204" pitchFamily="49" charset="0"/>
                            </a:rPr>
                            <a:t>1.31%</a:t>
                          </a:r>
                        </a:p>
                      </a:txBody>
                      <a:tcPr marL="19050" marR="19050" marT="12700" marB="12700" anchor="b"/>
                    </a:tc>
                    <a:extLst>
                      <a:ext uri="{0D108BD9-81ED-4DB2-BD59-A6C34878D82A}">
                        <a16:rowId xmlns:a16="http://schemas.microsoft.com/office/drawing/2014/main" val="982195509"/>
                      </a:ext>
                    </a:extLst>
                  </a:tr>
                  <a:tr h="370840">
                    <a:tc>
                      <a:txBody>
                        <a:bodyPr/>
                        <a:lstStyle/>
                        <a:p>
                          <a:r>
                            <a:rPr lang="en-US">
                              <a:latin typeface="Consolas" panose="020B0609020204030204" pitchFamily="49" charset="0"/>
                            </a:rPr>
                            <a:t>...</a:t>
                          </a:r>
                        </a:p>
                      </a:txBody>
                      <a:tcPr/>
                    </a:tc>
                    <a:tc>
                      <a:txBody>
                        <a:bodyPr/>
                        <a:lstStyle/>
                        <a:p>
                          <a:r>
                            <a:rPr lang="en-US">
                              <a:latin typeface="Consolas" panose="020B0609020204030204" pitchFamily="49" charset="0"/>
                            </a:rPr>
                            <a:t>...</a:t>
                          </a:r>
                        </a:p>
                      </a:txBody>
                      <a:tcPr/>
                    </a:tc>
                    <a:extLst>
                      <a:ext uri="{0D108BD9-81ED-4DB2-BD59-A6C34878D82A}">
                        <a16:rowId xmlns:a16="http://schemas.microsoft.com/office/drawing/2014/main" val="2930174509"/>
                      </a:ext>
                    </a:extLst>
                  </a:tr>
                </a:tbl>
              </a:graphicData>
            </a:graphic>
          </p:graphicFrame>
        </mc:Fallback>
      </mc:AlternateContent>
      <p:sp>
        <p:nvSpPr>
          <p:cNvPr id="10" name="TextBox 9">
            <a:extLst>
              <a:ext uri="{FF2B5EF4-FFF2-40B4-BE49-F238E27FC236}">
                <a16:creationId xmlns:a16="http://schemas.microsoft.com/office/drawing/2014/main" id="{3B19271D-4E13-F2C9-C06E-46A8CEAC351C}"/>
              </a:ext>
            </a:extLst>
          </p:cNvPr>
          <p:cNvSpPr txBox="1"/>
          <p:nvPr/>
        </p:nvSpPr>
        <p:spPr>
          <a:xfrm>
            <a:off x="185781" y="5884863"/>
            <a:ext cx="11820437" cy="830997"/>
          </a:xfrm>
          <a:prstGeom prst="rect">
            <a:avLst/>
          </a:prstGeom>
          <a:noFill/>
        </p:spPr>
        <p:txBody>
          <a:bodyPr wrap="square">
            <a:spAutoFit/>
          </a:bodyPr>
          <a:lstStyle/>
          <a:p>
            <a:pPr rtl="0">
              <a:spcBef>
                <a:spcPts val="0"/>
              </a:spcBef>
              <a:spcAft>
                <a:spcPts val="0"/>
              </a:spcAft>
            </a:pPr>
            <a:r>
              <a:rPr lang="en-US" sz="2400" b="0" i="0" u="none" strike="noStrike">
                <a:solidFill>
                  <a:srgbClr val="000000"/>
                </a:solidFill>
                <a:effectLst/>
                <a:latin typeface="Inter Light" panose="02000403000000020004" pitchFamily="2" charset="0"/>
                <a:ea typeface="Inter Light" panose="02000403000000020004" pitchFamily="2" charset="0"/>
                <a:cs typeface="Inter Light" panose="02000403000000020004" pitchFamily="2" charset="0"/>
              </a:rPr>
              <a:t>The first possibility on the list where orange seems to have been interpreted as an adjective is “juice” at 1.53%.</a:t>
            </a:r>
            <a:endParaRPr lang="en-US" sz="2400" b="0">
              <a:effectLst/>
              <a:latin typeface="Inter Light" panose="02000403000000020004" pitchFamily="2" charset="0"/>
              <a:ea typeface="Inter Light" panose="02000403000000020004" pitchFamily="2" charset="0"/>
              <a:cs typeface="Inter Light" panose="02000403000000020004" pitchFamily="2" charset="0"/>
            </a:endParaRPr>
          </a:p>
        </p:txBody>
      </p:sp>
    </p:spTree>
    <p:extLst>
      <p:ext uri="{BB962C8B-B14F-4D97-AF65-F5344CB8AC3E}">
        <p14:creationId xmlns:p14="http://schemas.microsoft.com/office/powerpoint/2010/main" val="23178532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82746C-432B-F5F0-7CA9-F0D2B2470E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491AA6-943F-734F-95BA-C84AC698CC72}"/>
              </a:ext>
            </a:extLst>
          </p:cNvPr>
          <p:cNvSpPr>
            <a:spLocks noGrp="1"/>
          </p:cNvSpPr>
          <p:nvPr>
            <p:ph type="title"/>
          </p:nvPr>
        </p:nvSpPr>
        <p:spPr/>
        <p:txBody>
          <a:bodyPr/>
          <a:lstStyle/>
          <a:p>
            <a:r>
              <a:rPr lang="en-US"/>
              <a:t>Summary</a:t>
            </a:r>
          </a:p>
        </p:txBody>
      </p:sp>
      <p:sp>
        <p:nvSpPr>
          <p:cNvPr id="3" name="Content Placeholder 2">
            <a:extLst>
              <a:ext uri="{FF2B5EF4-FFF2-40B4-BE49-F238E27FC236}">
                <a16:creationId xmlns:a16="http://schemas.microsoft.com/office/drawing/2014/main" id="{53071E03-12DF-C2CA-DFD3-47B6D691FB56}"/>
              </a:ext>
            </a:extLst>
          </p:cNvPr>
          <p:cNvSpPr>
            <a:spLocks noGrp="1"/>
          </p:cNvSpPr>
          <p:nvPr>
            <p:ph idx="1"/>
          </p:nvPr>
        </p:nvSpPr>
        <p:spPr/>
        <p:txBody>
          <a:bodyPr/>
          <a:lstStyle/>
          <a:p>
            <a:r>
              <a:rPr lang="en-US"/>
              <a:t>The process of generating output text basically goes like this:</a:t>
            </a:r>
          </a:p>
        </p:txBody>
      </p:sp>
      <p:sp>
        <p:nvSpPr>
          <p:cNvPr id="10" name="TextBox 9">
            <a:extLst>
              <a:ext uri="{FF2B5EF4-FFF2-40B4-BE49-F238E27FC236}">
                <a16:creationId xmlns:a16="http://schemas.microsoft.com/office/drawing/2014/main" id="{3121DAD3-C286-B640-2B5A-1FEF5F5D04EA}"/>
              </a:ext>
            </a:extLst>
          </p:cNvPr>
          <p:cNvSpPr txBox="1"/>
          <p:nvPr/>
        </p:nvSpPr>
        <p:spPr>
          <a:xfrm>
            <a:off x="759370" y="1318195"/>
            <a:ext cx="4498430" cy="461665"/>
          </a:xfrm>
          <a:prstGeom prst="rect">
            <a:avLst/>
          </a:prstGeom>
          <a:noFill/>
        </p:spPr>
        <p:txBody>
          <a:bodyPr wrap="square">
            <a:spAutoFit/>
          </a:bodyPr>
          <a:lstStyle/>
          <a:p>
            <a:r>
              <a:rPr lang="en-US" sz="2400">
                <a:latin typeface="Inter Light" panose="02000403000000020004" pitchFamily="2" charset="0"/>
                <a:ea typeface="Inter Light" panose="02000403000000020004" pitchFamily="2" charset="0"/>
                <a:cs typeface="Inter Light" panose="02000403000000020004" pitchFamily="2" charset="0"/>
              </a:rPr>
              <a:t>He devoured the orange</a:t>
            </a:r>
          </a:p>
        </p:txBody>
      </p:sp>
      <p:cxnSp>
        <p:nvCxnSpPr>
          <p:cNvPr id="15" name="Straight Arrow Connector 14">
            <a:extLst>
              <a:ext uri="{FF2B5EF4-FFF2-40B4-BE49-F238E27FC236}">
                <a16:creationId xmlns:a16="http://schemas.microsoft.com/office/drawing/2014/main" id="{4F2DF2D8-5355-A2D8-1625-CDE4F1875E61}"/>
              </a:ext>
            </a:extLst>
          </p:cNvPr>
          <p:cNvCxnSpPr/>
          <p:nvPr/>
        </p:nvCxnSpPr>
        <p:spPr>
          <a:xfrm>
            <a:off x="4532586" y="1549027"/>
            <a:ext cx="55967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4" name="Picture 3">
            <a:extLst>
              <a:ext uri="{FF2B5EF4-FFF2-40B4-BE49-F238E27FC236}">
                <a16:creationId xmlns:a16="http://schemas.microsoft.com/office/drawing/2014/main" id="{E6F7E984-B6EB-01E4-906A-91FD22068B1C}"/>
              </a:ext>
            </a:extLst>
          </p:cNvPr>
          <p:cNvPicPr>
            <a:picLocks noChangeAspect="1"/>
          </p:cNvPicPr>
          <p:nvPr/>
        </p:nvPicPr>
        <p:blipFill>
          <a:blip r:embed="rId3"/>
          <a:stretch>
            <a:fillRect/>
          </a:stretch>
        </p:blipFill>
        <p:spPr>
          <a:xfrm>
            <a:off x="5372100" y="1219597"/>
            <a:ext cx="5143500" cy="752475"/>
          </a:xfrm>
          <a:prstGeom prst="rect">
            <a:avLst/>
          </a:prstGeom>
        </p:spPr>
      </p:pic>
      <p:graphicFrame>
        <p:nvGraphicFramePr>
          <p:cNvPr id="5" name="Table 4">
            <a:extLst>
              <a:ext uri="{FF2B5EF4-FFF2-40B4-BE49-F238E27FC236}">
                <a16:creationId xmlns:a16="http://schemas.microsoft.com/office/drawing/2014/main" id="{C5A1E405-C51E-1231-C9C6-8EE9163BB7FE}"/>
              </a:ext>
            </a:extLst>
          </p:cNvPr>
          <p:cNvGraphicFramePr>
            <a:graphicFrameLocks noGrp="1"/>
          </p:cNvGraphicFramePr>
          <p:nvPr/>
        </p:nvGraphicFramePr>
        <p:xfrm>
          <a:off x="916713" y="2564655"/>
          <a:ext cx="3881320" cy="1381760"/>
        </p:xfrm>
        <a:graphic>
          <a:graphicData uri="http://schemas.openxmlformats.org/drawingml/2006/table">
            <a:tbl>
              <a:tblPr firstRow="1" bandRow="1">
                <a:tableStyleId>{073A0DAA-6AF3-43AB-8588-CEC1D06C72B9}</a:tableStyleId>
              </a:tblPr>
              <a:tblGrid>
                <a:gridCol w="776264">
                  <a:extLst>
                    <a:ext uri="{9D8B030D-6E8A-4147-A177-3AD203B41FA5}">
                      <a16:colId xmlns:a16="http://schemas.microsoft.com/office/drawing/2014/main" val="217474072"/>
                    </a:ext>
                  </a:extLst>
                </a:gridCol>
                <a:gridCol w="776264">
                  <a:extLst>
                    <a:ext uri="{9D8B030D-6E8A-4147-A177-3AD203B41FA5}">
                      <a16:colId xmlns:a16="http://schemas.microsoft.com/office/drawing/2014/main" val="361871148"/>
                    </a:ext>
                  </a:extLst>
                </a:gridCol>
                <a:gridCol w="776264">
                  <a:extLst>
                    <a:ext uri="{9D8B030D-6E8A-4147-A177-3AD203B41FA5}">
                      <a16:colId xmlns:a16="http://schemas.microsoft.com/office/drawing/2014/main" val="4249484382"/>
                    </a:ext>
                  </a:extLst>
                </a:gridCol>
                <a:gridCol w="776264">
                  <a:extLst>
                    <a:ext uri="{9D8B030D-6E8A-4147-A177-3AD203B41FA5}">
                      <a16:colId xmlns:a16="http://schemas.microsoft.com/office/drawing/2014/main" val="2779502029"/>
                    </a:ext>
                  </a:extLst>
                </a:gridCol>
                <a:gridCol w="776264">
                  <a:extLst>
                    <a:ext uri="{9D8B030D-6E8A-4147-A177-3AD203B41FA5}">
                      <a16:colId xmlns:a16="http://schemas.microsoft.com/office/drawing/2014/main" val="533890129"/>
                    </a:ext>
                  </a:extLst>
                </a:gridCol>
              </a:tblGrid>
              <a:tr h="239419">
                <a:tc>
                  <a:txBody>
                    <a:bodyPr/>
                    <a:lstStyle/>
                    <a:p>
                      <a:r>
                        <a:rPr lang="en-US" sz="1200">
                          <a:latin typeface="Consolas" panose="020B0609020204030204" pitchFamily="49" charset="0"/>
                        </a:rPr>
                        <a:t>He</a:t>
                      </a:r>
                    </a:p>
                  </a:txBody>
                  <a:tcPr/>
                </a:tc>
                <a:tc>
                  <a:txBody>
                    <a:bodyPr/>
                    <a:lstStyle/>
                    <a:p>
                      <a:r>
                        <a:rPr lang="en-US" sz="1200">
                          <a:latin typeface="Consolas" panose="020B0609020204030204" pitchFamily="49" charset="0"/>
                        </a:rPr>
                        <a:t>_dev</a:t>
                      </a:r>
                    </a:p>
                  </a:txBody>
                  <a:tcPr/>
                </a:tc>
                <a:tc>
                  <a:txBody>
                    <a:bodyPr/>
                    <a:lstStyle/>
                    <a:p>
                      <a:r>
                        <a:rPr lang="en-US" sz="1200" err="1">
                          <a:latin typeface="Consolas" panose="020B0609020204030204" pitchFamily="49" charset="0"/>
                        </a:rPr>
                        <a:t>oured</a:t>
                      </a:r>
                      <a:endParaRPr lang="en-US" sz="1200">
                        <a:latin typeface="Consolas" panose="020B0609020204030204" pitchFamily="49" charset="0"/>
                      </a:endParaRPr>
                    </a:p>
                  </a:txBody>
                  <a:tcPr/>
                </a:tc>
                <a:tc>
                  <a:txBody>
                    <a:bodyPr/>
                    <a:lstStyle/>
                    <a:p>
                      <a:r>
                        <a:rPr lang="en-US" sz="1200">
                          <a:latin typeface="Consolas" panose="020B0609020204030204" pitchFamily="49" charset="0"/>
                        </a:rPr>
                        <a:t>_the</a:t>
                      </a:r>
                    </a:p>
                  </a:txBody>
                  <a:tcPr/>
                </a:tc>
                <a:tc>
                  <a:txBody>
                    <a:bodyPr/>
                    <a:lstStyle/>
                    <a:p>
                      <a:r>
                        <a:rPr lang="en-US" sz="1200">
                          <a:latin typeface="Consolas" panose="020B0609020204030204" pitchFamily="49" charset="0"/>
                        </a:rPr>
                        <a:t>_orange</a:t>
                      </a:r>
                    </a:p>
                  </a:txBody>
                  <a:tcPr/>
                </a:tc>
                <a:extLst>
                  <a:ext uri="{0D108BD9-81ED-4DB2-BD59-A6C34878D82A}">
                    <a16:rowId xmlns:a16="http://schemas.microsoft.com/office/drawing/2014/main" val="416275698"/>
                  </a:ext>
                </a:extLst>
              </a:tr>
              <a:tr h="181781">
                <a:tc>
                  <a:txBody>
                    <a:bodyPr/>
                    <a:lstStyle/>
                    <a:p>
                      <a:pPr algn="r" rtl="0" fontAlgn="b"/>
                      <a:r>
                        <a:rPr lang="en-US" sz="1200" b="0">
                          <a:effectLst/>
                          <a:latin typeface="Consolas" panose="020B0609020204030204" pitchFamily="49" charset="0"/>
                        </a:rPr>
                        <a:t>0.6715</a:t>
                      </a:r>
                    </a:p>
                  </a:txBody>
                  <a:tcPr marL="19050" marR="19050" marT="12700" marB="12700" anchor="b"/>
                </a:tc>
                <a:tc>
                  <a:txBody>
                    <a:bodyPr/>
                    <a:lstStyle/>
                    <a:p>
                      <a:pPr algn="r" rtl="0" fontAlgn="b"/>
                      <a:r>
                        <a:rPr lang="en-US" sz="1200" b="0">
                          <a:effectLst/>
                          <a:latin typeface="Consolas" panose="020B0609020204030204" pitchFamily="49" charset="0"/>
                        </a:rPr>
                        <a:t>0.9456</a:t>
                      </a:r>
                    </a:p>
                  </a:txBody>
                  <a:tcPr marL="19050" marR="19050" marT="12700" marB="12700" anchor="b"/>
                </a:tc>
                <a:tc>
                  <a:txBody>
                    <a:bodyPr/>
                    <a:lstStyle/>
                    <a:p>
                      <a:pPr algn="r" rtl="0" fontAlgn="b"/>
                      <a:r>
                        <a:rPr lang="en-US" sz="1200" b="0">
                          <a:effectLst/>
                          <a:latin typeface="Consolas" panose="020B0609020204030204" pitchFamily="49" charset="0"/>
                        </a:rPr>
                        <a:t>-0.3488</a:t>
                      </a:r>
                    </a:p>
                  </a:txBody>
                  <a:tcPr marL="19050" marR="19050" marT="12700" marB="12700" anchor="b"/>
                </a:tc>
                <a:tc>
                  <a:txBody>
                    <a:bodyPr/>
                    <a:lstStyle/>
                    <a:p>
                      <a:pPr algn="r" rtl="0" fontAlgn="b"/>
                      <a:r>
                        <a:rPr lang="en-US" sz="1200" b="0">
                          <a:effectLst/>
                          <a:latin typeface="Consolas" panose="020B0609020204030204" pitchFamily="49" charset="0"/>
                        </a:rPr>
                        <a:t>0.3402</a:t>
                      </a:r>
                    </a:p>
                  </a:txBody>
                  <a:tcPr marL="19050" marR="19050" marT="12700" marB="12700" anchor="b"/>
                </a:tc>
                <a:tc>
                  <a:txBody>
                    <a:bodyPr/>
                    <a:lstStyle/>
                    <a:p>
                      <a:pPr algn="r" rtl="0" fontAlgn="b"/>
                      <a:r>
                        <a:rPr lang="en-US" sz="1200" b="0">
                          <a:effectLst/>
                          <a:latin typeface="Consolas" panose="020B0609020204030204" pitchFamily="49" charset="0"/>
                        </a:rPr>
                        <a:t>0.5265</a:t>
                      </a:r>
                    </a:p>
                  </a:txBody>
                  <a:tcPr marL="19050" marR="19050" marT="12700" marB="12700" anchor="b"/>
                </a:tc>
                <a:extLst>
                  <a:ext uri="{0D108BD9-81ED-4DB2-BD59-A6C34878D82A}">
                    <a16:rowId xmlns:a16="http://schemas.microsoft.com/office/drawing/2014/main" val="1725144853"/>
                  </a:ext>
                </a:extLst>
              </a:tr>
              <a:tr h="181781">
                <a:tc>
                  <a:txBody>
                    <a:bodyPr/>
                    <a:lstStyle/>
                    <a:p>
                      <a:pPr algn="r" rtl="0" fontAlgn="b"/>
                      <a:r>
                        <a:rPr lang="en-US" sz="1200" b="0">
                          <a:effectLst/>
                          <a:latin typeface="Consolas" panose="020B0609020204030204" pitchFamily="49" charset="0"/>
                        </a:rPr>
                        <a:t>-0.0087</a:t>
                      </a:r>
                    </a:p>
                  </a:txBody>
                  <a:tcPr marL="19050" marR="19050" marT="12700" marB="12700" anchor="b"/>
                </a:tc>
                <a:tc>
                  <a:txBody>
                    <a:bodyPr/>
                    <a:lstStyle/>
                    <a:p>
                      <a:pPr algn="r" rtl="0" fontAlgn="b"/>
                      <a:r>
                        <a:rPr lang="en-US" sz="1200" b="0">
                          <a:effectLst/>
                          <a:latin typeface="Consolas" panose="020B0609020204030204" pitchFamily="49" charset="0"/>
                        </a:rPr>
                        <a:t>0.9532</a:t>
                      </a:r>
                    </a:p>
                  </a:txBody>
                  <a:tcPr marL="19050" marR="19050" marT="12700" marB="12700" anchor="b"/>
                </a:tc>
                <a:tc>
                  <a:txBody>
                    <a:bodyPr/>
                    <a:lstStyle/>
                    <a:p>
                      <a:pPr algn="r" rtl="0" fontAlgn="b"/>
                      <a:r>
                        <a:rPr lang="en-US" sz="1200" b="0">
                          <a:effectLst/>
                          <a:latin typeface="Consolas" panose="020B0609020204030204" pitchFamily="49" charset="0"/>
                        </a:rPr>
                        <a:t>-0.4548</a:t>
                      </a:r>
                    </a:p>
                  </a:txBody>
                  <a:tcPr marL="19050" marR="19050" marT="12700" marB="12700" anchor="b"/>
                </a:tc>
                <a:tc>
                  <a:txBody>
                    <a:bodyPr/>
                    <a:lstStyle/>
                    <a:p>
                      <a:pPr algn="r" rtl="0" fontAlgn="b"/>
                      <a:r>
                        <a:rPr lang="en-US" sz="1200" b="0">
                          <a:effectLst/>
                          <a:latin typeface="Consolas" panose="020B0609020204030204" pitchFamily="49" charset="0"/>
                        </a:rPr>
                        <a:t>-0.9948</a:t>
                      </a:r>
                    </a:p>
                  </a:txBody>
                  <a:tcPr marL="19050" marR="19050" marT="12700" marB="12700" anchor="b"/>
                </a:tc>
                <a:tc>
                  <a:txBody>
                    <a:bodyPr/>
                    <a:lstStyle/>
                    <a:p>
                      <a:pPr algn="r" rtl="0" fontAlgn="b"/>
                      <a:r>
                        <a:rPr lang="en-US" sz="1200" b="0">
                          <a:effectLst/>
                          <a:latin typeface="Consolas" panose="020B0609020204030204" pitchFamily="49" charset="0"/>
                        </a:rPr>
                        <a:t>0.3837</a:t>
                      </a:r>
                    </a:p>
                  </a:txBody>
                  <a:tcPr marL="19050" marR="19050" marT="12700" marB="12700" anchor="b"/>
                </a:tc>
                <a:extLst>
                  <a:ext uri="{0D108BD9-81ED-4DB2-BD59-A6C34878D82A}">
                    <a16:rowId xmlns:a16="http://schemas.microsoft.com/office/drawing/2014/main" val="3053533372"/>
                  </a:ext>
                </a:extLst>
              </a:tr>
              <a:tr h="181781">
                <a:tc>
                  <a:txBody>
                    <a:bodyPr/>
                    <a:lstStyle/>
                    <a:p>
                      <a:pPr algn="r" rtl="0" fontAlgn="b"/>
                      <a:r>
                        <a:rPr lang="en-US" sz="1200" b="0">
                          <a:effectLst/>
                          <a:latin typeface="Consolas" panose="020B0609020204030204" pitchFamily="49" charset="0"/>
                        </a:rPr>
                        <a:t>0.0058</a:t>
                      </a:r>
                    </a:p>
                  </a:txBody>
                  <a:tcPr marL="19050" marR="19050" marT="12700" marB="12700" anchor="b"/>
                </a:tc>
                <a:tc>
                  <a:txBody>
                    <a:bodyPr/>
                    <a:lstStyle/>
                    <a:p>
                      <a:pPr algn="r" rtl="0" fontAlgn="b"/>
                      <a:r>
                        <a:rPr lang="en-US" sz="1200" b="0">
                          <a:effectLst/>
                          <a:latin typeface="Consolas" panose="020B0609020204030204" pitchFamily="49" charset="0"/>
                        </a:rPr>
                        <a:t>-0.5312</a:t>
                      </a:r>
                    </a:p>
                  </a:txBody>
                  <a:tcPr marL="19050" marR="19050" marT="12700" marB="12700" anchor="b"/>
                </a:tc>
                <a:tc>
                  <a:txBody>
                    <a:bodyPr/>
                    <a:lstStyle/>
                    <a:p>
                      <a:pPr algn="r" rtl="0" fontAlgn="b"/>
                      <a:r>
                        <a:rPr lang="en-US" sz="1200" b="0">
                          <a:effectLst/>
                          <a:latin typeface="Consolas" panose="020B0609020204030204" pitchFamily="49" charset="0"/>
                        </a:rPr>
                        <a:t>0.4932</a:t>
                      </a:r>
                    </a:p>
                  </a:txBody>
                  <a:tcPr marL="19050" marR="19050" marT="12700" marB="12700" anchor="b"/>
                </a:tc>
                <a:tc>
                  <a:txBody>
                    <a:bodyPr/>
                    <a:lstStyle/>
                    <a:p>
                      <a:pPr algn="r" rtl="0" fontAlgn="b"/>
                      <a:r>
                        <a:rPr lang="en-US" sz="1200" b="0">
                          <a:effectLst/>
                          <a:latin typeface="Consolas" panose="020B0609020204030204" pitchFamily="49" charset="0"/>
                        </a:rPr>
                        <a:t>-0.4734</a:t>
                      </a:r>
                    </a:p>
                  </a:txBody>
                  <a:tcPr marL="19050" marR="19050" marT="12700" marB="12700" anchor="b"/>
                </a:tc>
                <a:tc>
                  <a:txBody>
                    <a:bodyPr/>
                    <a:lstStyle/>
                    <a:p>
                      <a:pPr algn="r" rtl="0" fontAlgn="b"/>
                      <a:r>
                        <a:rPr lang="en-US" sz="1200" b="0">
                          <a:effectLst/>
                          <a:latin typeface="Consolas" panose="020B0609020204030204" pitchFamily="49" charset="0"/>
                        </a:rPr>
                        <a:t>0.3991</a:t>
                      </a:r>
                    </a:p>
                  </a:txBody>
                  <a:tcPr marL="19050" marR="19050" marT="12700" marB="12700" anchor="b"/>
                </a:tc>
                <a:extLst>
                  <a:ext uri="{0D108BD9-81ED-4DB2-BD59-A6C34878D82A}">
                    <a16:rowId xmlns:a16="http://schemas.microsoft.com/office/drawing/2014/main" val="1599285913"/>
                  </a:ext>
                </a:extLst>
              </a:tr>
              <a:tr h="181781">
                <a:tc>
                  <a:txBody>
                    <a:bodyPr/>
                    <a:lstStyle/>
                    <a:p>
                      <a:pPr algn="r" rtl="0" fontAlgn="b"/>
                      <a:r>
                        <a:rPr lang="en-US" sz="1200" b="0">
                          <a:effectLst/>
                          <a:latin typeface="Consolas" panose="020B0609020204030204" pitchFamily="49" charset="0"/>
                        </a:rPr>
                        <a:t>0.7302</a:t>
                      </a:r>
                    </a:p>
                  </a:txBody>
                  <a:tcPr marL="19050" marR="19050" marT="12700" marB="12700" anchor="b"/>
                </a:tc>
                <a:tc>
                  <a:txBody>
                    <a:bodyPr/>
                    <a:lstStyle/>
                    <a:p>
                      <a:pPr algn="r" rtl="0" fontAlgn="b"/>
                      <a:r>
                        <a:rPr lang="en-US" sz="1200" b="0">
                          <a:effectLst/>
                          <a:latin typeface="Consolas" panose="020B0609020204030204" pitchFamily="49" charset="0"/>
                        </a:rPr>
                        <a:t>0.7394</a:t>
                      </a:r>
                    </a:p>
                  </a:txBody>
                  <a:tcPr marL="19050" marR="19050" marT="12700" marB="12700" anchor="b"/>
                </a:tc>
                <a:tc>
                  <a:txBody>
                    <a:bodyPr/>
                    <a:lstStyle/>
                    <a:p>
                      <a:pPr algn="r" rtl="0" fontAlgn="b"/>
                      <a:r>
                        <a:rPr lang="en-US" sz="1200" b="0">
                          <a:effectLst/>
                          <a:latin typeface="Consolas" panose="020B0609020204030204" pitchFamily="49" charset="0"/>
                        </a:rPr>
                        <a:t>0.463</a:t>
                      </a:r>
                    </a:p>
                  </a:txBody>
                  <a:tcPr marL="19050" marR="19050" marT="12700" marB="12700" anchor="b"/>
                </a:tc>
                <a:tc>
                  <a:txBody>
                    <a:bodyPr/>
                    <a:lstStyle/>
                    <a:p>
                      <a:pPr algn="r" rtl="0" fontAlgn="b"/>
                      <a:r>
                        <a:rPr lang="en-US" sz="1200" b="0">
                          <a:effectLst/>
                          <a:latin typeface="Consolas" panose="020B0609020204030204" pitchFamily="49" charset="0"/>
                        </a:rPr>
                        <a:t>0.2108</a:t>
                      </a:r>
                    </a:p>
                  </a:txBody>
                  <a:tcPr marL="19050" marR="19050" marT="12700" marB="12700" anchor="b"/>
                </a:tc>
                <a:tc>
                  <a:txBody>
                    <a:bodyPr/>
                    <a:lstStyle/>
                    <a:p>
                      <a:pPr algn="r" rtl="0" fontAlgn="b"/>
                      <a:r>
                        <a:rPr lang="en-US" sz="1200" b="0">
                          <a:effectLst/>
                          <a:latin typeface="Consolas" panose="020B0609020204030204" pitchFamily="49" charset="0"/>
                        </a:rPr>
                        <a:t>0.5766</a:t>
                      </a:r>
                    </a:p>
                  </a:txBody>
                  <a:tcPr marL="19050" marR="19050" marT="12700" marB="12700" anchor="b"/>
                </a:tc>
                <a:extLst>
                  <a:ext uri="{0D108BD9-81ED-4DB2-BD59-A6C34878D82A}">
                    <a16:rowId xmlns:a16="http://schemas.microsoft.com/office/drawing/2014/main" val="3878882017"/>
                  </a:ext>
                </a:extLst>
              </a:tr>
              <a:tr h="239419">
                <a:tc>
                  <a:txBody>
                    <a:bodyPr/>
                    <a:lstStyle/>
                    <a:p>
                      <a:r>
                        <a:rPr lang="en-US" sz="1200">
                          <a:latin typeface="Consolas" panose="020B0609020204030204" pitchFamily="49" charset="0"/>
                        </a:rPr>
                        <a:t>…</a:t>
                      </a:r>
                    </a:p>
                  </a:txBody>
                  <a:tcPr/>
                </a:tc>
                <a:tc>
                  <a:txBody>
                    <a:bodyPr/>
                    <a:lstStyle/>
                    <a:p>
                      <a:r>
                        <a:rPr lang="en-US" sz="1200">
                          <a:latin typeface="Consolas" panose="020B0609020204030204" pitchFamily="49" charset="0"/>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Consolas" panose="020B0609020204030204" pitchFamily="49" charset="0"/>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Consolas" panose="020B0609020204030204" pitchFamily="49" charset="0"/>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Consolas" panose="020B0609020204030204" pitchFamily="49" charset="0"/>
                        </a:rPr>
                        <a:t>…</a:t>
                      </a:r>
                    </a:p>
                  </a:txBody>
                  <a:tcPr/>
                </a:tc>
                <a:extLst>
                  <a:ext uri="{0D108BD9-81ED-4DB2-BD59-A6C34878D82A}">
                    <a16:rowId xmlns:a16="http://schemas.microsoft.com/office/drawing/2014/main" val="2962288400"/>
                  </a:ext>
                </a:extLst>
              </a:tr>
            </a:tbl>
          </a:graphicData>
        </a:graphic>
      </p:graphicFrame>
      <p:cxnSp>
        <p:nvCxnSpPr>
          <p:cNvPr id="7" name="Connector: Elbow 6">
            <a:extLst>
              <a:ext uri="{FF2B5EF4-FFF2-40B4-BE49-F238E27FC236}">
                <a16:creationId xmlns:a16="http://schemas.microsoft.com/office/drawing/2014/main" id="{293A1129-C6C2-13B4-C0BD-49CC94873037}"/>
              </a:ext>
            </a:extLst>
          </p:cNvPr>
          <p:cNvCxnSpPr>
            <a:stCxn id="4" idx="2"/>
            <a:endCxn id="5" idx="0"/>
          </p:cNvCxnSpPr>
          <p:nvPr/>
        </p:nvCxnSpPr>
        <p:spPr>
          <a:xfrm rot="5400000">
            <a:off x="5104321" y="-274875"/>
            <a:ext cx="592583" cy="5086477"/>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5C4D3FCB-A84B-87CC-2CDF-3152ABE293DD}"/>
              </a:ext>
            </a:extLst>
          </p:cNvPr>
          <p:cNvCxnSpPr>
            <a:cxnSpLocks/>
            <a:stCxn id="5" idx="3"/>
          </p:cNvCxnSpPr>
          <p:nvPr/>
        </p:nvCxnSpPr>
        <p:spPr>
          <a:xfrm>
            <a:off x="4798033" y="3255535"/>
            <a:ext cx="82305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F275B5D1-005C-C9A1-6163-76B26614F4FD}"/>
              </a:ext>
            </a:extLst>
          </p:cNvPr>
          <p:cNvSpPr txBox="1"/>
          <p:nvPr/>
        </p:nvSpPr>
        <p:spPr>
          <a:xfrm>
            <a:off x="1595919" y="3926937"/>
            <a:ext cx="4500081" cy="461665"/>
          </a:xfrm>
          <a:prstGeom prst="rect">
            <a:avLst/>
          </a:prstGeom>
          <a:noFill/>
        </p:spPr>
        <p:txBody>
          <a:bodyPr wrap="square" rtlCol="0">
            <a:spAutoFit/>
          </a:bodyPr>
          <a:lstStyle/>
          <a:p>
            <a:pPr algn="l"/>
            <a:r>
              <a:rPr lang="en-US" sz="2400">
                <a:latin typeface="Inter Light" panose="02000403000000020004" pitchFamily="2" charset="0"/>
                <a:ea typeface="Inter Light" panose="02000403000000020004" pitchFamily="2" charset="0"/>
                <a:cs typeface="Inter Light" panose="02000403000000020004" pitchFamily="2" charset="0"/>
              </a:rPr>
              <a:t>12,288 x 5 matrix</a:t>
            </a:r>
          </a:p>
        </p:txBody>
      </p:sp>
      <p:graphicFrame>
        <p:nvGraphicFramePr>
          <p:cNvPr id="14" name="Table 13">
            <a:extLst>
              <a:ext uri="{FF2B5EF4-FFF2-40B4-BE49-F238E27FC236}">
                <a16:creationId xmlns:a16="http://schemas.microsoft.com/office/drawing/2014/main" id="{6DD634FA-21E5-51D7-AB6A-8F11AF93B220}"/>
              </a:ext>
            </a:extLst>
          </p:cNvPr>
          <p:cNvGraphicFramePr>
            <a:graphicFrameLocks noGrp="1"/>
          </p:cNvGraphicFramePr>
          <p:nvPr/>
        </p:nvGraphicFramePr>
        <p:xfrm>
          <a:off x="5621089" y="2635994"/>
          <a:ext cx="3881320" cy="1381760"/>
        </p:xfrm>
        <a:graphic>
          <a:graphicData uri="http://schemas.openxmlformats.org/drawingml/2006/table">
            <a:tbl>
              <a:tblPr firstRow="1" bandRow="1">
                <a:tableStyleId>{073A0DAA-6AF3-43AB-8588-CEC1D06C72B9}</a:tableStyleId>
              </a:tblPr>
              <a:tblGrid>
                <a:gridCol w="776264">
                  <a:extLst>
                    <a:ext uri="{9D8B030D-6E8A-4147-A177-3AD203B41FA5}">
                      <a16:colId xmlns:a16="http://schemas.microsoft.com/office/drawing/2014/main" val="217474072"/>
                    </a:ext>
                  </a:extLst>
                </a:gridCol>
                <a:gridCol w="776264">
                  <a:extLst>
                    <a:ext uri="{9D8B030D-6E8A-4147-A177-3AD203B41FA5}">
                      <a16:colId xmlns:a16="http://schemas.microsoft.com/office/drawing/2014/main" val="361871148"/>
                    </a:ext>
                  </a:extLst>
                </a:gridCol>
                <a:gridCol w="776264">
                  <a:extLst>
                    <a:ext uri="{9D8B030D-6E8A-4147-A177-3AD203B41FA5}">
                      <a16:colId xmlns:a16="http://schemas.microsoft.com/office/drawing/2014/main" val="4249484382"/>
                    </a:ext>
                  </a:extLst>
                </a:gridCol>
                <a:gridCol w="776264">
                  <a:extLst>
                    <a:ext uri="{9D8B030D-6E8A-4147-A177-3AD203B41FA5}">
                      <a16:colId xmlns:a16="http://schemas.microsoft.com/office/drawing/2014/main" val="2779502029"/>
                    </a:ext>
                  </a:extLst>
                </a:gridCol>
                <a:gridCol w="776264">
                  <a:extLst>
                    <a:ext uri="{9D8B030D-6E8A-4147-A177-3AD203B41FA5}">
                      <a16:colId xmlns:a16="http://schemas.microsoft.com/office/drawing/2014/main" val="533890129"/>
                    </a:ext>
                  </a:extLst>
                </a:gridCol>
              </a:tblGrid>
              <a:tr h="239419">
                <a:tc>
                  <a:txBody>
                    <a:bodyPr/>
                    <a:lstStyle/>
                    <a:p>
                      <a:r>
                        <a:rPr lang="en-US" sz="1200">
                          <a:latin typeface="Consolas" panose="020B0609020204030204" pitchFamily="49" charset="0"/>
                        </a:rPr>
                        <a:t>He</a:t>
                      </a:r>
                    </a:p>
                  </a:txBody>
                  <a:tcPr/>
                </a:tc>
                <a:tc>
                  <a:txBody>
                    <a:bodyPr/>
                    <a:lstStyle/>
                    <a:p>
                      <a:r>
                        <a:rPr lang="en-US" sz="1200">
                          <a:latin typeface="Consolas" panose="020B0609020204030204" pitchFamily="49" charset="0"/>
                        </a:rPr>
                        <a:t>_dev</a:t>
                      </a:r>
                    </a:p>
                  </a:txBody>
                  <a:tcPr/>
                </a:tc>
                <a:tc>
                  <a:txBody>
                    <a:bodyPr/>
                    <a:lstStyle/>
                    <a:p>
                      <a:r>
                        <a:rPr lang="en-US" sz="1200" err="1">
                          <a:latin typeface="Consolas" panose="020B0609020204030204" pitchFamily="49" charset="0"/>
                        </a:rPr>
                        <a:t>oured</a:t>
                      </a:r>
                      <a:endParaRPr lang="en-US" sz="1200">
                        <a:latin typeface="Consolas" panose="020B0609020204030204" pitchFamily="49" charset="0"/>
                      </a:endParaRPr>
                    </a:p>
                  </a:txBody>
                  <a:tcPr/>
                </a:tc>
                <a:tc>
                  <a:txBody>
                    <a:bodyPr/>
                    <a:lstStyle/>
                    <a:p>
                      <a:r>
                        <a:rPr lang="en-US" sz="1200">
                          <a:latin typeface="Consolas" panose="020B0609020204030204" pitchFamily="49" charset="0"/>
                        </a:rPr>
                        <a:t>_the</a:t>
                      </a:r>
                    </a:p>
                  </a:txBody>
                  <a:tcPr/>
                </a:tc>
                <a:tc>
                  <a:txBody>
                    <a:bodyPr/>
                    <a:lstStyle/>
                    <a:p>
                      <a:r>
                        <a:rPr lang="en-US" sz="1200">
                          <a:solidFill>
                            <a:schemeClr val="tx1"/>
                          </a:solidFill>
                          <a:latin typeface="Consolas" panose="020B0609020204030204" pitchFamily="49" charset="0"/>
                        </a:rPr>
                        <a:t>_orange</a:t>
                      </a:r>
                    </a:p>
                  </a:txBody>
                  <a:tcPr>
                    <a:solidFill>
                      <a:srgbClr val="FFC000"/>
                    </a:solidFill>
                  </a:tcPr>
                </a:tc>
                <a:extLst>
                  <a:ext uri="{0D108BD9-81ED-4DB2-BD59-A6C34878D82A}">
                    <a16:rowId xmlns:a16="http://schemas.microsoft.com/office/drawing/2014/main" val="416275698"/>
                  </a:ext>
                </a:extLst>
              </a:tr>
              <a:tr h="181781">
                <a:tc>
                  <a:txBody>
                    <a:bodyPr/>
                    <a:lstStyle/>
                    <a:p>
                      <a:pPr algn="r" rtl="0" fontAlgn="b"/>
                      <a:r>
                        <a:rPr lang="en-US" sz="1200" b="0">
                          <a:effectLst/>
                          <a:latin typeface="Consolas" panose="020B0609020204030204" pitchFamily="49" charset="0"/>
                        </a:rPr>
                        <a:t>0.6715</a:t>
                      </a:r>
                    </a:p>
                  </a:txBody>
                  <a:tcPr marL="19050" marR="19050" marT="12700" marB="12700" anchor="b"/>
                </a:tc>
                <a:tc>
                  <a:txBody>
                    <a:bodyPr/>
                    <a:lstStyle/>
                    <a:p>
                      <a:pPr algn="r" rtl="0" fontAlgn="b"/>
                      <a:r>
                        <a:rPr lang="en-US" sz="1200" b="0">
                          <a:effectLst/>
                          <a:latin typeface="Consolas" panose="020B0609020204030204" pitchFamily="49" charset="0"/>
                        </a:rPr>
                        <a:t>0.9456</a:t>
                      </a:r>
                    </a:p>
                  </a:txBody>
                  <a:tcPr marL="19050" marR="19050" marT="12700" marB="12700" anchor="b"/>
                </a:tc>
                <a:tc>
                  <a:txBody>
                    <a:bodyPr/>
                    <a:lstStyle/>
                    <a:p>
                      <a:pPr algn="r" rtl="0" fontAlgn="b"/>
                      <a:r>
                        <a:rPr lang="en-US" sz="1200" b="0">
                          <a:effectLst/>
                          <a:latin typeface="Consolas" panose="020B0609020204030204" pitchFamily="49" charset="0"/>
                        </a:rPr>
                        <a:t>-0.3488</a:t>
                      </a:r>
                    </a:p>
                  </a:txBody>
                  <a:tcPr marL="19050" marR="19050" marT="12700" marB="12700" anchor="b"/>
                </a:tc>
                <a:tc>
                  <a:txBody>
                    <a:bodyPr/>
                    <a:lstStyle/>
                    <a:p>
                      <a:pPr algn="r" rtl="0" fontAlgn="b"/>
                      <a:r>
                        <a:rPr lang="en-US" sz="1200" b="0">
                          <a:effectLst/>
                          <a:latin typeface="Consolas" panose="020B0609020204030204" pitchFamily="49" charset="0"/>
                        </a:rPr>
                        <a:t>0.3402</a:t>
                      </a:r>
                    </a:p>
                  </a:txBody>
                  <a:tcPr marL="19050" marR="19050" marT="12700" marB="12700" anchor="b"/>
                </a:tc>
                <a:tc>
                  <a:txBody>
                    <a:bodyPr/>
                    <a:lstStyle/>
                    <a:p>
                      <a:pPr algn="r" rtl="0" fontAlgn="b"/>
                      <a:r>
                        <a:rPr lang="en-US" sz="1200" b="0">
                          <a:effectLst/>
                          <a:latin typeface="Consolas" panose="020B0609020204030204" pitchFamily="49" charset="0"/>
                        </a:rPr>
                        <a:t>0.5265</a:t>
                      </a:r>
                    </a:p>
                  </a:txBody>
                  <a:tcPr marL="19050" marR="19050" marT="12700" marB="12700" anchor="b">
                    <a:solidFill>
                      <a:srgbClr val="FFC000"/>
                    </a:solidFill>
                  </a:tcPr>
                </a:tc>
                <a:extLst>
                  <a:ext uri="{0D108BD9-81ED-4DB2-BD59-A6C34878D82A}">
                    <a16:rowId xmlns:a16="http://schemas.microsoft.com/office/drawing/2014/main" val="1725144853"/>
                  </a:ext>
                </a:extLst>
              </a:tr>
              <a:tr h="181781">
                <a:tc>
                  <a:txBody>
                    <a:bodyPr/>
                    <a:lstStyle/>
                    <a:p>
                      <a:pPr algn="r" rtl="0" fontAlgn="b"/>
                      <a:r>
                        <a:rPr lang="en-US" sz="1200" b="0">
                          <a:effectLst/>
                          <a:latin typeface="Consolas" panose="020B0609020204030204" pitchFamily="49" charset="0"/>
                        </a:rPr>
                        <a:t>-0.0087</a:t>
                      </a:r>
                    </a:p>
                  </a:txBody>
                  <a:tcPr marL="19050" marR="19050" marT="12700" marB="12700" anchor="b"/>
                </a:tc>
                <a:tc>
                  <a:txBody>
                    <a:bodyPr/>
                    <a:lstStyle/>
                    <a:p>
                      <a:pPr algn="r" rtl="0" fontAlgn="b"/>
                      <a:r>
                        <a:rPr lang="en-US" sz="1200" b="0">
                          <a:effectLst/>
                          <a:latin typeface="Consolas" panose="020B0609020204030204" pitchFamily="49" charset="0"/>
                        </a:rPr>
                        <a:t>0.9532</a:t>
                      </a:r>
                    </a:p>
                  </a:txBody>
                  <a:tcPr marL="19050" marR="19050" marT="12700" marB="12700" anchor="b"/>
                </a:tc>
                <a:tc>
                  <a:txBody>
                    <a:bodyPr/>
                    <a:lstStyle/>
                    <a:p>
                      <a:pPr algn="r" rtl="0" fontAlgn="b"/>
                      <a:r>
                        <a:rPr lang="en-US" sz="1200" b="0">
                          <a:effectLst/>
                          <a:latin typeface="Consolas" panose="020B0609020204030204" pitchFamily="49" charset="0"/>
                        </a:rPr>
                        <a:t>-0.4548</a:t>
                      </a:r>
                    </a:p>
                  </a:txBody>
                  <a:tcPr marL="19050" marR="19050" marT="12700" marB="12700" anchor="b"/>
                </a:tc>
                <a:tc>
                  <a:txBody>
                    <a:bodyPr/>
                    <a:lstStyle/>
                    <a:p>
                      <a:pPr algn="r" rtl="0" fontAlgn="b"/>
                      <a:r>
                        <a:rPr lang="en-US" sz="1200" b="0">
                          <a:effectLst/>
                          <a:latin typeface="Consolas" panose="020B0609020204030204" pitchFamily="49" charset="0"/>
                        </a:rPr>
                        <a:t>-0.9948</a:t>
                      </a:r>
                    </a:p>
                  </a:txBody>
                  <a:tcPr marL="19050" marR="19050" marT="12700" marB="12700" anchor="b"/>
                </a:tc>
                <a:tc>
                  <a:txBody>
                    <a:bodyPr/>
                    <a:lstStyle/>
                    <a:p>
                      <a:pPr algn="r" rtl="0" fontAlgn="b"/>
                      <a:r>
                        <a:rPr lang="en-US" sz="1200" b="0">
                          <a:effectLst/>
                          <a:latin typeface="Consolas" panose="020B0609020204030204" pitchFamily="49" charset="0"/>
                        </a:rPr>
                        <a:t>0.3837</a:t>
                      </a:r>
                    </a:p>
                  </a:txBody>
                  <a:tcPr marL="19050" marR="19050" marT="12700" marB="12700" anchor="b">
                    <a:solidFill>
                      <a:srgbClr val="FFC000"/>
                    </a:solidFill>
                  </a:tcPr>
                </a:tc>
                <a:extLst>
                  <a:ext uri="{0D108BD9-81ED-4DB2-BD59-A6C34878D82A}">
                    <a16:rowId xmlns:a16="http://schemas.microsoft.com/office/drawing/2014/main" val="3053533372"/>
                  </a:ext>
                </a:extLst>
              </a:tr>
              <a:tr h="181781">
                <a:tc>
                  <a:txBody>
                    <a:bodyPr/>
                    <a:lstStyle/>
                    <a:p>
                      <a:pPr algn="r" rtl="0" fontAlgn="b"/>
                      <a:r>
                        <a:rPr lang="en-US" sz="1200" b="0">
                          <a:effectLst/>
                          <a:latin typeface="Consolas" panose="020B0609020204030204" pitchFamily="49" charset="0"/>
                        </a:rPr>
                        <a:t>0.0058</a:t>
                      </a:r>
                    </a:p>
                  </a:txBody>
                  <a:tcPr marL="19050" marR="19050" marT="12700" marB="12700" anchor="b"/>
                </a:tc>
                <a:tc>
                  <a:txBody>
                    <a:bodyPr/>
                    <a:lstStyle/>
                    <a:p>
                      <a:pPr algn="r" rtl="0" fontAlgn="b"/>
                      <a:r>
                        <a:rPr lang="en-US" sz="1200" b="0">
                          <a:effectLst/>
                          <a:latin typeface="Consolas" panose="020B0609020204030204" pitchFamily="49" charset="0"/>
                        </a:rPr>
                        <a:t>-0.5312</a:t>
                      </a:r>
                    </a:p>
                  </a:txBody>
                  <a:tcPr marL="19050" marR="19050" marT="12700" marB="12700" anchor="b"/>
                </a:tc>
                <a:tc>
                  <a:txBody>
                    <a:bodyPr/>
                    <a:lstStyle/>
                    <a:p>
                      <a:pPr algn="r" rtl="0" fontAlgn="b"/>
                      <a:r>
                        <a:rPr lang="en-US" sz="1200" b="0">
                          <a:effectLst/>
                          <a:latin typeface="Consolas" panose="020B0609020204030204" pitchFamily="49" charset="0"/>
                        </a:rPr>
                        <a:t>0.4932</a:t>
                      </a:r>
                    </a:p>
                  </a:txBody>
                  <a:tcPr marL="19050" marR="19050" marT="12700" marB="12700" anchor="b"/>
                </a:tc>
                <a:tc>
                  <a:txBody>
                    <a:bodyPr/>
                    <a:lstStyle/>
                    <a:p>
                      <a:pPr algn="r" rtl="0" fontAlgn="b"/>
                      <a:r>
                        <a:rPr lang="en-US" sz="1200" b="0">
                          <a:effectLst/>
                          <a:latin typeface="Consolas" panose="020B0609020204030204" pitchFamily="49" charset="0"/>
                        </a:rPr>
                        <a:t>-0.4734</a:t>
                      </a:r>
                    </a:p>
                  </a:txBody>
                  <a:tcPr marL="19050" marR="19050" marT="12700" marB="12700" anchor="b"/>
                </a:tc>
                <a:tc>
                  <a:txBody>
                    <a:bodyPr/>
                    <a:lstStyle/>
                    <a:p>
                      <a:pPr algn="r" rtl="0" fontAlgn="b"/>
                      <a:r>
                        <a:rPr lang="en-US" sz="1200" b="0">
                          <a:effectLst/>
                          <a:latin typeface="Consolas" panose="020B0609020204030204" pitchFamily="49" charset="0"/>
                        </a:rPr>
                        <a:t>0.3991</a:t>
                      </a:r>
                    </a:p>
                  </a:txBody>
                  <a:tcPr marL="19050" marR="19050" marT="12700" marB="12700" anchor="b">
                    <a:solidFill>
                      <a:srgbClr val="FFC000"/>
                    </a:solidFill>
                  </a:tcPr>
                </a:tc>
                <a:extLst>
                  <a:ext uri="{0D108BD9-81ED-4DB2-BD59-A6C34878D82A}">
                    <a16:rowId xmlns:a16="http://schemas.microsoft.com/office/drawing/2014/main" val="1599285913"/>
                  </a:ext>
                </a:extLst>
              </a:tr>
              <a:tr h="181781">
                <a:tc>
                  <a:txBody>
                    <a:bodyPr/>
                    <a:lstStyle/>
                    <a:p>
                      <a:pPr algn="r" rtl="0" fontAlgn="b"/>
                      <a:r>
                        <a:rPr lang="en-US" sz="1200" b="0">
                          <a:effectLst/>
                          <a:latin typeface="Consolas" panose="020B0609020204030204" pitchFamily="49" charset="0"/>
                        </a:rPr>
                        <a:t>0.7302</a:t>
                      </a:r>
                    </a:p>
                  </a:txBody>
                  <a:tcPr marL="19050" marR="19050" marT="12700" marB="12700" anchor="b"/>
                </a:tc>
                <a:tc>
                  <a:txBody>
                    <a:bodyPr/>
                    <a:lstStyle/>
                    <a:p>
                      <a:pPr algn="r" rtl="0" fontAlgn="b"/>
                      <a:r>
                        <a:rPr lang="en-US" sz="1200" b="0">
                          <a:effectLst/>
                          <a:latin typeface="Consolas" panose="020B0609020204030204" pitchFamily="49" charset="0"/>
                        </a:rPr>
                        <a:t>0.7394</a:t>
                      </a:r>
                    </a:p>
                  </a:txBody>
                  <a:tcPr marL="19050" marR="19050" marT="12700" marB="12700" anchor="b"/>
                </a:tc>
                <a:tc>
                  <a:txBody>
                    <a:bodyPr/>
                    <a:lstStyle/>
                    <a:p>
                      <a:pPr algn="r" rtl="0" fontAlgn="b"/>
                      <a:r>
                        <a:rPr lang="en-US" sz="1200" b="0">
                          <a:effectLst/>
                          <a:latin typeface="Consolas" panose="020B0609020204030204" pitchFamily="49" charset="0"/>
                        </a:rPr>
                        <a:t>0.463</a:t>
                      </a:r>
                    </a:p>
                  </a:txBody>
                  <a:tcPr marL="19050" marR="19050" marT="12700" marB="12700" anchor="b"/>
                </a:tc>
                <a:tc>
                  <a:txBody>
                    <a:bodyPr/>
                    <a:lstStyle/>
                    <a:p>
                      <a:pPr algn="r" rtl="0" fontAlgn="b"/>
                      <a:r>
                        <a:rPr lang="en-US" sz="1200" b="0">
                          <a:effectLst/>
                          <a:latin typeface="Consolas" panose="020B0609020204030204" pitchFamily="49" charset="0"/>
                        </a:rPr>
                        <a:t>0.2108</a:t>
                      </a:r>
                    </a:p>
                  </a:txBody>
                  <a:tcPr marL="19050" marR="19050" marT="12700" marB="12700" anchor="b"/>
                </a:tc>
                <a:tc>
                  <a:txBody>
                    <a:bodyPr/>
                    <a:lstStyle/>
                    <a:p>
                      <a:pPr algn="r" rtl="0" fontAlgn="b"/>
                      <a:r>
                        <a:rPr lang="en-US" sz="1200" b="0">
                          <a:effectLst/>
                          <a:latin typeface="Consolas" panose="020B0609020204030204" pitchFamily="49" charset="0"/>
                        </a:rPr>
                        <a:t>0.5766</a:t>
                      </a:r>
                    </a:p>
                  </a:txBody>
                  <a:tcPr marL="19050" marR="19050" marT="12700" marB="12700" anchor="b">
                    <a:solidFill>
                      <a:srgbClr val="FFC000"/>
                    </a:solidFill>
                  </a:tcPr>
                </a:tc>
                <a:extLst>
                  <a:ext uri="{0D108BD9-81ED-4DB2-BD59-A6C34878D82A}">
                    <a16:rowId xmlns:a16="http://schemas.microsoft.com/office/drawing/2014/main" val="3878882017"/>
                  </a:ext>
                </a:extLst>
              </a:tr>
              <a:tr h="239419">
                <a:tc>
                  <a:txBody>
                    <a:bodyPr/>
                    <a:lstStyle/>
                    <a:p>
                      <a:r>
                        <a:rPr lang="en-US" sz="1200">
                          <a:latin typeface="Consolas" panose="020B0609020204030204" pitchFamily="49" charset="0"/>
                        </a:rPr>
                        <a:t>…</a:t>
                      </a:r>
                    </a:p>
                  </a:txBody>
                  <a:tcPr/>
                </a:tc>
                <a:tc>
                  <a:txBody>
                    <a:bodyPr/>
                    <a:lstStyle/>
                    <a:p>
                      <a:r>
                        <a:rPr lang="en-US" sz="1200">
                          <a:latin typeface="Consolas" panose="020B0609020204030204" pitchFamily="49" charset="0"/>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Consolas" panose="020B0609020204030204" pitchFamily="49" charset="0"/>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Consolas" panose="020B0609020204030204" pitchFamily="49" charset="0"/>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Consolas" panose="020B0609020204030204" pitchFamily="49" charset="0"/>
                        </a:rPr>
                        <a:t>…</a:t>
                      </a:r>
                    </a:p>
                  </a:txBody>
                  <a:tcPr>
                    <a:solidFill>
                      <a:srgbClr val="FFC000"/>
                    </a:solidFill>
                  </a:tcPr>
                </a:tc>
                <a:extLst>
                  <a:ext uri="{0D108BD9-81ED-4DB2-BD59-A6C34878D82A}">
                    <a16:rowId xmlns:a16="http://schemas.microsoft.com/office/drawing/2014/main" val="2962288400"/>
                  </a:ext>
                </a:extLst>
              </a:tr>
            </a:tbl>
          </a:graphicData>
        </a:graphic>
      </p:graphicFrame>
      <p:sp>
        <p:nvSpPr>
          <p:cNvPr id="16" name="TextBox 15">
            <a:extLst>
              <a:ext uri="{FF2B5EF4-FFF2-40B4-BE49-F238E27FC236}">
                <a16:creationId xmlns:a16="http://schemas.microsoft.com/office/drawing/2014/main" id="{4BBC7747-D84A-4860-7449-0A32419C5A86}"/>
              </a:ext>
            </a:extLst>
          </p:cNvPr>
          <p:cNvSpPr txBox="1"/>
          <p:nvPr/>
        </p:nvSpPr>
        <p:spPr>
          <a:xfrm>
            <a:off x="5621089" y="3993838"/>
            <a:ext cx="4500081" cy="461665"/>
          </a:xfrm>
          <a:prstGeom prst="rect">
            <a:avLst/>
          </a:prstGeom>
          <a:noFill/>
        </p:spPr>
        <p:txBody>
          <a:bodyPr wrap="square" rtlCol="0">
            <a:spAutoFit/>
          </a:bodyPr>
          <a:lstStyle/>
          <a:p>
            <a:pPr algn="l"/>
            <a:r>
              <a:rPr lang="en-US" sz="2400">
                <a:latin typeface="Inter Light" panose="02000403000000020004" pitchFamily="2" charset="0"/>
                <a:ea typeface="Inter Light" panose="02000403000000020004" pitchFamily="2" charset="0"/>
                <a:cs typeface="Inter Light" panose="02000403000000020004" pitchFamily="2" charset="0"/>
              </a:rPr>
              <a:t>Enriched 12,288 x 5 matrix</a:t>
            </a:r>
          </a:p>
        </p:txBody>
      </p:sp>
      <p:graphicFrame>
        <p:nvGraphicFramePr>
          <p:cNvPr id="6" name="Table 5">
            <a:extLst>
              <a:ext uri="{FF2B5EF4-FFF2-40B4-BE49-F238E27FC236}">
                <a16:creationId xmlns:a16="http://schemas.microsoft.com/office/drawing/2014/main" id="{F709394F-F89A-1F8E-BA30-653BD31D5974}"/>
              </a:ext>
            </a:extLst>
          </p:cNvPr>
          <p:cNvGraphicFramePr>
            <a:graphicFrameLocks noGrp="1"/>
          </p:cNvGraphicFramePr>
          <p:nvPr>
            <p:extLst>
              <p:ext uri="{D42A27DB-BD31-4B8C-83A1-F6EECF244321}">
                <p14:modId xmlns:p14="http://schemas.microsoft.com/office/powerpoint/2010/main" val="1353321022"/>
              </p:ext>
            </p:extLst>
          </p:nvPr>
        </p:nvGraphicFramePr>
        <p:xfrm>
          <a:off x="1473820" y="5060003"/>
          <a:ext cx="776264" cy="1381760"/>
        </p:xfrm>
        <a:graphic>
          <a:graphicData uri="http://schemas.openxmlformats.org/drawingml/2006/table">
            <a:tbl>
              <a:tblPr firstRow="1" bandRow="1">
                <a:tableStyleId>{073A0DAA-6AF3-43AB-8588-CEC1D06C72B9}</a:tableStyleId>
              </a:tblPr>
              <a:tblGrid>
                <a:gridCol w="776264">
                  <a:extLst>
                    <a:ext uri="{9D8B030D-6E8A-4147-A177-3AD203B41FA5}">
                      <a16:colId xmlns:a16="http://schemas.microsoft.com/office/drawing/2014/main" val="2847778303"/>
                    </a:ext>
                  </a:extLst>
                </a:gridCol>
              </a:tblGrid>
              <a:tr h="239419">
                <a:tc>
                  <a:txBody>
                    <a:bodyPr/>
                    <a:lstStyle/>
                    <a:p>
                      <a:r>
                        <a:rPr lang="en-US" sz="1200">
                          <a:solidFill>
                            <a:schemeClr val="tx1"/>
                          </a:solidFill>
                          <a:latin typeface="Consolas" panose="020B0609020204030204" pitchFamily="49" charset="0"/>
                        </a:rPr>
                        <a:t>_orange</a:t>
                      </a:r>
                    </a:p>
                  </a:txBody>
                  <a:tcPr>
                    <a:solidFill>
                      <a:srgbClr val="FFC000"/>
                    </a:solidFill>
                  </a:tcPr>
                </a:tc>
                <a:extLst>
                  <a:ext uri="{0D108BD9-81ED-4DB2-BD59-A6C34878D82A}">
                    <a16:rowId xmlns:a16="http://schemas.microsoft.com/office/drawing/2014/main" val="1793187650"/>
                  </a:ext>
                </a:extLst>
              </a:tr>
              <a:tr h="181781">
                <a:tc>
                  <a:txBody>
                    <a:bodyPr/>
                    <a:lstStyle/>
                    <a:p>
                      <a:pPr algn="r" rtl="0" fontAlgn="b"/>
                      <a:r>
                        <a:rPr lang="en-US" sz="1200" b="0">
                          <a:effectLst/>
                          <a:latin typeface="Consolas" panose="020B0609020204030204" pitchFamily="49" charset="0"/>
                        </a:rPr>
                        <a:t>0.5265</a:t>
                      </a:r>
                    </a:p>
                  </a:txBody>
                  <a:tcPr marL="19050" marR="19050" marT="12700" marB="12700" anchor="b">
                    <a:solidFill>
                      <a:srgbClr val="FFC000"/>
                    </a:solidFill>
                  </a:tcPr>
                </a:tc>
                <a:extLst>
                  <a:ext uri="{0D108BD9-81ED-4DB2-BD59-A6C34878D82A}">
                    <a16:rowId xmlns:a16="http://schemas.microsoft.com/office/drawing/2014/main" val="2439246763"/>
                  </a:ext>
                </a:extLst>
              </a:tr>
              <a:tr h="181781">
                <a:tc>
                  <a:txBody>
                    <a:bodyPr/>
                    <a:lstStyle/>
                    <a:p>
                      <a:pPr algn="r" rtl="0" fontAlgn="b"/>
                      <a:r>
                        <a:rPr lang="en-US" sz="1200" b="0">
                          <a:effectLst/>
                          <a:latin typeface="Consolas" panose="020B0609020204030204" pitchFamily="49" charset="0"/>
                        </a:rPr>
                        <a:t>0.3837</a:t>
                      </a:r>
                    </a:p>
                  </a:txBody>
                  <a:tcPr marL="19050" marR="19050" marT="12700" marB="12700" anchor="b">
                    <a:solidFill>
                      <a:srgbClr val="FFC000"/>
                    </a:solidFill>
                  </a:tcPr>
                </a:tc>
                <a:extLst>
                  <a:ext uri="{0D108BD9-81ED-4DB2-BD59-A6C34878D82A}">
                    <a16:rowId xmlns:a16="http://schemas.microsoft.com/office/drawing/2014/main" val="3716112859"/>
                  </a:ext>
                </a:extLst>
              </a:tr>
              <a:tr h="181781">
                <a:tc>
                  <a:txBody>
                    <a:bodyPr/>
                    <a:lstStyle/>
                    <a:p>
                      <a:pPr algn="r" rtl="0" fontAlgn="b"/>
                      <a:r>
                        <a:rPr lang="en-US" sz="1200" b="0">
                          <a:effectLst/>
                          <a:latin typeface="Consolas" panose="020B0609020204030204" pitchFamily="49" charset="0"/>
                        </a:rPr>
                        <a:t>0.3991</a:t>
                      </a:r>
                    </a:p>
                  </a:txBody>
                  <a:tcPr marL="19050" marR="19050" marT="12700" marB="12700" anchor="b">
                    <a:solidFill>
                      <a:srgbClr val="FFC000"/>
                    </a:solidFill>
                  </a:tcPr>
                </a:tc>
                <a:extLst>
                  <a:ext uri="{0D108BD9-81ED-4DB2-BD59-A6C34878D82A}">
                    <a16:rowId xmlns:a16="http://schemas.microsoft.com/office/drawing/2014/main" val="2719252177"/>
                  </a:ext>
                </a:extLst>
              </a:tr>
              <a:tr h="181781">
                <a:tc>
                  <a:txBody>
                    <a:bodyPr/>
                    <a:lstStyle/>
                    <a:p>
                      <a:pPr algn="r" rtl="0" fontAlgn="b"/>
                      <a:r>
                        <a:rPr lang="en-US" sz="1200" b="0">
                          <a:effectLst/>
                          <a:latin typeface="Consolas" panose="020B0609020204030204" pitchFamily="49" charset="0"/>
                        </a:rPr>
                        <a:t>0.5766</a:t>
                      </a:r>
                    </a:p>
                  </a:txBody>
                  <a:tcPr marL="19050" marR="19050" marT="12700" marB="12700" anchor="b">
                    <a:solidFill>
                      <a:srgbClr val="FFC000"/>
                    </a:solidFill>
                  </a:tcPr>
                </a:tc>
                <a:extLst>
                  <a:ext uri="{0D108BD9-81ED-4DB2-BD59-A6C34878D82A}">
                    <a16:rowId xmlns:a16="http://schemas.microsoft.com/office/drawing/2014/main" val="1075380841"/>
                  </a:ext>
                </a:extLst>
              </a:tr>
              <a:tr h="2394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Consolas" panose="020B0609020204030204" pitchFamily="49" charset="0"/>
                        </a:rPr>
                        <a:t>…</a:t>
                      </a:r>
                    </a:p>
                  </a:txBody>
                  <a:tcPr>
                    <a:solidFill>
                      <a:srgbClr val="FFC000"/>
                    </a:solidFill>
                  </a:tcPr>
                </a:tc>
                <a:extLst>
                  <a:ext uri="{0D108BD9-81ED-4DB2-BD59-A6C34878D82A}">
                    <a16:rowId xmlns:a16="http://schemas.microsoft.com/office/drawing/2014/main" val="4037523667"/>
                  </a:ext>
                </a:extLst>
              </a:tr>
            </a:tbl>
          </a:graphicData>
        </a:graphic>
      </p:graphicFrame>
      <p:pic>
        <p:nvPicPr>
          <p:cNvPr id="13" name="Picture 12">
            <a:extLst>
              <a:ext uri="{FF2B5EF4-FFF2-40B4-BE49-F238E27FC236}">
                <a16:creationId xmlns:a16="http://schemas.microsoft.com/office/drawing/2014/main" id="{8E82F717-7D09-DB68-6CFE-0752618E4051}"/>
              </a:ext>
            </a:extLst>
          </p:cNvPr>
          <p:cNvPicPr>
            <a:picLocks noChangeAspect="1"/>
          </p:cNvPicPr>
          <p:nvPr/>
        </p:nvPicPr>
        <p:blipFill>
          <a:blip r:embed="rId4"/>
          <a:stretch>
            <a:fillRect/>
          </a:stretch>
        </p:blipFill>
        <p:spPr>
          <a:xfrm>
            <a:off x="6562858" y="4829510"/>
            <a:ext cx="2357208" cy="1922177"/>
          </a:xfrm>
          <a:prstGeom prst="rect">
            <a:avLst/>
          </a:prstGeom>
        </p:spPr>
      </p:pic>
      <p:pic>
        <p:nvPicPr>
          <p:cNvPr id="18" name="Picture 17">
            <a:extLst>
              <a:ext uri="{FF2B5EF4-FFF2-40B4-BE49-F238E27FC236}">
                <a16:creationId xmlns:a16="http://schemas.microsoft.com/office/drawing/2014/main" id="{276EFB33-2C0C-C4EA-FBFC-ACC53500B688}"/>
              </a:ext>
            </a:extLst>
          </p:cNvPr>
          <p:cNvPicPr>
            <a:picLocks noChangeAspect="1"/>
          </p:cNvPicPr>
          <p:nvPr/>
        </p:nvPicPr>
        <p:blipFill>
          <a:blip r:embed="rId5"/>
          <a:stretch>
            <a:fillRect/>
          </a:stretch>
        </p:blipFill>
        <p:spPr>
          <a:xfrm>
            <a:off x="2308407" y="5293651"/>
            <a:ext cx="2783855" cy="993897"/>
          </a:xfrm>
          <a:prstGeom prst="rect">
            <a:avLst/>
          </a:prstGeom>
        </p:spPr>
      </p:pic>
      <p:cxnSp>
        <p:nvCxnSpPr>
          <p:cNvPr id="20" name="Straight Arrow Connector 19">
            <a:extLst>
              <a:ext uri="{FF2B5EF4-FFF2-40B4-BE49-F238E27FC236}">
                <a16:creationId xmlns:a16="http://schemas.microsoft.com/office/drawing/2014/main" id="{0C792A08-CC61-E891-AF1A-0E41BA33BE38}"/>
              </a:ext>
            </a:extLst>
          </p:cNvPr>
          <p:cNvCxnSpPr>
            <a:cxnSpLocks/>
            <a:stCxn id="18" idx="3"/>
            <a:endCxn id="13" idx="1"/>
          </p:cNvCxnSpPr>
          <p:nvPr/>
        </p:nvCxnSpPr>
        <p:spPr>
          <a:xfrm flipV="1">
            <a:off x="5092262" y="5790599"/>
            <a:ext cx="1470596"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2" name="TextBox 21">
            <a:extLst>
              <a:ext uri="{FF2B5EF4-FFF2-40B4-BE49-F238E27FC236}">
                <a16:creationId xmlns:a16="http://schemas.microsoft.com/office/drawing/2014/main" id="{42BF9889-F81D-0A7C-41D8-81A6190C3492}"/>
              </a:ext>
            </a:extLst>
          </p:cNvPr>
          <p:cNvSpPr txBox="1"/>
          <p:nvPr/>
        </p:nvSpPr>
        <p:spPr>
          <a:xfrm>
            <a:off x="9705322" y="2516511"/>
            <a:ext cx="2263699" cy="1938992"/>
          </a:xfrm>
          <a:prstGeom prst="rect">
            <a:avLst/>
          </a:prstGeom>
          <a:noFill/>
        </p:spPr>
        <p:txBody>
          <a:bodyPr wrap="square" rtlCol="0">
            <a:spAutoFit/>
          </a:bodyPr>
          <a:lstStyle/>
          <a:p>
            <a:pPr algn="l"/>
            <a:r>
              <a:rPr lang="en-US" sz="2400">
                <a:latin typeface="Inter Light" panose="02000403000000020004" pitchFamily="2" charset="0"/>
                <a:ea typeface="Inter Light" panose="02000403000000020004" pitchFamily="2" charset="0"/>
                <a:cs typeface="Inter Light" panose="02000403000000020004" pitchFamily="2" charset="0"/>
              </a:rPr>
              <a:t>Subgoal:</a:t>
            </a:r>
          </a:p>
          <a:p>
            <a:pPr algn="l"/>
            <a:r>
              <a:rPr lang="en-US" sz="2400">
                <a:latin typeface="Inter Light" panose="02000403000000020004" pitchFamily="2" charset="0"/>
                <a:ea typeface="Inter Light" panose="02000403000000020004" pitchFamily="2" charset="0"/>
                <a:cs typeface="Inter Light" panose="02000403000000020004" pitchFamily="2" charset="0"/>
              </a:rPr>
              <a:t>Enriched </a:t>
            </a:r>
            <a:r>
              <a:rPr lang="en-US" sz="2400" b="1">
                <a:solidFill>
                  <a:srgbClr val="FFC000"/>
                </a:solidFill>
                <a:latin typeface="Inter Light" panose="02000403000000020004" pitchFamily="2" charset="0"/>
                <a:ea typeface="Inter Light" panose="02000403000000020004" pitchFamily="2" charset="0"/>
                <a:cs typeface="Inter Light" panose="02000403000000020004" pitchFamily="2" charset="0"/>
              </a:rPr>
              <a:t>_orange </a:t>
            </a:r>
            <a:r>
              <a:rPr lang="en-US" sz="2400">
                <a:latin typeface="Inter Light" panose="02000403000000020004" pitchFamily="2" charset="0"/>
                <a:ea typeface="Inter Light" panose="02000403000000020004" pitchFamily="2" charset="0"/>
                <a:cs typeface="Inter Light" panose="02000403000000020004" pitchFamily="2" charset="0"/>
              </a:rPr>
              <a:t>vector</a:t>
            </a:r>
          </a:p>
          <a:p>
            <a:pPr algn="l"/>
            <a:endParaRPr lang="en-US" sz="2400">
              <a:latin typeface="Inter Light" panose="02000403000000020004" pitchFamily="2" charset="0"/>
              <a:ea typeface="Inter Light" panose="02000403000000020004" pitchFamily="2" charset="0"/>
              <a:cs typeface="Inter Light" panose="02000403000000020004" pitchFamily="2" charset="0"/>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18C745C-EE58-16C5-3A08-CE2C195FF153}"/>
                  </a:ext>
                </a:extLst>
              </p:cNvPr>
              <p:cNvSpPr txBox="1"/>
              <p:nvPr/>
            </p:nvSpPr>
            <p:spPr>
              <a:xfrm>
                <a:off x="9346713" y="4963334"/>
                <a:ext cx="3215136" cy="1200329"/>
              </a:xfrm>
              <a:prstGeom prst="rect">
                <a:avLst/>
              </a:prstGeom>
              <a:noFill/>
            </p:spPr>
            <p:txBody>
              <a:bodyPr wrap="square" rtlCol="0">
                <a:spAutoFit/>
              </a:bodyPr>
              <a:lstStyle/>
              <a:p>
                <a:pPr algn="l"/>
                <a:r>
                  <a:rPr lang="en-US" sz="2400">
                    <a:latin typeface="Inter Light" panose="02000403000000020004" pitchFamily="2" charset="0"/>
                    <a:ea typeface="Inter Light" panose="02000403000000020004" pitchFamily="2" charset="0"/>
                    <a:cs typeface="Inter Light" panose="02000403000000020004" pitchFamily="2" charset="0"/>
                  </a:rPr>
                  <a:t>Obtained:</a:t>
                </a:r>
              </a:p>
              <a:p>
                <a:pPr algn="l"/>
                <a14:m>
                  <m:oMath xmlns:m="http://schemas.openxmlformats.org/officeDocument/2006/math">
                    <m:r>
                      <a:rPr lang="en-US" sz="2400" b="0" i="1" smtClean="0">
                        <a:latin typeface="Cambria Math" panose="02040503050406030204" pitchFamily="18" charset="0"/>
                        <a:ea typeface="Inter Light" panose="02000403000000020004" pitchFamily="2" charset="0"/>
                        <a:cs typeface="Inter Light" panose="02000403000000020004" pitchFamily="2" charset="0"/>
                      </a:rPr>
                      <m:t>𝑃</m:t>
                    </m:r>
                    <m:d>
                      <m:dPr>
                        <m:endChr m:val="|"/>
                        <m:ctrlPr>
                          <a:rPr lang="en-US" sz="2400" b="0" i="1" smtClean="0">
                            <a:latin typeface="Cambria Math" panose="02040503050406030204" pitchFamily="18" charset="0"/>
                            <a:ea typeface="Inter Light" panose="02000403000000020004" pitchFamily="2" charset="0"/>
                            <a:cs typeface="Inter Light" panose="02000403000000020004" pitchFamily="2" charset="0"/>
                          </a:rPr>
                        </m:ctrlPr>
                      </m:dPr>
                      <m:e>
                        <m:sSub>
                          <m:sSubPr>
                            <m:ctrlPr>
                              <a:rPr lang="en-US" sz="2400" b="0" i="1" smtClean="0">
                                <a:latin typeface="Cambria Math" panose="02040503050406030204" pitchFamily="18" charset="0"/>
                                <a:ea typeface="Inter Light" panose="02000403000000020004" pitchFamily="2" charset="0"/>
                                <a:cs typeface="Inter Light" panose="02000403000000020004" pitchFamily="2" charset="0"/>
                              </a:rPr>
                            </m:ctrlPr>
                          </m:sSubPr>
                          <m:e>
                            <m:r>
                              <a:rPr lang="en-US" sz="2400" b="0" i="1" smtClean="0">
                                <a:latin typeface="Cambria Math" panose="02040503050406030204" pitchFamily="18" charset="0"/>
                                <a:ea typeface="Inter Light" panose="02000403000000020004" pitchFamily="2" charset="0"/>
                                <a:cs typeface="Inter Light" panose="02000403000000020004" pitchFamily="2" charset="0"/>
                              </a:rPr>
                              <m:t>𝑋</m:t>
                            </m:r>
                          </m:e>
                          <m:sub>
                            <m:r>
                              <a:rPr lang="en-US" sz="2400" b="0" i="1" smtClean="0">
                                <a:latin typeface="Cambria Math" panose="02040503050406030204" pitchFamily="18" charset="0"/>
                                <a:ea typeface="Inter Light" panose="02000403000000020004" pitchFamily="2" charset="0"/>
                                <a:cs typeface="Inter Light" panose="02000403000000020004" pitchFamily="2" charset="0"/>
                              </a:rPr>
                              <m:t>𝑛</m:t>
                            </m:r>
                            <m:r>
                              <a:rPr lang="en-US" sz="2400" b="0" i="1" smtClean="0">
                                <a:latin typeface="Cambria Math" panose="02040503050406030204" pitchFamily="18" charset="0"/>
                                <a:ea typeface="Inter Light" panose="02000403000000020004" pitchFamily="2" charset="0"/>
                                <a:cs typeface="Inter Light" panose="02000403000000020004" pitchFamily="2" charset="0"/>
                              </a:rPr>
                              <m:t>+1</m:t>
                            </m:r>
                          </m:sub>
                        </m:sSub>
                        <m:r>
                          <a:rPr lang="en-US" sz="2400" b="0" i="1" smtClean="0">
                            <a:latin typeface="Cambria Math" panose="02040503050406030204" pitchFamily="18" charset="0"/>
                            <a:ea typeface="Inter Light" panose="02000403000000020004" pitchFamily="2" charset="0"/>
                            <a:cs typeface="Inter Light" panose="02000403000000020004" pitchFamily="2" charset="0"/>
                          </a:rPr>
                          <m:t>=</m:t>
                        </m:r>
                        <m:r>
                          <a:rPr lang="en-US" sz="2400" b="0" i="1" smtClean="0">
                            <a:latin typeface="Cambria Math" panose="02040503050406030204" pitchFamily="18" charset="0"/>
                            <a:ea typeface="Inter Light" panose="02000403000000020004" pitchFamily="2" charset="0"/>
                            <a:cs typeface="Inter Light" panose="02000403000000020004" pitchFamily="2" charset="0"/>
                          </a:rPr>
                          <m:t>𝑥</m:t>
                        </m:r>
                      </m:e>
                    </m:d>
                  </m:oMath>
                </a14:m>
                <a:r>
                  <a:rPr lang="en-US" sz="2400">
                    <a:latin typeface="Inter Light" panose="02000403000000020004" pitchFamily="2" charset="0"/>
                    <a:ea typeface="Inter Light" panose="02000403000000020004" pitchFamily="2" charset="0"/>
                    <a:cs typeface="Inter Light" panose="02000403000000020004" pitchFamily="2" charset="0"/>
                  </a:rPr>
                  <a:t> </a:t>
                </a:r>
              </a:p>
              <a:p>
                <a:pPr algn="l"/>
                <a:r>
                  <a:rPr lang="en-US" sz="2400">
                    <a:latin typeface="Inter Light" panose="02000403000000020004" pitchFamily="2" charset="0"/>
                    <a:ea typeface="Inter Light" panose="02000403000000020004" pitchFamily="2" charset="0"/>
                    <a:cs typeface="Inter Light" panose="02000403000000020004" pitchFamily="2" charset="0"/>
                  </a:rPr>
                  <a:t>    </a:t>
                </a:r>
                <a14:m>
                  <m:oMath xmlns:m="http://schemas.openxmlformats.org/officeDocument/2006/math">
                    <m:sSub>
                      <m:sSubPr>
                        <m:ctrlPr>
                          <a:rPr lang="en-US" sz="2400" b="0" i="1" smtClean="0">
                            <a:latin typeface="Cambria Math" panose="02040503050406030204" pitchFamily="18" charset="0"/>
                            <a:ea typeface="Inter Light" panose="02000403000000020004" pitchFamily="2" charset="0"/>
                            <a:cs typeface="Inter Light" panose="02000403000000020004" pitchFamily="2" charset="0"/>
                          </a:rPr>
                        </m:ctrlPr>
                      </m:sSubPr>
                      <m:e>
                        <m:r>
                          <a:rPr lang="en-US" sz="2400" b="0" i="1" smtClean="0">
                            <a:latin typeface="Cambria Math" panose="02040503050406030204" pitchFamily="18" charset="0"/>
                            <a:ea typeface="Inter Light" panose="02000403000000020004" pitchFamily="2" charset="0"/>
                            <a:cs typeface="Inter Light" panose="02000403000000020004" pitchFamily="2" charset="0"/>
                          </a:rPr>
                          <m:t>𝑋</m:t>
                        </m:r>
                      </m:e>
                      <m:sub>
                        <m:r>
                          <a:rPr lang="en-US" sz="2400" b="0" i="1" smtClean="0">
                            <a:latin typeface="Cambria Math" panose="02040503050406030204" pitchFamily="18" charset="0"/>
                            <a:ea typeface="Inter Light" panose="02000403000000020004" pitchFamily="2" charset="0"/>
                            <a:cs typeface="Inter Light" panose="02000403000000020004" pitchFamily="2" charset="0"/>
                          </a:rPr>
                          <m:t>𝑛</m:t>
                        </m:r>
                        <m:r>
                          <a:rPr lang="en-US" sz="2400" b="0" i="1" smtClean="0">
                            <a:latin typeface="Cambria Math" panose="02040503050406030204" pitchFamily="18" charset="0"/>
                            <a:ea typeface="Inter Light" panose="02000403000000020004" pitchFamily="2" charset="0"/>
                            <a:cs typeface="Inter Light" panose="02000403000000020004" pitchFamily="2" charset="0"/>
                          </a:rPr>
                          <m:t>−1</m:t>
                        </m:r>
                      </m:sub>
                    </m:sSub>
                    <m:r>
                      <a:rPr lang="en-US" sz="2400" b="0" i="1" smtClean="0">
                        <a:latin typeface="Cambria Math" panose="02040503050406030204" pitchFamily="18" charset="0"/>
                        <a:ea typeface="Inter Light" panose="02000403000000020004" pitchFamily="2" charset="0"/>
                        <a:cs typeface="Inter Light" panose="02000403000000020004" pitchFamily="2" charset="0"/>
                      </a:rPr>
                      <m:t>=</m:t>
                    </m:r>
                    <m:r>
                      <a:rPr lang="en-US" sz="2400" b="0" i="1" smtClean="0">
                        <a:solidFill>
                          <a:srgbClr val="FFC000"/>
                        </a:solidFill>
                        <a:latin typeface="Cambria Math" panose="02040503050406030204" pitchFamily="18" charset="0"/>
                        <a:ea typeface="Inter Light" panose="02000403000000020004" pitchFamily="2" charset="0"/>
                        <a:cs typeface="Inter Light" panose="02000403000000020004" pitchFamily="2" charset="0"/>
                      </a:rPr>
                      <m:t>_</m:t>
                    </m:r>
                    <m:r>
                      <a:rPr lang="en-US" sz="2400" b="0" i="1" smtClean="0">
                        <a:solidFill>
                          <a:srgbClr val="FFC000"/>
                        </a:solidFill>
                        <a:latin typeface="Cambria Math" panose="02040503050406030204" pitchFamily="18" charset="0"/>
                        <a:ea typeface="Inter Light" panose="02000403000000020004" pitchFamily="2" charset="0"/>
                        <a:cs typeface="Inter Light" panose="02000403000000020004" pitchFamily="2" charset="0"/>
                      </a:rPr>
                      <m:t>𝑜𝑟𝑎𝑛𝑔𝑒</m:t>
                    </m:r>
                    <m:r>
                      <a:rPr lang="en-US" sz="2400" b="0" i="1" smtClean="0">
                        <a:latin typeface="Cambria Math" panose="02040503050406030204" pitchFamily="18" charset="0"/>
                        <a:ea typeface="Inter Light" panose="02000403000000020004" pitchFamily="2" charset="0"/>
                        <a:cs typeface="Inter Light" panose="02000403000000020004" pitchFamily="2" charset="0"/>
                      </a:rPr>
                      <m:t>)  </m:t>
                    </m:r>
                  </m:oMath>
                </a14:m>
                <a:endParaRPr lang="en-US" sz="2400">
                  <a:latin typeface="Inter Light" panose="02000403000000020004" pitchFamily="2" charset="0"/>
                  <a:ea typeface="Inter Light" panose="02000403000000020004" pitchFamily="2" charset="0"/>
                  <a:cs typeface="Inter Light" panose="02000403000000020004" pitchFamily="2" charset="0"/>
                </a:endParaRPr>
              </a:p>
            </p:txBody>
          </p:sp>
        </mc:Choice>
        <mc:Fallback xmlns="">
          <p:sp>
            <p:nvSpPr>
              <p:cNvPr id="25" name="TextBox 24">
                <a:extLst>
                  <a:ext uri="{FF2B5EF4-FFF2-40B4-BE49-F238E27FC236}">
                    <a16:creationId xmlns:a16="http://schemas.microsoft.com/office/drawing/2014/main" id="{818C745C-EE58-16C5-3A08-CE2C195FF153}"/>
                  </a:ext>
                </a:extLst>
              </p:cNvPr>
              <p:cNvSpPr txBox="1">
                <a:spLocks noRot="1" noChangeAspect="1" noMove="1" noResize="1" noEditPoints="1" noAdjustHandles="1" noChangeArrowheads="1" noChangeShapeType="1" noTextEdit="1"/>
              </p:cNvSpPr>
              <p:nvPr/>
            </p:nvSpPr>
            <p:spPr>
              <a:xfrm>
                <a:off x="9346713" y="4963334"/>
                <a:ext cx="3215136" cy="1200329"/>
              </a:xfrm>
              <a:prstGeom prst="rect">
                <a:avLst/>
              </a:prstGeom>
              <a:blipFill>
                <a:blip r:embed="rId6"/>
                <a:stretch>
                  <a:fillRect l="-2841" t="-4061" b="-6091"/>
                </a:stretch>
              </a:blipFill>
            </p:spPr>
            <p:txBody>
              <a:bodyPr/>
              <a:lstStyle/>
              <a:p>
                <a:r>
                  <a:rPr lang="en-US">
                    <a:noFill/>
                  </a:rPr>
                  <a:t> </a:t>
                </a:r>
              </a:p>
            </p:txBody>
          </p:sp>
        </mc:Fallback>
      </mc:AlternateContent>
    </p:spTree>
    <p:extLst>
      <p:ext uri="{BB962C8B-B14F-4D97-AF65-F5344CB8AC3E}">
        <p14:creationId xmlns:p14="http://schemas.microsoft.com/office/powerpoint/2010/main" val="36581534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EE3792-5DB9-0669-7B0A-BCFB7D3369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8374FA-6C39-4858-F95F-45EB7A7D7694}"/>
              </a:ext>
            </a:extLst>
          </p:cNvPr>
          <p:cNvSpPr>
            <a:spLocks noGrp="1"/>
          </p:cNvSpPr>
          <p:nvPr>
            <p:ph type="title"/>
          </p:nvPr>
        </p:nvSpPr>
        <p:spPr/>
        <p:txBody>
          <a:bodyPr/>
          <a:lstStyle/>
          <a:p>
            <a:r>
              <a:rPr lang="en-US"/>
              <a:t>Continuing the Process</a:t>
            </a:r>
          </a:p>
        </p:txBody>
      </p:sp>
      <p:sp>
        <p:nvSpPr>
          <p:cNvPr id="3" name="Content Placeholder 2">
            <a:extLst>
              <a:ext uri="{FF2B5EF4-FFF2-40B4-BE49-F238E27FC236}">
                <a16:creationId xmlns:a16="http://schemas.microsoft.com/office/drawing/2014/main" id="{5587B3BF-B9BA-21FC-F4DF-761E28F8B464}"/>
              </a:ext>
            </a:extLst>
          </p:cNvPr>
          <p:cNvSpPr>
            <a:spLocks noGrp="1"/>
          </p:cNvSpPr>
          <p:nvPr>
            <p:ph idx="1"/>
          </p:nvPr>
        </p:nvSpPr>
        <p:spPr/>
        <p:txBody>
          <a:bodyPr/>
          <a:lstStyle/>
          <a:p>
            <a:r>
              <a:rPr lang="en-US"/>
              <a:t>Suppose we pick “_and” as our next token. Now our text reads “He devoured the orange and”.</a:t>
            </a:r>
          </a:p>
          <a:p>
            <a:endParaRPr lang="en-US"/>
          </a:p>
          <a:p>
            <a:r>
              <a:rPr lang="en-US"/>
              <a:t>What do we do next?</a:t>
            </a:r>
          </a:p>
          <a:p>
            <a:pPr marL="342900" indent="-342900">
              <a:buFont typeface="Arial" panose="020B0604020202020204" pitchFamily="34" charset="0"/>
              <a:buChar char="•"/>
            </a:pPr>
            <a:r>
              <a:rPr lang="en-US"/>
              <a:t>Just repeat the process!</a:t>
            </a:r>
          </a:p>
        </p:txBody>
      </p:sp>
    </p:spTree>
    <p:extLst>
      <p:ext uri="{BB962C8B-B14F-4D97-AF65-F5344CB8AC3E}">
        <p14:creationId xmlns:p14="http://schemas.microsoft.com/office/powerpoint/2010/main" val="2400688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723FA-A785-C200-343D-1407220B7949}"/>
              </a:ext>
            </a:extLst>
          </p:cNvPr>
          <p:cNvSpPr>
            <a:spLocks noGrp="1"/>
          </p:cNvSpPr>
          <p:nvPr>
            <p:ph type="title"/>
          </p:nvPr>
        </p:nvSpPr>
        <p:spPr/>
        <p:txBody>
          <a:bodyPr/>
          <a:lstStyle/>
          <a:p>
            <a:r>
              <a:rPr lang="en-US"/>
              <a:t>Point to Ponder</a:t>
            </a:r>
          </a:p>
        </p:txBody>
      </p:sp>
      <p:sp>
        <p:nvSpPr>
          <p:cNvPr id="3" name="Content Placeholder 2">
            <a:extLst>
              <a:ext uri="{FF2B5EF4-FFF2-40B4-BE49-F238E27FC236}">
                <a16:creationId xmlns:a16="http://schemas.microsoft.com/office/drawing/2014/main" id="{CEF2EE4F-42EC-8467-3575-46B099FF3BC1}"/>
              </a:ext>
            </a:extLst>
          </p:cNvPr>
          <p:cNvSpPr>
            <a:spLocks noGrp="1"/>
          </p:cNvSpPr>
          <p:nvPr>
            <p:ph idx="1"/>
          </p:nvPr>
        </p:nvSpPr>
        <p:spPr/>
        <p:txBody>
          <a:bodyPr/>
          <a:lstStyle/>
          <a:p>
            <a:r>
              <a:rPr lang="en-US"/>
              <a:t>When I ask ChatGPT the following question: </a:t>
            </a:r>
            <a:r>
              <a:rPr lang="en-US" sz="2400">
                <a:latin typeface="Inter Light" panose="02000403000000020004" pitchFamily="2" charset="0"/>
                <a:ea typeface="Inter Light" panose="02000403000000020004" pitchFamily="2" charset="0"/>
                <a:cs typeface="Inter Light" panose="02000403000000020004" pitchFamily="2" charset="0"/>
              </a:rPr>
              <a:t>Who'd use "后" vs. "後"? How does it know that it should give me an answer rather than completing my question?</a:t>
            </a:r>
          </a:p>
          <a:p>
            <a:endParaRPr lang="en-US"/>
          </a:p>
          <a:p>
            <a:r>
              <a:rPr lang="en-US"/>
              <a:t>After all, these seem like great completions:</a:t>
            </a:r>
          </a:p>
          <a:p>
            <a:pPr marL="342900" indent="-342900">
              <a:buFont typeface="Arial" panose="020B0604020202020204" pitchFamily="34" charset="0"/>
              <a:buChar char="•"/>
            </a:pPr>
            <a:r>
              <a:rPr lang="en-US" sz="2400">
                <a:latin typeface="Inter Light" panose="02000403000000020004" pitchFamily="2" charset="0"/>
                <a:ea typeface="Inter Light" panose="02000403000000020004" pitchFamily="2" charset="0"/>
                <a:cs typeface="Inter Light" panose="02000403000000020004" pitchFamily="2" charset="0"/>
              </a:rPr>
              <a:t>Who'd use "后" vs. "後"? I’m asking because a friend of mine …</a:t>
            </a:r>
          </a:p>
          <a:p>
            <a:pPr marL="342900" indent="-342900">
              <a:buFont typeface="Arial" panose="020B0604020202020204" pitchFamily="34" charset="0"/>
              <a:buChar char="•"/>
            </a:pPr>
            <a:r>
              <a:rPr lang="en-US" sz="2400">
                <a:latin typeface="Inter Light" panose="02000403000000020004" pitchFamily="2" charset="0"/>
                <a:ea typeface="Inter Light" panose="02000403000000020004" pitchFamily="2" charset="0"/>
                <a:cs typeface="Inter Light" panose="02000403000000020004" pitchFamily="2" charset="0"/>
              </a:rPr>
              <a:t>Who'd use "后" vs. "後"? </a:t>
            </a:r>
            <a:r>
              <a:rPr lang="en-US"/>
              <a:t>I know that in Taiwan, …</a:t>
            </a:r>
          </a:p>
          <a:p>
            <a:pPr marL="342900" indent="-342900">
              <a:buFont typeface="Arial" panose="020B0604020202020204" pitchFamily="34" charset="0"/>
              <a:buChar char="•"/>
            </a:pPr>
            <a:endParaRPr lang="en-US" sz="2400">
              <a:latin typeface="Inter Light" panose="02000403000000020004" pitchFamily="2" charset="0"/>
              <a:ea typeface="Inter Light" panose="02000403000000020004" pitchFamily="2" charset="0"/>
              <a:cs typeface="Inter Light" panose="02000403000000020004" pitchFamily="2" charset="0"/>
            </a:endParaRPr>
          </a:p>
          <a:p>
            <a:r>
              <a:rPr lang="en-US"/>
              <a:t>Thoughts?</a:t>
            </a:r>
            <a:endParaRPr lang="en-US" sz="2400">
              <a:latin typeface="Inter Light" panose="02000403000000020004" pitchFamily="2" charset="0"/>
              <a:ea typeface="Inter Light" panose="02000403000000020004" pitchFamily="2" charset="0"/>
              <a:cs typeface="Inter Light" panose="02000403000000020004" pitchFamily="2" charset="0"/>
            </a:endParaRPr>
          </a:p>
          <a:p>
            <a:pPr marL="342900" indent="-342900">
              <a:buFont typeface="Arial" panose="020B0604020202020204" pitchFamily="34" charset="0"/>
              <a:buChar char="•"/>
            </a:pPr>
            <a:endParaRPr lang="en-US"/>
          </a:p>
          <a:p>
            <a:endParaRPr lang="en-US"/>
          </a:p>
          <a:p>
            <a:endParaRPr lang="en-US"/>
          </a:p>
        </p:txBody>
      </p:sp>
    </p:spTree>
    <p:extLst>
      <p:ext uri="{BB962C8B-B14F-4D97-AF65-F5344CB8AC3E}">
        <p14:creationId xmlns:p14="http://schemas.microsoft.com/office/powerpoint/2010/main" val="41752053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CA6AB-D3ED-BBAF-2629-A20298435178}"/>
              </a:ext>
            </a:extLst>
          </p:cNvPr>
          <p:cNvSpPr>
            <a:spLocks noGrp="1"/>
          </p:cNvSpPr>
          <p:nvPr>
            <p:ph type="title"/>
          </p:nvPr>
        </p:nvSpPr>
        <p:spPr/>
        <p:txBody>
          <a:bodyPr/>
          <a:lstStyle/>
          <a:p>
            <a:r>
              <a:rPr lang="en-US"/>
              <a:t>The Great Surprise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DDCBF4B-0143-EC49-3988-CA489072EB55}"/>
                  </a:ext>
                </a:extLst>
              </p:cNvPr>
              <p:cNvSpPr>
                <a:spLocks noGrp="1"/>
              </p:cNvSpPr>
              <p:nvPr>
                <p:ph idx="1"/>
              </p:nvPr>
            </p:nvSpPr>
            <p:spPr/>
            <p:txBody>
              <a:bodyPr/>
              <a:lstStyle/>
              <a:p>
                <a:r>
                  <a:rPr lang="en-US" dirty="0"/>
                  <a:t>For me, it was a great surprise how well it works to simply repeatedly sample from </a:t>
                </a:r>
                <a14:m>
                  <m:oMath xmlns:m="http://schemas.openxmlformats.org/officeDocument/2006/math">
                    <m:r>
                      <a:rPr lang="en-US" i="1">
                        <a:latin typeface="Cambria Math" panose="02040503050406030204" pitchFamily="18" charset="0"/>
                      </a:rPr>
                      <m:t>𝑃</m:t>
                    </m:r>
                    <m:d>
                      <m:dPr>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e>
                    </m:d>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r>
                          <a:rPr lang="en-US" i="1">
                            <a:latin typeface="Cambria Math" panose="02040503050406030204" pitchFamily="18" charset="0"/>
                          </a:rPr>
                          <m:t>−1</m:t>
                        </m:r>
                      </m:sub>
                    </m:sSub>
                    <m:r>
                      <a:rPr lang="en-US" i="1">
                        <a:latin typeface="Cambria Math" panose="02040503050406030204" pitchFamily="18" charset="0"/>
                      </a:rPr>
                      <m:t>=</m:t>
                    </m:r>
                    <m:r>
                      <a:rPr lang="en-US" i="1" smtClean="0">
                        <a:solidFill>
                          <a:schemeClr val="tx1"/>
                        </a:solidFill>
                        <a:latin typeface="Cambria Math" panose="02040503050406030204" pitchFamily="18" charset="0"/>
                      </a:rPr>
                      <m:t>_</m:t>
                    </m:r>
                    <m:r>
                      <a:rPr lang="en-US" i="1" smtClean="0">
                        <a:solidFill>
                          <a:schemeClr val="tx1"/>
                        </a:solidFill>
                        <a:latin typeface="Cambria Math" panose="02040503050406030204" pitchFamily="18" charset="0"/>
                      </a:rPr>
                      <m:t>𝑜𝑟𝑎𝑛𝑔𝑒</m:t>
                    </m:r>
                    <m:r>
                      <a:rPr lang="en-US" i="1">
                        <a:latin typeface="Cambria Math" panose="02040503050406030204" pitchFamily="18" charset="0"/>
                      </a:rPr>
                      <m:t>)</m:t>
                    </m:r>
                  </m:oMath>
                </a14:m>
                <a:r>
                  <a:rPr lang="en-US" dirty="0"/>
                  <a:t>.</a:t>
                </a:r>
              </a:p>
              <a:p>
                <a:endParaRPr lang="en-US" dirty="0"/>
              </a:p>
              <a:p>
                <a:r>
                  <a:rPr lang="en-US" dirty="0"/>
                  <a:t>Yet pure token prediction is able to solve fairly complex tasks, even outside the training set.</a:t>
                </a:r>
              </a:p>
              <a:p>
                <a:pPr marL="342900" indent="-342900">
                  <a:buFont typeface="Arial" panose="020B0604020202020204" pitchFamily="34" charset="0"/>
                  <a:buChar char="•"/>
                </a:pPr>
                <a:r>
                  <a:rPr lang="en-US" dirty="0"/>
                  <a:t>You’ve seen this at work when you’ve used LLMs to write code.</a:t>
                </a:r>
              </a:p>
              <a:p>
                <a:endParaRPr lang="en-US" dirty="0"/>
              </a:p>
              <a:p>
                <a:endParaRPr lang="en-US" dirty="0"/>
              </a:p>
              <a:p>
                <a:endParaRPr lang="en-US" dirty="0"/>
              </a:p>
              <a:p>
                <a:r>
                  <a:rPr lang="en-US" dirty="0"/>
                  <a:t> </a:t>
                </a:r>
              </a:p>
            </p:txBody>
          </p:sp>
        </mc:Choice>
        <mc:Fallback>
          <p:sp>
            <p:nvSpPr>
              <p:cNvPr id="3" name="Content Placeholder 2">
                <a:extLst>
                  <a:ext uri="{FF2B5EF4-FFF2-40B4-BE49-F238E27FC236}">
                    <a16:creationId xmlns:a16="http://schemas.microsoft.com/office/drawing/2014/main" id="{ADDCBF4B-0143-EC49-3988-CA489072EB55}"/>
                  </a:ext>
                </a:extLst>
              </p:cNvPr>
              <p:cNvSpPr>
                <a:spLocks noGrp="1" noRot="1" noChangeAspect="1" noMove="1" noResize="1" noEditPoints="1" noAdjustHandles="1" noChangeArrowheads="1" noChangeShapeType="1" noTextEdit="1"/>
              </p:cNvSpPr>
              <p:nvPr>
                <p:ph idx="1"/>
              </p:nvPr>
            </p:nvSpPr>
            <p:spPr>
              <a:blipFill>
                <a:blip r:embed="rId2"/>
                <a:stretch>
                  <a:fillRect l="-773" t="-901" r="-662"/>
                </a:stretch>
              </a:blipFill>
            </p:spPr>
            <p:txBody>
              <a:bodyPr/>
              <a:lstStyle/>
              <a:p>
                <a:r>
                  <a:rPr lang="en-US">
                    <a:noFill/>
                  </a:rPr>
                  <a:t> </a:t>
                </a:r>
              </a:p>
            </p:txBody>
          </p:sp>
        </mc:Fallback>
      </mc:AlternateContent>
    </p:spTree>
    <p:extLst>
      <p:ext uri="{BB962C8B-B14F-4D97-AF65-F5344CB8AC3E}">
        <p14:creationId xmlns:p14="http://schemas.microsoft.com/office/powerpoint/2010/main" val="1591691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85656CD-B5E9-D898-C5AD-7ACE9AD6F1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DB4999-59FC-CAA6-7A4B-D4CD5A60C297}"/>
              </a:ext>
            </a:extLst>
          </p:cNvPr>
          <p:cNvSpPr>
            <a:spLocks noGrp="1"/>
          </p:cNvSpPr>
          <p:nvPr>
            <p:ph type="title"/>
          </p:nvPr>
        </p:nvSpPr>
        <p:spPr/>
        <p:txBody>
          <a:bodyPr/>
          <a:lstStyle/>
          <a:p>
            <a:r>
              <a:rPr lang="en-US"/>
              <a:t>Example 2: Stationary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6B976A-4FF3-B966-B8C1-4EFAB48E3C02}"/>
                  </a:ext>
                </a:extLst>
              </p:cNvPr>
              <p:cNvSpPr>
                <a:spLocks noGrp="1"/>
              </p:cNvSpPr>
              <p:nvPr>
                <p:ph idx="1"/>
              </p:nvPr>
            </p:nvSpPr>
            <p:spPr/>
            <p:txBody>
              <a:bodyPr/>
              <a:lstStyle/>
              <a:p>
                <a:r>
                  <a:rPr lang="en-US"/>
                  <a:t>Consider this Markov Chain:</a:t>
                </a:r>
              </a:p>
              <a:p>
                <a:endParaRPr lang="en-US"/>
              </a:p>
              <a:p>
                <a:endParaRPr lang="en-US"/>
              </a:p>
              <a:p>
                <a:endParaRPr lang="en-US"/>
              </a:p>
              <a:p>
                <a14:m>
                  <m:oMath xmlns:m="http://schemas.openxmlformats.org/officeDocument/2006/math">
                    <m:r>
                      <a:rPr lang="en-US" b="0" i="1" smtClean="0">
                        <a:latin typeface="Cambria Math" panose="02040503050406030204" pitchFamily="18" charset="0"/>
                      </a:rPr>
                      <m:t>𝜋</m:t>
                    </m:r>
                    <m:r>
                      <a:rPr lang="en-US" b="0" i="0" smtClean="0">
                        <a:latin typeface="Cambria Math" panose="02040503050406030204" pitchFamily="18" charset="0"/>
                      </a:rPr>
                      <m:t>=[</m:t>
                    </m:r>
                    <m:r>
                      <m:rPr>
                        <m:sty m:val="p"/>
                      </m:rPr>
                      <a:rPr lang="en-US" b="0" i="0" smtClean="0">
                        <a:latin typeface="Cambria Math" panose="02040503050406030204" pitchFamily="18" charset="0"/>
                      </a:rPr>
                      <m:t>a</m:t>
                    </m:r>
                    <m:r>
                      <a:rPr lang="en-US" b="0" i="0" smtClean="0">
                        <a:latin typeface="Cambria Math" panose="02040503050406030204" pitchFamily="18" charset="0"/>
                      </a:rPr>
                      <m:t> </m:t>
                    </m:r>
                    <m:r>
                      <m:rPr>
                        <m:sty m:val="p"/>
                      </m:rPr>
                      <a:rPr lang="en-US" b="0" i="0" smtClean="0">
                        <a:latin typeface="Cambria Math" panose="02040503050406030204" pitchFamily="18" charset="0"/>
                      </a:rPr>
                      <m:t>b</m:t>
                    </m:r>
                    <m:r>
                      <a:rPr lang="en-US" b="0" i="0" smtClean="0">
                        <a:latin typeface="Cambria Math" panose="02040503050406030204" pitchFamily="18" charset="0"/>
                      </a:rPr>
                      <m:t>]</m:t>
                    </m:r>
                  </m:oMath>
                </a14:m>
                <a:r>
                  <a:rPr lang="en-US"/>
                  <a:t> is stationary </a:t>
                </a:r>
                <a:r>
                  <a:rPr lang="en-US" err="1"/>
                  <a:t>iff</a:t>
                </a:r>
                <a:r>
                  <a:rPr lang="en-US"/>
                  <a:t>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𝑏</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𝑏</m:t>
                        </m:r>
                      </m:e>
                    </m:d>
                  </m:oMath>
                </a14:m>
                <a:r>
                  <a:rPr lang="en-US"/>
                  <a:t> </a:t>
                </a:r>
                <a14:m>
                  <m:oMath xmlns:m="http://schemas.openxmlformats.org/officeDocument/2006/math">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𝑝</m:t>
                              </m:r>
                            </m:e>
                            <m:e>
                              <m:r>
                                <a:rPr lang="en-US" i="1">
                                  <a:latin typeface="Cambria Math" panose="02040503050406030204" pitchFamily="18" charset="0"/>
                                </a:rPr>
                                <m:t>𝑝</m:t>
                              </m:r>
                            </m:e>
                          </m:mr>
                          <m:mr>
                            <m:e>
                              <m:r>
                                <a:rPr lang="en-US" i="1">
                                  <a:latin typeface="Cambria Math" panose="02040503050406030204" pitchFamily="18" charset="0"/>
                                </a:rPr>
                                <m:t>𝑞</m:t>
                              </m:r>
                            </m:e>
                            <m:e>
                              <m:r>
                                <a:rPr lang="en-US" i="1">
                                  <a:latin typeface="Cambria Math" panose="02040503050406030204" pitchFamily="18" charset="0"/>
                                </a:rPr>
                                <m:t>1−</m:t>
                              </m:r>
                              <m:r>
                                <a:rPr lang="en-US" i="1">
                                  <a:latin typeface="Cambria Math" panose="02040503050406030204" pitchFamily="18" charset="0"/>
                                </a:rPr>
                                <m:t>𝑞</m:t>
                              </m:r>
                            </m:e>
                          </m:mr>
                        </m:m>
                      </m:e>
                    </m:d>
                  </m:oMath>
                </a14:m>
                <a:r>
                  <a:rPr lang="en-US"/>
                  <a:t> </a:t>
                </a:r>
              </a:p>
            </p:txBody>
          </p:sp>
        </mc:Choice>
        <mc:Fallback xmlns="">
          <p:sp>
            <p:nvSpPr>
              <p:cNvPr id="3" name="Content Placeholder 2">
                <a:extLst>
                  <a:ext uri="{FF2B5EF4-FFF2-40B4-BE49-F238E27FC236}">
                    <a16:creationId xmlns:a16="http://schemas.microsoft.com/office/drawing/2014/main" id="{236B976A-4FF3-B966-B8C1-4EFAB48E3C02}"/>
                  </a:ext>
                </a:extLst>
              </p:cNvPr>
              <p:cNvSpPr>
                <a:spLocks noGrp="1" noRot="1" noChangeAspect="1" noMove="1" noResize="1" noEditPoints="1" noAdjustHandles="1" noChangeArrowheads="1" noChangeShapeType="1" noTextEdit="1"/>
              </p:cNvSpPr>
              <p:nvPr>
                <p:ph idx="1"/>
              </p:nvPr>
            </p:nvSpPr>
            <p:spPr>
              <a:blipFill>
                <a:blip r:embed="rId2"/>
                <a:stretch>
                  <a:fillRect l="-796" t="-54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470F962-DB8A-301B-3EED-4F97E7B4F9A4}"/>
              </a:ext>
            </a:extLst>
          </p:cNvPr>
          <p:cNvPicPr>
            <a:picLocks noChangeAspect="1"/>
          </p:cNvPicPr>
          <p:nvPr/>
        </p:nvPicPr>
        <p:blipFill>
          <a:blip r:embed="rId3"/>
          <a:stretch>
            <a:fillRect/>
          </a:stretch>
        </p:blipFill>
        <p:spPr>
          <a:xfrm>
            <a:off x="6884615" y="457203"/>
            <a:ext cx="4191000" cy="217170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4B11F97-2F6D-9836-D695-6ADF434CA524}"/>
                  </a:ext>
                </a:extLst>
              </p:cNvPr>
              <p:cNvSpPr txBox="1"/>
              <p:nvPr/>
            </p:nvSpPr>
            <p:spPr>
              <a:xfrm>
                <a:off x="528320" y="1421296"/>
                <a:ext cx="2900680" cy="779893"/>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Inter Light" panose="02000403000000020004" pitchFamily="2" charset="0"/>
                          <a:cs typeface="Inter Light" panose="02000403000000020004" pitchFamily="2" charset="0"/>
                        </a:rPr>
                        <m:t>𝑃</m:t>
                      </m:r>
                      <m:r>
                        <a:rPr lang="en-US" sz="2400" b="0" i="1" smtClean="0">
                          <a:latin typeface="Cambria Math" panose="02040503050406030204" pitchFamily="18" charset="0"/>
                          <a:ea typeface="Inter Light" panose="02000403000000020004" pitchFamily="2" charset="0"/>
                          <a:cs typeface="Inter Light" panose="02000403000000020004" pitchFamily="2" charset="0"/>
                        </a:rPr>
                        <m:t>=</m:t>
                      </m:r>
                      <m:d>
                        <m:dPr>
                          <m:begChr m:val="["/>
                          <m:endChr m:val="]"/>
                          <m:ctrlPr>
                            <a:rPr lang="en-US" sz="2400" i="1" smtClean="0">
                              <a:latin typeface="Cambria Math" panose="02040503050406030204" pitchFamily="18" charset="0"/>
                              <a:ea typeface="Inter Light" panose="02000403000000020004" pitchFamily="2" charset="0"/>
                              <a:cs typeface="Inter Light" panose="02000403000000020004" pitchFamily="2" charset="0"/>
                            </a:rPr>
                          </m:ctrlPr>
                        </m:dPr>
                        <m:e>
                          <m:m>
                            <m:mPr>
                              <m:mcs>
                                <m:mc>
                                  <m:mcPr>
                                    <m:count m:val="2"/>
                                    <m:mcJc m:val="center"/>
                                  </m:mcPr>
                                </m:mc>
                              </m:mcs>
                              <m:ctrlPr>
                                <a:rPr lang="en-US" sz="2400" i="1" smtClean="0">
                                  <a:latin typeface="Cambria Math" panose="02040503050406030204" pitchFamily="18" charset="0"/>
                                  <a:ea typeface="Inter Light" panose="02000403000000020004" pitchFamily="2" charset="0"/>
                                  <a:cs typeface="Inter Light" panose="02000403000000020004" pitchFamily="2" charset="0"/>
                                </a:rPr>
                              </m:ctrlPr>
                            </m:mPr>
                            <m:mr>
                              <m:e>
                                <m:r>
                                  <m:rPr>
                                    <m:brk m:alnAt="7"/>
                                  </m:rPr>
                                  <a:rPr lang="en-US" sz="2400" b="0" i="1" smtClean="0">
                                    <a:latin typeface="Cambria Math" panose="02040503050406030204" pitchFamily="18" charset="0"/>
                                    <a:ea typeface="Inter Light" panose="02000403000000020004" pitchFamily="2" charset="0"/>
                                    <a:cs typeface="Inter Light" panose="02000403000000020004" pitchFamily="2" charset="0"/>
                                  </a:rPr>
                                  <m:t>1</m:t>
                                </m:r>
                                <m:r>
                                  <a:rPr lang="en-US" sz="2400" b="0" i="1" smtClean="0">
                                    <a:latin typeface="Cambria Math" panose="02040503050406030204" pitchFamily="18" charset="0"/>
                                    <a:ea typeface="Inter Light" panose="02000403000000020004" pitchFamily="2" charset="0"/>
                                    <a:cs typeface="Inter Light" panose="02000403000000020004" pitchFamily="2" charset="0"/>
                                  </a:rPr>
                                  <m:t>−</m:t>
                                </m:r>
                                <m:r>
                                  <a:rPr lang="en-US" sz="2400" b="0" i="1" smtClean="0">
                                    <a:latin typeface="Cambria Math" panose="02040503050406030204" pitchFamily="18" charset="0"/>
                                    <a:ea typeface="Inter Light" panose="02000403000000020004" pitchFamily="2" charset="0"/>
                                    <a:cs typeface="Inter Light" panose="02000403000000020004" pitchFamily="2" charset="0"/>
                                  </a:rPr>
                                  <m:t>𝑝</m:t>
                                </m:r>
                              </m:e>
                              <m:e>
                                <m:r>
                                  <a:rPr lang="en-US" sz="2400" b="0" i="1" smtClean="0">
                                    <a:latin typeface="Cambria Math" panose="02040503050406030204" pitchFamily="18" charset="0"/>
                                    <a:ea typeface="Inter Light" panose="02000403000000020004" pitchFamily="2" charset="0"/>
                                    <a:cs typeface="Inter Light" panose="02000403000000020004" pitchFamily="2" charset="0"/>
                                  </a:rPr>
                                  <m:t>𝑝</m:t>
                                </m:r>
                              </m:e>
                            </m:mr>
                            <m:mr>
                              <m:e>
                                <m:r>
                                  <a:rPr lang="en-US" sz="2400" b="0" i="1" smtClean="0">
                                    <a:latin typeface="Cambria Math" panose="02040503050406030204" pitchFamily="18" charset="0"/>
                                    <a:ea typeface="Inter Light" panose="02000403000000020004" pitchFamily="2" charset="0"/>
                                    <a:cs typeface="Inter Light" panose="02000403000000020004" pitchFamily="2" charset="0"/>
                                  </a:rPr>
                                  <m:t>𝑞</m:t>
                                </m:r>
                              </m:e>
                              <m:e>
                                <m:r>
                                  <a:rPr lang="en-US" sz="2400" b="0" i="1" smtClean="0">
                                    <a:latin typeface="Cambria Math" panose="02040503050406030204" pitchFamily="18" charset="0"/>
                                    <a:ea typeface="Inter Light" panose="02000403000000020004" pitchFamily="2" charset="0"/>
                                    <a:cs typeface="Inter Light" panose="02000403000000020004" pitchFamily="2" charset="0"/>
                                  </a:rPr>
                                  <m:t>1−</m:t>
                                </m:r>
                                <m:r>
                                  <a:rPr lang="en-US" sz="2400" b="0" i="1" smtClean="0">
                                    <a:latin typeface="Cambria Math" panose="02040503050406030204" pitchFamily="18" charset="0"/>
                                    <a:ea typeface="Inter Light" panose="02000403000000020004" pitchFamily="2" charset="0"/>
                                    <a:cs typeface="Inter Light" panose="02000403000000020004" pitchFamily="2" charset="0"/>
                                  </a:rPr>
                                  <m:t>𝑞</m:t>
                                </m:r>
                              </m:e>
                            </m:mr>
                          </m:m>
                        </m:e>
                      </m:d>
                    </m:oMath>
                  </m:oMathPara>
                </a14:m>
                <a:endParaRPr lang="en-US" sz="2400">
                  <a:latin typeface="Inter Light" panose="02000403000000020004" pitchFamily="2" charset="0"/>
                  <a:ea typeface="Inter Light" panose="02000403000000020004" pitchFamily="2" charset="0"/>
                  <a:cs typeface="Inter Light" panose="02000403000000020004" pitchFamily="2" charset="0"/>
                </a:endParaRPr>
              </a:p>
            </p:txBody>
          </p:sp>
        </mc:Choice>
        <mc:Fallback xmlns="">
          <p:sp>
            <p:nvSpPr>
              <p:cNvPr id="5" name="TextBox 4">
                <a:extLst>
                  <a:ext uri="{FF2B5EF4-FFF2-40B4-BE49-F238E27FC236}">
                    <a16:creationId xmlns:a16="http://schemas.microsoft.com/office/drawing/2014/main" id="{D4B11F97-2F6D-9836-D695-6ADF434CA524}"/>
                  </a:ext>
                </a:extLst>
              </p:cNvPr>
              <p:cNvSpPr txBox="1">
                <a:spLocks noRot="1" noChangeAspect="1" noMove="1" noResize="1" noEditPoints="1" noAdjustHandles="1" noChangeArrowheads="1" noChangeShapeType="1" noTextEdit="1"/>
              </p:cNvSpPr>
              <p:nvPr/>
            </p:nvSpPr>
            <p:spPr>
              <a:xfrm>
                <a:off x="528320" y="1421296"/>
                <a:ext cx="2900680" cy="77989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30B2C8F-25E0-BC44-9F98-780A3B8B7274}"/>
                  </a:ext>
                </a:extLst>
              </p:cNvPr>
              <p:cNvSpPr txBox="1"/>
              <p:nvPr/>
            </p:nvSpPr>
            <p:spPr>
              <a:xfrm>
                <a:off x="2286000" y="4154445"/>
                <a:ext cx="3129280"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Inter Light" panose="02000403000000020004" pitchFamily="2" charset="0"/>
                          <a:cs typeface="Inter Light" panose="02000403000000020004" pitchFamily="2" charset="0"/>
                        </a:rPr>
                        <m:t>𝑎</m:t>
                      </m:r>
                      <m:r>
                        <a:rPr lang="en-US" sz="2400" b="0" i="1" smtClean="0">
                          <a:latin typeface="Cambria Math" panose="02040503050406030204" pitchFamily="18" charset="0"/>
                          <a:ea typeface="Inter Light" panose="02000403000000020004" pitchFamily="2" charset="0"/>
                          <a:cs typeface="Inter Light" panose="02000403000000020004" pitchFamily="2" charset="0"/>
                        </a:rPr>
                        <m:t>=</m:t>
                      </m:r>
                      <m:r>
                        <a:rPr lang="en-US" sz="2400" b="0" i="1" smtClean="0">
                          <a:latin typeface="Cambria Math" panose="02040503050406030204" pitchFamily="18" charset="0"/>
                          <a:ea typeface="Inter Light" panose="02000403000000020004" pitchFamily="2" charset="0"/>
                          <a:cs typeface="Inter Light" panose="02000403000000020004" pitchFamily="2" charset="0"/>
                        </a:rPr>
                        <m:t>𝑎</m:t>
                      </m:r>
                      <m:d>
                        <m:dPr>
                          <m:ctrlPr>
                            <a:rPr lang="en-US" sz="2400" b="0" i="1" smtClean="0">
                              <a:latin typeface="Cambria Math" panose="02040503050406030204" pitchFamily="18" charset="0"/>
                              <a:ea typeface="Inter Light" panose="02000403000000020004" pitchFamily="2" charset="0"/>
                              <a:cs typeface="Inter Light" panose="02000403000000020004" pitchFamily="2" charset="0"/>
                            </a:rPr>
                          </m:ctrlPr>
                        </m:dPr>
                        <m:e>
                          <m:r>
                            <a:rPr lang="en-US" sz="2400" b="0" i="1" smtClean="0">
                              <a:latin typeface="Cambria Math" panose="02040503050406030204" pitchFamily="18" charset="0"/>
                              <a:ea typeface="Inter Light" panose="02000403000000020004" pitchFamily="2" charset="0"/>
                              <a:cs typeface="Inter Light" panose="02000403000000020004" pitchFamily="2" charset="0"/>
                            </a:rPr>
                            <m:t>1−</m:t>
                          </m:r>
                          <m:r>
                            <a:rPr lang="en-US" sz="2400" b="0" i="1" smtClean="0">
                              <a:latin typeface="Cambria Math" panose="02040503050406030204" pitchFamily="18" charset="0"/>
                              <a:ea typeface="Inter Light" panose="02000403000000020004" pitchFamily="2" charset="0"/>
                              <a:cs typeface="Inter Light" panose="02000403000000020004" pitchFamily="2" charset="0"/>
                            </a:rPr>
                            <m:t>𝑝</m:t>
                          </m:r>
                        </m:e>
                      </m:d>
                      <m:r>
                        <a:rPr lang="en-US" sz="2400" b="0" i="1" smtClean="0">
                          <a:latin typeface="Cambria Math" panose="02040503050406030204" pitchFamily="18" charset="0"/>
                          <a:ea typeface="Inter Light" panose="02000403000000020004" pitchFamily="2" charset="0"/>
                          <a:cs typeface="Inter Light" panose="02000403000000020004" pitchFamily="2" charset="0"/>
                        </a:rPr>
                        <m:t>+</m:t>
                      </m:r>
                      <m:r>
                        <a:rPr lang="en-US" sz="2400" b="0" i="1" smtClean="0">
                          <a:latin typeface="Cambria Math" panose="02040503050406030204" pitchFamily="18" charset="0"/>
                          <a:ea typeface="Inter Light" panose="02000403000000020004" pitchFamily="2" charset="0"/>
                          <a:cs typeface="Inter Light" panose="02000403000000020004" pitchFamily="2" charset="0"/>
                        </a:rPr>
                        <m:t>𝑏𝑞</m:t>
                      </m:r>
                    </m:oMath>
                  </m:oMathPara>
                </a14:m>
                <a:endParaRPr lang="en-US" sz="2400">
                  <a:latin typeface="Inter Light" panose="02000403000000020004" pitchFamily="2" charset="0"/>
                  <a:ea typeface="Inter Light" panose="02000403000000020004" pitchFamily="2" charset="0"/>
                  <a:cs typeface="Inter Light" panose="02000403000000020004" pitchFamily="2" charset="0"/>
                </a:endParaRPr>
              </a:p>
            </p:txBody>
          </p:sp>
        </mc:Choice>
        <mc:Fallback xmlns="">
          <p:sp>
            <p:nvSpPr>
              <p:cNvPr id="6" name="TextBox 5">
                <a:extLst>
                  <a:ext uri="{FF2B5EF4-FFF2-40B4-BE49-F238E27FC236}">
                    <a16:creationId xmlns:a16="http://schemas.microsoft.com/office/drawing/2014/main" id="{430B2C8F-25E0-BC44-9F98-780A3B8B7274}"/>
                  </a:ext>
                </a:extLst>
              </p:cNvPr>
              <p:cNvSpPr txBox="1">
                <a:spLocks noRot="1" noChangeAspect="1" noMove="1" noResize="1" noEditPoints="1" noAdjustHandles="1" noChangeArrowheads="1" noChangeShapeType="1" noTextEdit="1"/>
              </p:cNvSpPr>
              <p:nvPr/>
            </p:nvSpPr>
            <p:spPr>
              <a:xfrm>
                <a:off x="2286000" y="4154445"/>
                <a:ext cx="3129280" cy="461665"/>
              </a:xfrm>
              <a:prstGeom prst="rect">
                <a:avLst/>
              </a:prstGeom>
              <a:blipFill>
                <a:blip r:embed="rId5"/>
                <a:stretch>
                  <a:fillRect b="-18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A1CFDBC-F0D2-7B17-D1E7-DE7E322A877C}"/>
                  </a:ext>
                </a:extLst>
              </p:cNvPr>
              <p:cNvSpPr txBox="1"/>
              <p:nvPr/>
            </p:nvSpPr>
            <p:spPr>
              <a:xfrm>
                <a:off x="4500880" y="4164604"/>
                <a:ext cx="1828800"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cs typeface="Inter Light" panose="02000403000000020004" pitchFamily="2" charset="0"/>
                        </a:rPr>
                        <m:t>⟺</m:t>
                      </m:r>
                    </m:oMath>
                  </m:oMathPara>
                </a14:m>
                <a:endParaRPr lang="en-US" sz="2400">
                  <a:latin typeface="Inter Light" panose="02000403000000020004" pitchFamily="2" charset="0"/>
                  <a:ea typeface="Inter Light" panose="02000403000000020004" pitchFamily="2" charset="0"/>
                  <a:cs typeface="Inter Light" panose="02000403000000020004" pitchFamily="2" charset="0"/>
                </a:endParaRPr>
              </a:p>
            </p:txBody>
          </p:sp>
        </mc:Choice>
        <mc:Fallback xmlns="">
          <p:sp>
            <p:nvSpPr>
              <p:cNvPr id="8" name="TextBox 7">
                <a:extLst>
                  <a:ext uri="{FF2B5EF4-FFF2-40B4-BE49-F238E27FC236}">
                    <a16:creationId xmlns:a16="http://schemas.microsoft.com/office/drawing/2014/main" id="{3A1CFDBC-F0D2-7B17-D1E7-DE7E322A877C}"/>
                  </a:ext>
                </a:extLst>
              </p:cNvPr>
              <p:cNvSpPr txBox="1">
                <a:spLocks noRot="1" noChangeAspect="1" noMove="1" noResize="1" noEditPoints="1" noAdjustHandles="1" noChangeArrowheads="1" noChangeShapeType="1" noTextEdit="1"/>
              </p:cNvSpPr>
              <p:nvPr/>
            </p:nvSpPr>
            <p:spPr>
              <a:xfrm>
                <a:off x="4500880" y="4164604"/>
                <a:ext cx="1828800"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9FF13F5-2068-A937-72D3-EBB0BBAC84AF}"/>
                  </a:ext>
                </a:extLst>
              </p:cNvPr>
              <p:cNvSpPr txBox="1"/>
              <p:nvPr/>
            </p:nvSpPr>
            <p:spPr>
              <a:xfrm>
                <a:off x="5415280" y="4154442"/>
                <a:ext cx="1828800"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cs typeface="Inter Light" panose="02000403000000020004" pitchFamily="2" charset="0"/>
                        </a:rPr>
                        <m:t>𝑎𝑝</m:t>
                      </m:r>
                      <m:r>
                        <a:rPr lang="en-US" sz="2400" b="0" i="1" smtClean="0">
                          <a:latin typeface="Cambria Math" panose="02040503050406030204" pitchFamily="18" charset="0"/>
                          <a:ea typeface="Cambria Math" panose="02040503050406030204" pitchFamily="18" charset="0"/>
                          <a:cs typeface="Inter Light" panose="02000403000000020004" pitchFamily="2" charset="0"/>
                        </a:rPr>
                        <m:t>=</m:t>
                      </m:r>
                      <m:r>
                        <a:rPr lang="en-US" sz="2400" b="0" i="1" smtClean="0">
                          <a:latin typeface="Cambria Math" panose="02040503050406030204" pitchFamily="18" charset="0"/>
                          <a:ea typeface="Cambria Math" panose="02040503050406030204" pitchFamily="18" charset="0"/>
                          <a:cs typeface="Inter Light" panose="02000403000000020004" pitchFamily="2" charset="0"/>
                        </a:rPr>
                        <m:t>𝑏𝑞</m:t>
                      </m:r>
                    </m:oMath>
                  </m:oMathPara>
                </a14:m>
                <a:endParaRPr lang="en-US" sz="2400">
                  <a:latin typeface="Inter Light" panose="02000403000000020004" pitchFamily="2" charset="0"/>
                  <a:ea typeface="Inter Light" panose="02000403000000020004" pitchFamily="2" charset="0"/>
                  <a:cs typeface="Inter Light" panose="02000403000000020004" pitchFamily="2" charset="0"/>
                </a:endParaRPr>
              </a:p>
            </p:txBody>
          </p:sp>
        </mc:Choice>
        <mc:Fallback xmlns="">
          <p:sp>
            <p:nvSpPr>
              <p:cNvPr id="9" name="TextBox 8">
                <a:extLst>
                  <a:ext uri="{FF2B5EF4-FFF2-40B4-BE49-F238E27FC236}">
                    <a16:creationId xmlns:a16="http://schemas.microsoft.com/office/drawing/2014/main" id="{19FF13F5-2068-A937-72D3-EBB0BBAC84AF}"/>
                  </a:ext>
                </a:extLst>
              </p:cNvPr>
              <p:cNvSpPr txBox="1">
                <a:spLocks noRot="1" noChangeAspect="1" noMove="1" noResize="1" noEditPoints="1" noAdjustHandles="1" noChangeArrowheads="1" noChangeShapeType="1" noTextEdit="1"/>
              </p:cNvSpPr>
              <p:nvPr/>
            </p:nvSpPr>
            <p:spPr>
              <a:xfrm>
                <a:off x="5415280" y="4154442"/>
                <a:ext cx="1828800" cy="461665"/>
              </a:xfrm>
              <a:prstGeom prst="rect">
                <a:avLst/>
              </a:prstGeom>
              <a:blipFill>
                <a:blip r:embed="rId7"/>
                <a:stretch>
                  <a:fillRect b="-18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FD559C6-6803-B6F7-573E-9CB6B38D3285}"/>
                  </a:ext>
                </a:extLst>
              </p:cNvPr>
              <p:cNvSpPr txBox="1"/>
              <p:nvPr/>
            </p:nvSpPr>
            <p:spPr>
              <a:xfrm>
                <a:off x="2286000" y="4927373"/>
                <a:ext cx="3129280"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Inter Light" panose="02000403000000020004" pitchFamily="2" charset="0"/>
                          <a:cs typeface="Inter Light" panose="02000403000000020004" pitchFamily="2" charset="0"/>
                        </a:rPr>
                        <m:t>𝑏</m:t>
                      </m:r>
                      <m:r>
                        <a:rPr lang="en-US" sz="2400" b="0" i="1" smtClean="0">
                          <a:latin typeface="Cambria Math" panose="02040503050406030204" pitchFamily="18" charset="0"/>
                          <a:ea typeface="Inter Light" panose="02000403000000020004" pitchFamily="2" charset="0"/>
                          <a:cs typeface="Inter Light" panose="02000403000000020004" pitchFamily="2" charset="0"/>
                        </a:rPr>
                        <m:t>=</m:t>
                      </m:r>
                      <m:r>
                        <a:rPr lang="en-US" sz="2400" b="0" i="1" smtClean="0">
                          <a:latin typeface="Cambria Math" panose="02040503050406030204" pitchFamily="18" charset="0"/>
                          <a:ea typeface="Inter Light" panose="02000403000000020004" pitchFamily="2" charset="0"/>
                          <a:cs typeface="Inter Light" panose="02000403000000020004" pitchFamily="2" charset="0"/>
                        </a:rPr>
                        <m:t>𝑎𝑝</m:t>
                      </m:r>
                      <m:r>
                        <a:rPr lang="en-US" sz="2400" b="0" i="1" smtClean="0">
                          <a:latin typeface="Cambria Math" panose="02040503050406030204" pitchFamily="18" charset="0"/>
                          <a:ea typeface="Inter Light" panose="02000403000000020004" pitchFamily="2" charset="0"/>
                          <a:cs typeface="Inter Light" panose="02000403000000020004" pitchFamily="2" charset="0"/>
                        </a:rPr>
                        <m:t>+</m:t>
                      </m:r>
                      <m:r>
                        <a:rPr lang="en-US" sz="2400" b="0" i="1" smtClean="0">
                          <a:latin typeface="Cambria Math" panose="02040503050406030204" pitchFamily="18" charset="0"/>
                          <a:ea typeface="Inter Light" panose="02000403000000020004" pitchFamily="2" charset="0"/>
                          <a:cs typeface="Inter Light" panose="02000403000000020004" pitchFamily="2" charset="0"/>
                        </a:rPr>
                        <m:t>𝑏</m:t>
                      </m:r>
                      <m:r>
                        <a:rPr lang="en-US" sz="2400" b="0" i="1" smtClean="0">
                          <a:latin typeface="Cambria Math" panose="02040503050406030204" pitchFamily="18" charset="0"/>
                          <a:ea typeface="Inter Light" panose="02000403000000020004" pitchFamily="2" charset="0"/>
                          <a:cs typeface="Inter Light" panose="02000403000000020004" pitchFamily="2" charset="0"/>
                        </a:rPr>
                        <m:t>(1−</m:t>
                      </m:r>
                      <m:r>
                        <a:rPr lang="en-US" sz="2400" b="0" i="1" smtClean="0">
                          <a:latin typeface="Cambria Math" panose="02040503050406030204" pitchFamily="18" charset="0"/>
                          <a:ea typeface="Inter Light" panose="02000403000000020004" pitchFamily="2" charset="0"/>
                          <a:cs typeface="Inter Light" panose="02000403000000020004" pitchFamily="2" charset="0"/>
                        </a:rPr>
                        <m:t>𝑞</m:t>
                      </m:r>
                      <m:r>
                        <a:rPr lang="en-US" sz="2400" b="0" i="1" smtClean="0">
                          <a:latin typeface="Cambria Math" panose="02040503050406030204" pitchFamily="18" charset="0"/>
                          <a:ea typeface="Inter Light" panose="02000403000000020004" pitchFamily="2" charset="0"/>
                          <a:cs typeface="Inter Light" panose="02000403000000020004" pitchFamily="2" charset="0"/>
                        </a:rPr>
                        <m:t>)</m:t>
                      </m:r>
                    </m:oMath>
                  </m:oMathPara>
                </a14:m>
                <a:endParaRPr lang="en-US" sz="2400">
                  <a:latin typeface="Inter Light" panose="02000403000000020004" pitchFamily="2" charset="0"/>
                  <a:ea typeface="Inter Light" panose="02000403000000020004" pitchFamily="2" charset="0"/>
                  <a:cs typeface="Inter Light" panose="02000403000000020004" pitchFamily="2" charset="0"/>
                </a:endParaRPr>
              </a:p>
            </p:txBody>
          </p:sp>
        </mc:Choice>
        <mc:Fallback xmlns="">
          <p:sp>
            <p:nvSpPr>
              <p:cNvPr id="10" name="TextBox 9">
                <a:extLst>
                  <a:ext uri="{FF2B5EF4-FFF2-40B4-BE49-F238E27FC236}">
                    <a16:creationId xmlns:a16="http://schemas.microsoft.com/office/drawing/2014/main" id="{DFD559C6-6803-B6F7-573E-9CB6B38D3285}"/>
                  </a:ext>
                </a:extLst>
              </p:cNvPr>
              <p:cNvSpPr txBox="1">
                <a:spLocks noRot="1" noChangeAspect="1" noMove="1" noResize="1" noEditPoints="1" noAdjustHandles="1" noChangeArrowheads="1" noChangeShapeType="1" noTextEdit="1"/>
              </p:cNvSpPr>
              <p:nvPr/>
            </p:nvSpPr>
            <p:spPr>
              <a:xfrm>
                <a:off x="2286000" y="4927373"/>
                <a:ext cx="3129280" cy="461665"/>
              </a:xfrm>
              <a:prstGeom prst="rect">
                <a:avLst/>
              </a:prstGeom>
              <a:blipFill>
                <a:blip r:embed="rId8"/>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749E4D-1113-DEEB-AC5B-9DFDEC35831F}"/>
                  </a:ext>
                </a:extLst>
              </p:cNvPr>
              <p:cNvSpPr txBox="1"/>
              <p:nvPr/>
            </p:nvSpPr>
            <p:spPr>
              <a:xfrm>
                <a:off x="4500880" y="4949311"/>
                <a:ext cx="1828800"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cs typeface="Inter Light" panose="02000403000000020004" pitchFamily="2" charset="0"/>
                        </a:rPr>
                        <m:t>⟺</m:t>
                      </m:r>
                    </m:oMath>
                  </m:oMathPara>
                </a14:m>
                <a:endParaRPr lang="en-US" sz="2400">
                  <a:latin typeface="Inter Light" panose="02000403000000020004" pitchFamily="2" charset="0"/>
                  <a:ea typeface="Inter Light" panose="02000403000000020004" pitchFamily="2" charset="0"/>
                  <a:cs typeface="Inter Light" panose="02000403000000020004" pitchFamily="2" charset="0"/>
                </a:endParaRPr>
              </a:p>
            </p:txBody>
          </p:sp>
        </mc:Choice>
        <mc:Fallback xmlns="">
          <p:sp>
            <p:nvSpPr>
              <p:cNvPr id="7" name="TextBox 6">
                <a:extLst>
                  <a:ext uri="{FF2B5EF4-FFF2-40B4-BE49-F238E27FC236}">
                    <a16:creationId xmlns:a16="http://schemas.microsoft.com/office/drawing/2014/main" id="{EC749E4D-1113-DEEB-AC5B-9DFDEC35831F}"/>
                  </a:ext>
                </a:extLst>
              </p:cNvPr>
              <p:cNvSpPr txBox="1">
                <a:spLocks noRot="1" noChangeAspect="1" noMove="1" noResize="1" noEditPoints="1" noAdjustHandles="1" noChangeArrowheads="1" noChangeShapeType="1" noTextEdit="1"/>
              </p:cNvSpPr>
              <p:nvPr/>
            </p:nvSpPr>
            <p:spPr>
              <a:xfrm>
                <a:off x="4500880" y="4949311"/>
                <a:ext cx="1828800"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6BC37E2-03CA-3228-4623-F1AFC7F44C59}"/>
                  </a:ext>
                </a:extLst>
              </p:cNvPr>
              <p:cNvSpPr txBox="1"/>
              <p:nvPr/>
            </p:nvSpPr>
            <p:spPr>
              <a:xfrm>
                <a:off x="5415280" y="4937532"/>
                <a:ext cx="1828800"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cs typeface="Inter Light" panose="02000403000000020004" pitchFamily="2" charset="0"/>
                        </a:rPr>
                        <m:t>𝑏𝑞</m:t>
                      </m:r>
                      <m:r>
                        <a:rPr lang="en-US" sz="2400" b="0" i="1" smtClean="0">
                          <a:latin typeface="Cambria Math" panose="02040503050406030204" pitchFamily="18" charset="0"/>
                          <a:ea typeface="Cambria Math" panose="02040503050406030204" pitchFamily="18" charset="0"/>
                          <a:cs typeface="Inter Light" panose="02000403000000020004" pitchFamily="2" charset="0"/>
                        </a:rPr>
                        <m:t>=</m:t>
                      </m:r>
                      <m:r>
                        <a:rPr lang="en-US" sz="2400" b="0" i="1" smtClean="0">
                          <a:latin typeface="Cambria Math" panose="02040503050406030204" pitchFamily="18" charset="0"/>
                          <a:ea typeface="Cambria Math" panose="02040503050406030204" pitchFamily="18" charset="0"/>
                          <a:cs typeface="Inter Light" panose="02000403000000020004" pitchFamily="2" charset="0"/>
                        </a:rPr>
                        <m:t>𝑎𝑝</m:t>
                      </m:r>
                    </m:oMath>
                  </m:oMathPara>
                </a14:m>
                <a:endParaRPr lang="en-US" sz="2400">
                  <a:latin typeface="Inter Light" panose="02000403000000020004" pitchFamily="2" charset="0"/>
                  <a:ea typeface="Inter Light" panose="02000403000000020004" pitchFamily="2" charset="0"/>
                  <a:cs typeface="Inter Light" panose="02000403000000020004" pitchFamily="2" charset="0"/>
                </a:endParaRPr>
              </a:p>
            </p:txBody>
          </p:sp>
        </mc:Choice>
        <mc:Fallback xmlns="">
          <p:sp>
            <p:nvSpPr>
              <p:cNvPr id="11" name="TextBox 10">
                <a:extLst>
                  <a:ext uri="{FF2B5EF4-FFF2-40B4-BE49-F238E27FC236}">
                    <a16:creationId xmlns:a16="http://schemas.microsoft.com/office/drawing/2014/main" id="{36BC37E2-03CA-3228-4623-F1AFC7F44C59}"/>
                  </a:ext>
                </a:extLst>
              </p:cNvPr>
              <p:cNvSpPr txBox="1">
                <a:spLocks noRot="1" noChangeAspect="1" noMove="1" noResize="1" noEditPoints="1" noAdjustHandles="1" noChangeArrowheads="1" noChangeShapeType="1" noTextEdit="1"/>
              </p:cNvSpPr>
              <p:nvPr/>
            </p:nvSpPr>
            <p:spPr>
              <a:xfrm>
                <a:off x="5415280" y="4937532"/>
                <a:ext cx="1828800" cy="461665"/>
              </a:xfrm>
              <a:prstGeom prst="rect">
                <a:avLst/>
              </a:prstGeom>
              <a:blipFill>
                <a:blip r:embed="rId10"/>
                <a:stretch>
                  <a:fillRect b="-17105"/>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8CD08D1A-B587-C8FA-E606-A27B0309CEE8}"/>
              </a:ext>
            </a:extLst>
          </p:cNvPr>
          <p:cNvSpPr txBox="1"/>
          <p:nvPr/>
        </p:nvSpPr>
        <p:spPr>
          <a:xfrm>
            <a:off x="93657" y="5700301"/>
            <a:ext cx="2314263" cy="461665"/>
          </a:xfrm>
          <a:prstGeom prst="rect">
            <a:avLst/>
          </a:prstGeom>
          <a:noFill/>
        </p:spPr>
        <p:txBody>
          <a:bodyPr wrap="square" rtlCol="0">
            <a:spAutoFit/>
          </a:bodyPr>
          <a:lstStyle/>
          <a:p>
            <a:pPr algn="l"/>
            <a:r>
              <a:rPr lang="en-US" sz="2400">
                <a:latin typeface="Inter Light" panose="02000403000000020004" pitchFamily="2" charset="0"/>
                <a:ea typeface="Inter Light" panose="02000403000000020004" pitchFamily="2" charset="0"/>
                <a:cs typeface="Inter Light" panose="02000403000000020004" pitchFamily="2" charset="0"/>
              </a:rPr>
              <a:t>We also know:</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BEE8DD2-4127-34F9-98D8-91DA8EEB462E}"/>
                  </a:ext>
                </a:extLst>
              </p:cNvPr>
              <p:cNvSpPr txBox="1"/>
              <p:nvPr/>
            </p:nvSpPr>
            <p:spPr>
              <a:xfrm>
                <a:off x="2286000" y="5710467"/>
                <a:ext cx="1828800"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cs typeface="Inter Light" panose="02000403000000020004" pitchFamily="2" charset="0"/>
                        </a:rPr>
                        <m:t>𝑎</m:t>
                      </m:r>
                      <m:r>
                        <a:rPr lang="en-US" sz="2400" b="0" i="1" smtClean="0">
                          <a:latin typeface="Cambria Math" panose="02040503050406030204" pitchFamily="18" charset="0"/>
                          <a:ea typeface="Cambria Math" panose="02040503050406030204" pitchFamily="18" charset="0"/>
                          <a:cs typeface="Inter Light" panose="02000403000000020004" pitchFamily="2" charset="0"/>
                        </a:rPr>
                        <m:t>+</m:t>
                      </m:r>
                      <m:r>
                        <a:rPr lang="en-US" sz="2400" b="0" i="1" smtClean="0">
                          <a:latin typeface="Cambria Math" panose="02040503050406030204" pitchFamily="18" charset="0"/>
                          <a:ea typeface="Cambria Math" panose="02040503050406030204" pitchFamily="18" charset="0"/>
                          <a:cs typeface="Inter Light" panose="02000403000000020004" pitchFamily="2" charset="0"/>
                        </a:rPr>
                        <m:t>𝑏</m:t>
                      </m:r>
                      <m:r>
                        <a:rPr lang="en-US" sz="2400" b="0" i="1" smtClean="0">
                          <a:latin typeface="Cambria Math" panose="02040503050406030204" pitchFamily="18" charset="0"/>
                          <a:ea typeface="Cambria Math" panose="02040503050406030204" pitchFamily="18" charset="0"/>
                          <a:cs typeface="Inter Light" panose="02000403000000020004" pitchFamily="2" charset="0"/>
                        </a:rPr>
                        <m:t>=1</m:t>
                      </m:r>
                    </m:oMath>
                  </m:oMathPara>
                </a14:m>
                <a:endParaRPr lang="en-US" sz="2400">
                  <a:latin typeface="Inter Light" panose="02000403000000020004" pitchFamily="2" charset="0"/>
                  <a:ea typeface="Inter Light" panose="02000403000000020004" pitchFamily="2" charset="0"/>
                  <a:cs typeface="Inter Light" panose="02000403000000020004" pitchFamily="2" charset="0"/>
                </a:endParaRPr>
              </a:p>
            </p:txBody>
          </p:sp>
        </mc:Choice>
        <mc:Fallback xmlns="">
          <p:sp>
            <p:nvSpPr>
              <p:cNvPr id="13" name="TextBox 12">
                <a:extLst>
                  <a:ext uri="{FF2B5EF4-FFF2-40B4-BE49-F238E27FC236}">
                    <a16:creationId xmlns:a16="http://schemas.microsoft.com/office/drawing/2014/main" id="{BBEE8DD2-4127-34F9-98D8-91DA8EEB462E}"/>
                  </a:ext>
                </a:extLst>
              </p:cNvPr>
              <p:cNvSpPr txBox="1">
                <a:spLocks noRot="1" noChangeAspect="1" noMove="1" noResize="1" noEditPoints="1" noAdjustHandles="1" noChangeArrowheads="1" noChangeShapeType="1" noTextEdit="1"/>
              </p:cNvSpPr>
              <p:nvPr/>
            </p:nvSpPr>
            <p:spPr>
              <a:xfrm>
                <a:off x="2286000" y="5710467"/>
                <a:ext cx="1828800"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905F20D-73FF-9F59-6511-D041D7CE603D}"/>
                  </a:ext>
                </a:extLst>
              </p:cNvPr>
              <p:cNvSpPr txBox="1"/>
              <p:nvPr/>
            </p:nvSpPr>
            <p:spPr>
              <a:xfrm>
                <a:off x="4643122" y="5690142"/>
                <a:ext cx="3434080" cy="801951"/>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Inter Light" panose="02000403000000020004" pitchFamily="2" charset="0"/>
                          <a:cs typeface="Inter Light" panose="02000403000000020004" pitchFamily="2" charset="0"/>
                        </a:rPr>
                        <m:t>𝜋</m:t>
                      </m:r>
                      <m:r>
                        <a:rPr lang="en-US" sz="2400" b="0" i="1" smtClean="0">
                          <a:latin typeface="Cambria Math" panose="02040503050406030204" pitchFamily="18" charset="0"/>
                          <a:ea typeface="Inter Light" panose="02000403000000020004" pitchFamily="2" charset="0"/>
                          <a:cs typeface="Inter Light" panose="02000403000000020004" pitchFamily="2" charset="0"/>
                        </a:rPr>
                        <m:t>=</m:t>
                      </m:r>
                      <m:d>
                        <m:dPr>
                          <m:begChr m:val="["/>
                          <m:endChr m:val="]"/>
                          <m:ctrlPr>
                            <a:rPr lang="en-US" sz="2400" b="0" i="1" smtClean="0">
                              <a:latin typeface="Cambria Math" panose="02040503050406030204" pitchFamily="18" charset="0"/>
                              <a:ea typeface="Inter Light" panose="02000403000000020004" pitchFamily="2" charset="0"/>
                              <a:cs typeface="Inter Light" panose="02000403000000020004" pitchFamily="2" charset="0"/>
                            </a:rPr>
                          </m:ctrlPr>
                        </m:dPr>
                        <m:e>
                          <m:f>
                            <m:fPr>
                              <m:ctrlPr>
                                <a:rPr lang="en-US" sz="2400" b="0" i="1" smtClean="0">
                                  <a:latin typeface="Cambria Math" panose="02040503050406030204" pitchFamily="18" charset="0"/>
                                  <a:ea typeface="Inter Light" panose="02000403000000020004" pitchFamily="2" charset="0"/>
                                  <a:cs typeface="Inter Light" panose="02000403000000020004" pitchFamily="2" charset="0"/>
                                </a:rPr>
                              </m:ctrlPr>
                            </m:fPr>
                            <m:num>
                              <m:r>
                                <a:rPr lang="en-US" sz="2400" b="0" i="1" smtClean="0">
                                  <a:latin typeface="Cambria Math" panose="02040503050406030204" pitchFamily="18" charset="0"/>
                                  <a:ea typeface="Inter Light" panose="02000403000000020004" pitchFamily="2" charset="0"/>
                                  <a:cs typeface="Inter Light" panose="02000403000000020004" pitchFamily="2" charset="0"/>
                                </a:rPr>
                                <m:t>𝑞</m:t>
                              </m:r>
                            </m:num>
                            <m:den>
                              <m:r>
                                <a:rPr lang="en-US" sz="2400" b="0" i="1" smtClean="0">
                                  <a:latin typeface="Cambria Math" panose="02040503050406030204" pitchFamily="18" charset="0"/>
                                  <a:ea typeface="Inter Light" panose="02000403000000020004" pitchFamily="2" charset="0"/>
                                  <a:cs typeface="Inter Light" panose="02000403000000020004" pitchFamily="2" charset="0"/>
                                </a:rPr>
                                <m:t>𝑝</m:t>
                              </m:r>
                              <m:r>
                                <a:rPr lang="en-US" sz="2400" b="0" i="1" smtClean="0">
                                  <a:latin typeface="Cambria Math" panose="02040503050406030204" pitchFamily="18" charset="0"/>
                                  <a:ea typeface="Inter Light" panose="02000403000000020004" pitchFamily="2" charset="0"/>
                                  <a:cs typeface="Inter Light" panose="02000403000000020004" pitchFamily="2" charset="0"/>
                                </a:rPr>
                                <m:t>+</m:t>
                              </m:r>
                              <m:r>
                                <a:rPr lang="en-US" sz="2400" b="0" i="1" smtClean="0">
                                  <a:latin typeface="Cambria Math" panose="02040503050406030204" pitchFamily="18" charset="0"/>
                                  <a:ea typeface="Inter Light" panose="02000403000000020004" pitchFamily="2" charset="0"/>
                                  <a:cs typeface="Inter Light" panose="02000403000000020004" pitchFamily="2" charset="0"/>
                                </a:rPr>
                                <m:t>𝑞</m:t>
                              </m:r>
                            </m:den>
                          </m:f>
                          <m:r>
                            <a:rPr lang="en-US" sz="2400" b="0" i="1" smtClean="0">
                              <a:latin typeface="Cambria Math" panose="02040503050406030204" pitchFamily="18" charset="0"/>
                              <a:ea typeface="Inter Light" panose="02000403000000020004" pitchFamily="2" charset="0"/>
                              <a:cs typeface="Inter Light" panose="02000403000000020004" pitchFamily="2" charset="0"/>
                            </a:rPr>
                            <m:t>,</m:t>
                          </m:r>
                          <m:f>
                            <m:fPr>
                              <m:ctrlPr>
                                <a:rPr lang="en-US" sz="2400" b="0" i="1" smtClean="0">
                                  <a:latin typeface="Cambria Math" panose="02040503050406030204" pitchFamily="18" charset="0"/>
                                  <a:ea typeface="Inter Light" panose="02000403000000020004" pitchFamily="2" charset="0"/>
                                  <a:cs typeface="Inter Light" panose="02000403000000020004" pitchFamily="2" charset="0"/>
                                </a:rPr>
                              </m:ctrlPr>
                            </m:fPr>
                            <m:num>
                              <m:r>
                                <a:rPr lang="en-US" sz="2400" b="0" i="1" smtClean="0">
                                  <a:latin typeface="Cambria Math" panose="02040503050406030204" pitchFamily="18" charset="0"/>
                                  <a:ea typeface="Inter Light" panose="02000403000000020004" pitchFamily="2" charset="0"/>
                                  <a:cs typeface="Inter Light" panose="02000403000000020004" pitchFamily="2" charset="0"/>
                                </a:rPr>
                                <m:t>𝑝</m:t>
                              </m:r>
                            </m:num>
                            <m:den>
                              <m:r>
                                <a:rPr lang="en-US" sz="2400" b="0" i="1" smtClean="0">
                                  <a:latin typeface="Cambria Math" panose="02040503050406030204" pitchFamily="18" charset="0"/>
                                  <a:ea typeface="Inter Light" panose="02000403000000020004" pitchFamily="2" charset="0"/>
                                  <a:cs typeface="Inter Light" panose="02000403000000020004" pitchFamily="2" charset="0"/>
                                </a:rPr>
                                <m:t>𝑝</m:t>
                              </m:r>
                              <m:r>
                                <a:rPr lang="en-US" sz="2400" b="0" i="1" smtClean="0">
                                  <a:latin typeface="Cambria Math" panose="02040503050406030204" pitchFamily="18" charset="0"/>
                                  <a:ea typeface="Inter Light" panose="02000403000000020004" pitchFamily="2" charset="0"/>
                                  <a:cs typeface="Inter Light" panose="02000403000000020004" pitchFamily="2" charset="0"/>
                                </a:rPr>
                                <m:t>+</m:t>
                              </m:r>
                              <m:r>
                                <a:rPr lang="en-US" sz="2400" b="0" i="1" smtClean="0">
                                  <a:latin typeface="Cambria Math" panose="02040503050406030204" pitchFamily="18" charset="0"/>
                                  <a:ea typeface="Inter Light" panose="02000403000000020004" pitchFamily="2" charset="0"/>
                                  <a:cs typeface="Inter Light" panose="02000403000000020004" pitchFamily="2" charset="0"/>
                                </a:rPr>
                                <m:t>𝑞</m:t>
                              </m:r>
                            </m:den>
                          </m:f>
                        </m:e>
                      </m:d>
                    </m:oMath>
                  </m:oMathPara>
                </a14:m>
                <a:endParaRPr lang="en-US" sz="2400">
                  <a:latin typeface="Inter Light" panose="02000403000000020004" pitchFamily="2" charset="0"/>
                  <a:ea typeface="Inter Light" panose="02000403000000020004" pitchFamily="2" charset="0"/>
                  <a:cs typeface="Inter Light" panose="02000403000000020004" pitchFamily="2" charset="0"/>
                </a:endParaRPr>
              </a:p>
            </p:txBody>
          </p:sp>
        </mc:Choice>
        <mc:Fallback xmlns="">
          <p:sp>
            <p:nvSpPr>
              <p:cNvPr id="14" name="TextBox 13">
                <a:extLst>
                  <a:ext uri="{FF2B5EF4-FFF2-40B4-BE49-F238E27FC236}">
                    <a16:creationId xmlns:a16="http://schemas.microsoft.com/office/drawing/2014/main" id="{2905F20D-73FF-9F59-6511-D041D7CE603D}"/>
                  </a:ext>
                </a:extLst>
              </p:cNvPr>
              <p:cNvSpPr txBox="1">
                <a:spLocks noRot="1" noChangeAspect="1" noMove="1" noResize="1" noEditPoints="1" noAdjustHandles="1" noChangeArrowheads="1" noChangeShapeType="1" noTextEdit="1"/>
              </p:cNvSpPr>
              <p:nvPr/>
            </p:nvSpPr>
            <p:spPr>
              <a:xfrm>
                <a:off x="4643122" y="5690142"/>
                <a:ext cx="3434080" cy="801951"/>
              </a:xfrm>
              <a:prstGeom prst="rect">
                <a:avLst/>
              </a:prstGeom>
              <a:blipFill>
                <a:blip r:embed="rId12"/>
                <a:stretch>
                  <a:fillRect b="-6818"/>
                </a:stretch>
              </a:blipFill>
            </p:spPr>
            <p:txBody>
              <a:bodyPr/>
              <a:lstStyle/>
              <a:p>
                <a:r>
                  <a:rPr lang="en-US">
                    <a:noFill/>
                  </a:rPr>
                  <a:t> </a:t>
                </a:r>
              </a:p>
            </p:txBody>
          </p:sp>
        </mc:Fallback>
      </mc:AlternateContent>
    </p:spTree>
    <p:extLst>
      <p:ext uri="{BB962C8B-B14F-4D97-AF65-F5344CB8AC3E}">
        <p14:creationId xmlns:p14="http://schemas.microsoft.com/office/powerpoint/2010/main" val="33031732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D231D-A503-07DB-7B8D-0A1499DFC96E}"/>
              </a:ext>
            </a:extLst>
          </p:cNvPr>
          <p:cNvSpPr>
            <a:spLocks noGrp="1"/>
          </p:cNvSpPr>
          <p:nvPr>
            <p:ph type="title"/>
          </p:nvPr>
        </p:nvSpPr>
        <p:spPr/>
        <p:txBody>
          <a:bodyPr/>
          <a:lstStyle/>
          <a:p>
            <a:r>
              <a:rPr lang="en-US"/>
              <a:t>LLMs in General</a:t>
            </a:r>
          </a:p>
        </p:txBody>
      </p:sp>
      <p:sp>
        <p:nvSpPr>
          <p:cNvPr id="3" name="Content Placeholder 2">
            <a:extLst>
              <a:ext uri="{FF2B5EF4-FFF2-40B4-BE49-F238E27FC236}">
                <a16:creationId xmlns:a16="http://schemas.microsoft.com/office/drawing/2014/main" id="{3F5C5F08-40FB-9E39-4A6D-849E7B5A1CF9}"/>
              </a:ext>
            </a:extLst>
          </p:cNvPr>
          <p:cNvSpPr>
            <a:spLocks noGrp="1"/>
          </p:cNvSpPr>
          <p:nvPr>
            <p:ph idx="1"/>
          </p:nvPr>
        </p:nvSpPr>
        <p:spPr/>
        <p:txBody>
          <a:bodyPr/>
          <a:lstStyle/>
          <a:p>
            <a:r>
              <a:rPr lang="en-US" dirty="0"/>
              <a:t>LLMs are moving very fast.</a:t>
            </a:r>
          </a:p>
          <a:p>
            <a:pPr marL="342900" indent="-342900">
              <a:buFont typeface="Arial" panose="020B0604020202020204" pitchFamily="34" charset="0"/>
              <a:buChar char="•"/>
            </a:pPr>
            <a:r>
              <a:rPr lang="en-US" dirty="0"/>
              <a:t>What I’ve described today is only a piece of the puzzle.</a:t>
            </a:r>
          </a:p>
          <a:p>
            <a:pPr marL="342900" indent="-342900">
              <a:buFont typeface="Arial" panose="020B0604020202020204" pitchFamily="34" charset="0"/>
              <a:buChar char="•"/>
            </a:pPr>
            <a:r>
              <a:rPr lang="en-US" dirty="0"/>
              <a:t>More modern models a use tools and reflect upon their work, breaking it into subtasks.</a:t>
            </a:r>
          </a:p>
          <a:p>
            <a:pPr marL="342900" indent="-342900">
              <a:buFont typeface="Arial" panose="020B0604020202020204" pitchFamily="34" charset="0"/>
              <a:buChar char="•"/>
            </a:pPr>
            <a:endParaRPr lang="en-US" dirty="0"/>
          </a:p>
          <a:p>
            <a:r>
              <a:rPr lang="en-US" dirty="0"/>
              <a:t>Anecdote:</a:t>
            </a:r>
          </a:p>
          <a:p>
            <a:pPr marL="342900" indent="-342900">
              <a:buFont typeface="Arial" panose="020B0604020202020204" pitchFamily="34" charset="0"/>
              <a:buChar char="•"/>
            </a:pPr>
            <a:r>
              <a:rPr lang="en-US" dirty="0"/>
              <a:t>Using pure token prediction, GPT 4 scored at around the top 43% mark in 61B on the Fall 2022 final exam (multiple choice due to strike).</a:t>
            </a:r>
          </a:p>
          <a:p>
            <a:pPr marL="342900" indent="-342900">
              <a:buFont typeface="Arial" panose="020B0604020202020204" pitchFamily="34" charset="0"/>
              <a:buChar char="•"/>
            </a:pPr>
            <a:r>
              <a:rPr lang="en-US" dirty="0"/>
              <a:t>Using the more introspective and modern processes, GPT o1 scored in the top 4%. I haven’t tried more recent models, but perfect score seems likely.</a:t>
            </a:r>
            <a:br>
              <a:rPr lang="en-US" dirty="0"/>
            </a:br>
            <a:endParaRPr lang="en-US" dirty="0"/>
          </a:p>
          <a:p>
            <a:r>
              <a:rPr lang="en-US" dirty="0"/>
              <a:t>Whether these models stall out or just keep going is anybody’s guess. </a:t>
            </a:r>
          </a:p>
          <a:p>
            <a:pPr marL="342900" indent="-342900">
              <a:buFont typeface="Arial" panose="020B0604020202020204" pitchFamily="34" charset="0"/>
              <a:buChar char="•"/>
            </a:pPr>
            <a:r>
              <a:rPr lang="en-US" dirty="0"/>
              <a:t>FWIW, I’m betting on them getting much better.</a:t>
            </a:r>
          </a:p>
        </p:txBody>
      </p:sp>
      <p:sp>
        <p:nvSpPr>
          <p:cNvPr id="4" name="TextBox 3">
            <a:extLst>
              <a:ext uri="{FF2B5EF4-FFF2-40B4-BE49-F238E27FC236}">
                <a16:creationId xmlns:a16="http://schemas.microsoft.com/office/drawing/2014/main" id="{3E318A55-13F3-0F25-106B-AE1C7DDC8450}"/>
              </a:ext>
            </a:extLst>
          </p:cNvPr>
          <p:cNvSpPr txBox="1"/>
          <p:nvPr/>
        </p:nvSpPr>
        <p:spPr>
          <a:xfrm>
            <a:off x="5838029" y="3014212"/>
            <a:ext cx="5992346" cy="338554"/>
          </a:xfrm>
          <a:prstGeom prst="rect">
            <a:avLst/>
          </a:prstGeom>
          <a:noFill/>
        </p:spPr>
        <p:txBody>
          <a:bodyPr wrap="none" rtlCol="0">
            <a:spAutoFit/>
          </a:bodyPr>
          <a:lstStyle/>
          <a:p>
            <a:pPr algn="l"/>
            <a:r>
              <a:rPr lang="en-US" sz="1600">
                <a:latin typeface="Inter Light" panose="02000403000000020004" pitchFamily="2" charset="0"/>
                <a:ea typeface="Inter Light" panose="02000403000000020004" pitchFamily="2" charset="0"/>
                <a:cs typeface="Inter Light" panose="02000403000000020004" pitchFamily="2" charset="0"/>
              </a:rPr>
              <a:t>An earlier version of this slide said GPT4 was in the top 30% </a:t>
            </a:r>
          </a:p>
        </p:txBody>
      </p:sp>
      <p:cxnSp>
        <p:nvCxnSpPr>
          <p:cNvPr id="6" name="Straight Arrow Connector 5">
            <a:extLst>
              <a:ext uri="{FF2B5EF4-FFF2-40B4-BE49-F238E27FC236}">
                <a16:creationId xmlns:a16="http://schemas.microsoft.com/office/drawing/2014/main" id="{0C408F62-9E43-8122-57AE-C08563D35672}"/>
              </a:ext>
            </a:extLst>
          </p:cNvPr>
          <p:cNvCxnSpPr/>
          <p:nvPr/>
        </p:nvCxnSpPr>
        <p:spPr>
          <a:xfrm>
            <a:off x="9466729" y="3263121"/>
            <a:ext cx="0" cy="3586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0641835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AE244-ACB2-8F77-76BD-09A9877C6C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4B578E-CDDD-7A6B-CE0D-62B0D10AE256}"/>
              </a:ext>
            </a:extLst>
          </p:cNvPr>
          <p:cNvSpPr>
            <a:spLocks noGrp="1"/>
          </p:cNvSpPr>
          <p:nvPr>
            <p:ph type="ctrTitle"/>
          </p:nvPr>
        </p:nvSpPr>
        <p:spPr/>
        <p:txBody>
          <a:bodyPr>
            <a:normAutofit/>
          </a:bodyPr>
          <a:lstStyle/>
          <a:p>
            <a:r>
              <a:rPr lang="en-US"/>
              <a:t>Reflections on CS70</a:t>
            </a:r>
          </a:p>
        </p:txBody>
      </p:sp>
      <p:sp>
        <p:nvSpPr>
          <p:cNvPr id="3" name="Subtitle 2">
            <a:extLst>
              <a:ext uri="{FF2B5EF4-FFF2-40B4-BE49-F238E27FC236}">
                <a16:creationId xmlns:a16="http://schemas.microsoft.com/office/drawing/2014/main" id="{74C643F2-8A6E-6758-4F2C-7AD743F876F1}"/>
              </a:ext>
            </a:extLst>
          </p:cNvPr>
          <p:cNvSpPr>
            <a:spLocks noGrp="1"/>
          </p:cNvSpPr>
          <p:nvPr>
            <p:ph type="subTitle" idx="1"/>
          </p:nvPr>
        </p:nvSpPr>
        <p:spPr/>
        <p:txBody>
          <a:bodyPr/>
          <a:lstStyle/>
          <a:p>
            <a:r>
              <a:rPr lang="en-US" dirty="0"/>
              <a:t>Lecture 26, CS70 Fall 2025</a:t>
            </a:r>
          </a:p>
        </p:txBody>
      </p:sp>
      <p:sp>
        <p:nvSpPr>
          <p:cNvPr id="6" name="Content Placeholder 5">
            <a:extLst>
              <a:ext uri="{FF2B5EF4-FFF2-40B4-BE49-F238E27FC236}">
                <a16:creationId xmlns:a16="http://schemas.microsoft.com/office/drawing/2014/main" id="{B042E2D5-B155-BCE9-FDAE-8428F7BD258A}"/>
              </a:ext>
            </a:extLst>
          </p:cNvPr>
          <p:cNvSpPr>
            <a:spLocks noGrp="1"/>
          </p:cNvSpPr>
          <p:nvPr>
            <p:ph sz="quarter" idx="10"/>
          </p:nvPr>
        </p:nvSpPr>
        <p:spPr/>
        <p:txBody>
          <a:bodyPr/>
          <a:lstStyle/>
          <a:p>
            <a:endParaRPr lang="en-US">
              <a:solidFill>
                <a:schemeClr val="bg1">
                  <a:lumMod val="65000"/>
                </a:schemeClr>
              </a:solidFill>
            </a:endParaRPr>
          </a:p>
          <a:p>
            <a:endParaRPr lang="en-US" b="1">
              <a:solidFill>
                <a:schemeClr val="accent3"/>
              </a:solidFill>
              <a:latin typeface="Inter" panose="02000503000000020004" pitchFamily="2" charset="0"/>
              <a:ea typeface="Inter" panose="02000503000000020004" pitchFamily="2" charset="0"/>
              <a:cs typeface="Inter" panose="02000503000000020004" pitchFamily="2" charset="0"/>
            </a:endParaRPr>
          </a:p>
        </p:txBody>
      </p:sp>
      <p:sp>
        <p:nvSpPr>
          <p:cNvPr id="4" name="Content Placeholder 5">
            <a:extLst>
              <a:ext uri="{FF2B5EF4-FFF2-40B4-BE49-F238E27FC236}">
                <a16:creationId xmlns:a16="http://schemas.microsoft.com/office/drawing/2014/main" id="{FA9851CE-CCE2-A1C6-D66C-A2EB2CEAF399}"/>
              </a:ext>
            </a:extLst>
          </p:cNvPr>
          <p:cNvSpPr txBox="1">
            <a:spLocks/>
          </p:cNvSpPr>
          <p:nvPr/>
        </p:nvSpPr>
        <p:spPr>
          <a:xfrm>
            <a:off x="6248400" y="217487"/>
            <a:ext cx="6096000" cy="6716713"/>
          </a:xfrm>
          <a:prstGeom prst="rect">
            <a:avLst/>
          </a:prstGeom>
        </p:spPr>
        <p:txBody>
          <a:bodyPr anchor="ctr">
            <a:normAutofit/>
          </a:bodyPr>
          <a:lstStyle>
            <a:lvl1pPr marL="0" indent="0" algn="l" defTabSz="914377" rtl="0" eaLnBrk="1" latinLnBrk="0" hangingPunct="1">
              <a:lnSpc>
                <a:spcPct val="110000"/>
              </a:lnSpc>
              <a:spcBef>
                <a:spcPts val="1000"/>
              </a:spcBef>
              <a:buFont typeface="Arial" panose="020B0604020202020204" pitchFamily="34" charset="0"/>
              <a:buNone/>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1pPr>
            <a:lvl2pPr marL="685783" indent="-228594" algn="l" defTabSz="914377" rtl="0" eaLnBrk="1" latinLnBrk="0" hangingPunct="1">
              <a:lnSpc>
                <a:spcPct val="90000"/>
              </a:lnSpc>
              <a:spcBef>
                <a:spcPts val="500"/>
              </a:spcBef>
              <a:buSzPct val="125000"/>
              <a:buFont typeface="Arial" panose="020B0604020202020204" pitchFamily="34" charset="0"/>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2pPr>
            <a:lvl3pPr marL="1142971" indent="-228594" algn="l" defTabSz="914377" rtl="0" eaLnBrk="1" latinLnBrk="0" hangingPunct="1">
              <a:lnSpc>
                <a:spcPct val="90000"/>
              </a:lnSpc>
              <a:spcBef>
                <a:spcPts val="500"/>
              </a:spcBef>
              <a:buFont typeface="Courier New" panose="02070309020205020404" pitchFamily="49" charset="0"/>
              <a:buChar char="o"/>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3pPr>
            <a:lvl4pPr marL="1600160" indent="-228594" algn="l" defTabSz="914377" rtl="0" eaLnBrk="1" latinLnBrk="0" hangingPunct="1">
              <a:lnSpc>
                <a:spcPct val="90000"/>
              </a:lnSpc>
              <a:spcBef>
                <a:spcPts val="500"/>
              </a:spcBef>
              <a:buFont typeface="Wingdings" pitchFamily="2" charset="2"/>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4pPr>
            <a:lvl5pPr marL="2057349" indent="-228594" algn="l" defTabSz="914377" rtl="0" eaLnBrk="1" latinLnBrk="0" hangingPunct="1">
              <a:lnSpc>
                <a:spcPct val="90000"/>
              </a:lnSpc>
              <a:spcBef>
                <a:spcPts val="500"/>
              </a:spcBef>
              <a:buFont typeface="Arial" panose="020B0604020202020204" pitchFamily="34" charset="0"/>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solidFill>
                <a:schemeClr val="bg1">
                  <a:lumMod val="65000"/>
                </a:schemeClr>
              </a:solidFill>
            </a:endParaRPr>
          </a:p>
        </p:txBody>
      </p:sp>
      <p:sp>
        <p:nvSpPr>
          <p:cNvPr id="5" name="Content Placeholder 5">
            <a:extLst>
              <a:ext uri="{FF2B5EF4-FFF2-40B4-BE49-F238E27FC236}">
                <a16:creationId xmlns:a16="http://schemas.microsoft.com/office/drawing/2014/main" id="{06A27DE2-C7F2-6BE3-AF3A-483B52018AC5}"/>
              </a:ext>
            </a:extLst>
          </p:cNvPr>
          <p:cNvSpPr txBox="1">
            <a:spLocks/>
          </p:cNvSpPr>
          <p:nvPr/>
        </p:nvSpPr>
        <p:spPr>
          <a:xfrm>
            <a:off x="6134100" y="65087"/>
            <a:ext cx="6096000" cy="6716713"/>
          </a:xfrm>
          <a:prstGeom prst="rect">
            <a:avLst/>
          </a:prstGeom>
        </p:spPr>
        <p:txBody>
          <a:bodyPr anchor="ctr">
            <a:normAutofit/>
          </a:bodyPr>
          <a:lstStyle>
            <a:lvl1pPr marL="0" indent="0" algn="l" defTabSz="914377" rtl="0" eaLnBrk="1" latinLnBrk="0" hangingPunct="1">
              <a:lnSpc>
                <a:spcPct val="110000"/>
              </a:lnSpc>
              <a:spcBef>
                <a:spcPts val="1000"/>
              </a:spcBef>
              <a:buFont typeface="Arial" panose="020B0604020202020204" pitchFamily="34" charset="0"/>
              <a:buNone/>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1pPr>
            <a:lvl2pPr marL="685783" indent="-228594" algn="l" defTabSz="914377" rtl="0" eaLnBrk="1" latinLnBrk="0" hangingPunct="1">
              <a:lnSpc>
                <a:spcPct val="90000"/>
              </a:lnSpc>
              <a:spcBef>
                <a:spcPts val="500"/>
              </a:spcBef>
              <a:buSzPct val="125000"/>
              <a:buFont typeface="Arial" panose="020B0604020202020204" pitchFamily="34" charset="0"/>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2pPr>
            <a:lvl3pPr marL="1142971" indent="-228594" algn="l" defTabSz="914377" rtl="0" eaLnBrk="1" latinLnBrk="0" hangingPunct="1">
              <a:lnSpc>
                <a:spcPct val="90000"/>
              </a:lnSpc>
              <a:spcBef>
                <a:spcPts val="500"/>
              </a:spcBef>
              <a:buFont typeface="Courier New" panose="02070309020205020404" pitchFamily="49" charset="0"/>
              <a:buChar char="o"/>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3pPr>
            <a:lvl4pPr marL="1600160" indent="-228594" algn="l" defTabSz="914377" rtl="0" eaLnBrk="1" latinLnBrk="0" hangingPunct="1">
              <a:lnSpc>
                <a:spcPct val="90000"/>
              </a:lnSpc>
              <a:spcBef>
                <a:spcPts val="500"/>
              </a:spcBef>
              <a:buFont typeface="Wingdings" pitchFamily="2" charset="2"/>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4pPr>
            <a:lvl5pPr marL="2057349" indent="-228594" algn="l" defTabSz="914377" rtl="0" eaLnBrk="1" latinLnBrk="0" hangingPunct="1">
              <a:lnSpc>
                <a:spcPct val="90000"/>
              </a:lnSpc>
              <a:spcBef>
                <a:spcPts val="500"/>
              </a:spcBef>
              <a:buFont typeface="Arial" panose="020B0604020202020204" pitchFamily="34" charset="0"/>
              <a:buChar char="•"/>
              <a:defRPr sz="2400" b="0" i="0" kern="1200">
                <a:solidFill>
                  <a:schemeClr val="tx1"/>
                </a:solidFill>
                <a:latin typeface="Inter Light" panose="02000403000000020004" pitchFamily="2" charset="0"/>
                <a:ea typeface="Inter Light" panose="02000403000000020004" pitchFamily="2" charset="0"/>
                <a:cs typeface="Inter Light" panose="02000403000000020004" pitchFamily="2"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65000"/>
                  </a:schemeClr>
                </a:solidFill>
              </a:rPr>
              <a:t>The Stationary Distribution (Continued)</a:t>
            </a:r>
          </a:p>
          <a:p>
            <a:r>
              <a:rPr lang="en-US" dirty="0">
                <a:solidFill>
                  <a:schemeClr val="bg1">
                    <a:lumMod val="65000"/>
                  </a:schemeClr>
                </a:solidFill>
              </a:rPr>
              <a:t>Generating Text with a Markov Chain</a:t>
            </a:r>
          </a:p>
          <a:p>
            <a:r>
              <a:rPr lang="en-US" dirty="0">
                <a:solidFill>
                  <a:schemeClr val="bg1">
                    <a:lumMod val="65000"/>
                  </a:schemeClr>
                </a:solidFill>
              </a:rPr>
              <a:t>Word Level Markov Chains</a:t>
            </a:r>
          </a:p>
          <a:p>
            <a:r>
              <a:rPr lang="en-US" dirty="0">
                <a:solidFill>
                  <a:schemeClr val="bg1">
                    <a:lumMod val="65000"/>
                  </a:schemeClr>
                </a:solidFill>
              </a:rPr>
              <a:t>Brief Look at Large Language Models</a:t>
            </a:r>
          </a:p>
          <a:p>
            <a:pPr marL="342900" indent="-342900">
              <a:buFont typeface="Arial" panose="020B0604020202020204" pitchFamily="34" charset="0"/>
              <a:buChar char="•"/>
            </a:pPr>
            <a:r>
              <a:rPr lang="en-US" dirty="0">
                <a:solidFill>
                  <a:schemeClr val="bg1">
                    <a:lumMod val="65000"/>
                  </a:schemeClr>
                </a:solidFill>
              </a:rPr>
              <a:t>Embeddings and Tokenization</a:t>
            </a:r>
          </a:p>
          <a:p>
            <a:pPr marL="342900" indent="-342900">
              <a:buFont typeface="Arial" panose="020B0604020202020204" pitchFamily="34" charset="0"/>
              <a:buChar char="•"/>
            </a:pPr>
            <a:r>
              <a:rPr lang="en-US" dirty="0">
                <a:solidFill>
                  <a:schemeClr val="bg1">
                    <a:lumMod val="65000"/>
                  </a:schemeClr>
                </a:solidFill>
              </a:rPr>
              <a:t>Modifying Token Meaning with Vector Operations</a:t>
            </a:r>
          </a:p>
          <a:p>
            <a:pPr marL="342900" indent="-342900">
              <a:buFont typeface="Arial" panose="020B0604020202020204" pitchFamily="34" charset="0"/>
              <a:buChar char="•"/>
            </a:pPr>
            <a:r>
              <a:rPr lang="en-US" dirty="0">
                <a:solidFill>
                  <a:schemeClr val="bg1">
                    <a:lumMod val="65000"/>
                  </a:schemeClr>
                </a:solidFill>
              </a:rPr>
              <a:t>Generating Next Token Using Enriched Tokens</a:t>
            </a:r>
          </a:p>
          <a:p>
            <a:r>
              <a:rPr lang="en-US" b="1" dirty="0">
                <a:solidFill>
                  <a:schemeClr val="accent3"/>
                </a:solidFill>
                <a:latin typeface="Inter" panose="02000503000000020004" pitchFamily="2" charset="0"/>
                <a:ea typeface="Inter" panose="02000503000000020004" pitchFamily="2" charset="0"/>
                <a:cs typeface="Inter" panose="02000503000000020004" pitchFamily="2" charset="0"/>
              </a:rPr>
              <a:t>Reflections on CS70</a:t>
            </a:r>
          </a:p>
        </p:txBody>
      </p:sp>
    </p:spTree>
    <p:extLst>
      <p:ext uri="{BB962C8B-B14F-4D97-AF65-F5344CB8AC3E}">
        <p14:creationId xmlns:p14="http://schemas.microsoft.com/office/powerpoint/2010/main" val="15580551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56540-3985-6350-288E-9A1B6C96E380}"/>
              </a:ext>
            </a:extLst>
          </p:cNvPr>
          <p:cNvSpPr>
            <a:spLocks noGrp="1"/>
          </p:cNvSpPr>
          <p:nvPr>
            <p:ph type="title"/>
          </p:nvPr>
        </p:nvSpPr>
        <p:spPr/>
        <p:txBody>
          <a:bodyPr/>
          <a:lstStyle/>
          <a:p>
            <a:r>
              <a:rPr lang="en-US"/>
              <a:t>The 9 Percent Chance of Doom</a:t>
            </a:r>
          </a:p>
        </p:txBody>
      </p:sp>
      <p:sp>
        <p:nvSpPr>
          <p:cNvPr id="3" name="Content Placeholder 2">
            <a:extLst>
              <a:ext uri="{FF2B5EF4-FFF2-40B4-BE49-F238E27FC236}">
                <a16:creationId xmlns:a16="http://schemas.microsoft.com/office/drawing/2014/main" id="{755AA119-56A5-0D02-21E5-F11920900ADE}"/>
              </a:ext>
            </a:extLst>
          </p:cNvPr>
          <p:cNvSpPr>
            <a:spLocks noGrp="1"/>
          </p:cNvSpPr>
          <p:nvPr>
            <p:ph idx="1"/>
          </p:nvPr>
        </p:nvSpPr>
        <p:spPr/>
        <p:txBody>
          <a:bodyPr/>
          <a:lstStyle/>
          <a:p>
            <a:r>
              <a:rPr lang="en-US"/>
              <a:t>When I started the probability lectures, I cited this example:</a:t>
            </a:r>
          </a:p>
          <a:p>
            <a:pPr marL="342900" indent="-342900">
              <a:buFont typeface="Arial" panose="020B0604020202020204" pitchFamily="34" charset="0"/>
              <a:buChar char="•"/>
            </a:pPr>
            <a:r>
              <a:rPr lang="en-US"/>
              <a:t>“A team of researchers from the University of </a:t>
            </a:r>
            <a:r>
              <a:rPr lang="en-US" err="1"/>
              <a:t>Hawaiʻi</a:t>
            </a:r>
            <a:r>
              <a:rPr lang="en-US"/>
              <a:t> at </a:t>
            </a:r>
            <a:r>
              <a:rPr lang="en-US" err="1"/>
              <a:t>Mānoa</a:t>
            </a:r>
            <a:r>
              <a:rPr lang="en-US"/>
              <a:t> </a:t>
            </a:r>
            <a:r>
              <a:rPr lang="en-US">
                <a:hlinkClick r:id="rId3"/>
              </a:rPr>
              <a:t>published a study</a:t>
            </a:r>
            <a:r>
              <a:rPr lang="en-US"/>
              <a:t> this week that estimated the probability of a magnitude 9+ earthquake in the Aleutian Islands—an event with sufficient power to create a mega-tsunami especially threatening to </a:t>
            </a:r>
            <a:r>
              <a:rPr lang="en-US" err="1"/>
              <a:t>Hawaiʻi</a:t>
            </a:r>
            <a:r>
              <a:rPr lang="en-US"/>
              <a:t>. </a:t>
            </a:r>
            <a:r>
              <a:rPr lang="en-US" b="1">
                <a:latin typeface="Inter" panose="02000503000000020004" pitchFamily="2" charset="0"/>
                <a:ea typeface="Inter" panose="02000503000000020004" pitchFamily="2" charset="0"/>
                <a:cs typeface="Inter" panose="02000503000000020004" pitchFamily="2" charset="0"/>
              </a:rPr>
              <a:t>In the next 50 years, they report, there is a 9 percent chance of such an event</a:t>
            </a:r>
            <a:r>
              <a:rPr lang="en-US"/>
              <a:t>.” - The School of Ocean and Earth Science and Technology at the University of Hawai‘i at </a:t>
            </a:r>
            <a:r>
              <a:rPr lang="en-US" err="1"/>
              <a:t>Mānoa</a:t>
            </a:r>
            <a:r>
              <a:rPr lang="en-US"/>
              <a:t>”</a:t>
            </a:r>
          </a:p>
          <a:p>
            <a:pPr marL="342900" indent="-342900">
              <a:buFont typeface="Arial" panose="020B0604020202020204" pitchFamily="34" charset="0"/>
              <a:buChar char="•"/>
            </a:pPr>
            <a:endParaRPr lang="en-US"/>
          </a:p>
          <a:p>
            <a:r>
              <a:rPr lang="en-US"/>
              <a:t>What do you think this means? Why is there uncertainty? Are the authors expressing some uncertainty around their own methods? Something else?</a:t>
            </a:r>
          </a:p>
        </p:txBody>
      </p:sp>
    </p:spTree>
    <p:extLst>
      <p:ext uri="{BB962C8B-B14F-4D97-AF65-F5344CB8AC3E}">
        <p14:creationId xmlns:p14="http://schemas.microsoft.com/office/powerpoint/2010/main" val="33428793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2C650-FD91-B85F-E384-8E9493AF928E}"/>
              </a:ext>
            </a:extLst>
          </p:cNvPr>
          <p:cNvSpPr>
            <a:spLocks noGrp="1"/>
          </p:cNvSpPr>
          <p:nvPr>
            <p:ph type="title"/>
          </p:nvPr>
        </p:nvSpPr>
        <p:spPr/>
        <p:txBody>
          <a:bodyPr/>
          <a:lstStyle/>
          <a:p>
            <a:r>
              <a:rPr lang="en-US"/>
              <a:t>The 9 Percent Chance of Doom</a:t>
            </a:r>
          </a:p>
        </p:txBody>
      </p:sp>
      <p:sp>
        <p:nvSpPr>
          <p:cNvPr id="3" name="Content Placeholder 2">
            <a:extLst>
              <a:ext uri="{FF2B5EF4-FFF2-40B4-BE49-F238E27FC236}">
                <a16:creationId xmlns:a16="http://schemas.microsoft.com/office/drawing/2014/main" id="{D8982F46-C5F3-70B3-6530-5747870762AC}"/>
              </a:ext>
            </a:extLst>
          </p:cNvPr>
          <p:cNvSpPr>
            <a:spLocks noGrp="1"/>
          </p:cNvSpPr>
          <p:nvPr>
            <p:ph idx="1"/>
          </p:nvPr>
        </p:nvSpPr>
        <p:spPr/>
        <p:txBody>
          <a:bodyPr/>
          <a:lstStyle/>
          <a:p>
            <a:r>
              <a:rPr lang="en-US"/>
              <a:t>From the paper itself: “</a:t>
            </a:r>
            <a:r>
              <a:rPr lang="en-US" b="0" i="0">
                <a:solidFill>
                  <a:srgbClr val="000000"/>
                </a:solidFill>
                <a:effectLst/>
                <a:latin typeface="Open Sans" panose="020B0606030504020204" pitchFamily="34" charset="0"/>
              </a:rPr>
              <a:t>The RSGR method assumes that </a:t>
            </a:r>
            <a:r>
              <a:rPr lang="en-US" b="0" i="1">
                <a:solidFill>
                  <a:srgbClr val="000000"/>
                </a:solidFill>
                <a:effectLst/>
                <a:latin typeface="Open Sans" panose="020B0606030504020204" pitchFamily="34" charset="0"/>
              </a:rPr>
              <a:t>M</a:t>
            </a:r>
            <a:r>
              <a:rPr lang="en-US" b="0" i="1" baseline="-25000">
                <a:solidFill>
                  <a:srgbClr val="000000"/>
                </a:solidFill>
                <a:effectLst/>
                <a:latin typeface="Open Sans" panose="020B0606030504020204" pitchFamily="34" charset="0"/>
              </a:rPr>
              <a:t>w</a:t>
            </a:r>
            <a:r>
              <a:rPr lang="en-US" b="0" i="0">
                <a:solidFill>
                  <a:srgbClr val="000000"/>
                </a:solidFill>
                <a:effectLst/>
                <a:latin typeface="Open Sans" panose="020B0606030504020204" pitchFamily="34" charset="0"/>
              </a:rPr>
              <a:t> 9.0+ events are a </a:t>
            </a:r>
            <a:r>
              <a:rPr lang="en-US" b="1">
                <a:solidFill>
                  <a:srgbClr val="000000"/>
                </a:solidFill>
                <a:effectLst/>
                <a:latin typeface="Open Sans" panose="020B0606030504020204" pitchFamily="34" charset="0"/>
              </a:rPr>
              <a:t>Poisson process with a rate that is both globally and regionally stationary </a:t>
            </a:r>
            <a:r>
              <a:rPr lang="en-US" b="0" i="0">
                <a:solidFill>
                  <a:srgbClr val="000000"/>
                </a:solidFill>
                <a:effectLst/>
                <a:latin typeface="Open Sans" panose="020B0606030504020204" pitchFamily="34" charset="0"/>
              </a:rPr>
              <a:t>on the time scale of centuries, and it follows the principle of Burbidge et al. (2008) who used the product of fault length and convergence rate, i.e., the area being subducted per annum, to scale the Poisson rate for the GSS to sections of the Indonesian subduction zone”.</a:t>
            </a:r>
          </a:p>
          <a:p>
            <a:endParaRPr lang="en-US" sz="800">
              <a:solidFill>
                <a:srgbClr val="000000"/>
              </a:solidFill>
              <a:latin typeface="Open Sans" panose="020B0606030504020204" pitchFamily="34" charset="0"/>
            </a:endParaRPr>
          </a:p>
          <a:p>
            <a:r>
              <a:rPr lang="en-US">
                <a:solidFill>
                  <a:srgbClr val="000000"/>
                </a:solidFill>
              </a:rPr>
              <a:t>Translation: They have a specific probabilistic model. </a:t>
            </a:r>
          </a:p>
          <a:p>
            <a:pPr marL="342900" indent="-342900">
              <a:buFont typeface="Arial" panose="020B0604020202020204" pitchFamily="34" charset="0"/>
              <a:buChar char="•"/>
            </a:pPr>
            <a:r>
              <a:rPr lang="en-US">
                <a:solidFill>
                  <a:srgbClr val="000000"/>
                </a:solidFill>
              </a:rPr>
              <a:t>Assuming that their model is a completely true model of reality, it give a 9% chance that a mega-tsunami will strike Hawaii.</a:t>
            </a:r>
            <a:br>
              <a:rPr lang="en-US">
                <a:solidFill>
                  <a:srgbClr val="000000"/>
                </a:solidFill>
              </a:rPr>
            </a:br>
            <a:endParaRPr lang="en-US" sz="800">
              <a:solidFill>
                <a:srgbClr val="000000"/>
              </a:solidFill>
            </a:endParaRPr>
          </a:p>
          <a:p>
            <a:r>
              <a:rPr lang="en-US">
                <a:solidFill>
                  <a:srgbClr val="000000"/>
                </a:solidFill>
              </a:rPr>
              <a:t>In general, probability estimates in predictive papers are like this: The figures are assuming that the model is 100% true. </a:t>
            </a:r>
          </a:p>
          <a:p>
            <a:pPr marL="342900" indent="-342900">
              <a:buFont typeface="Arial" panose="020B0604020202020204" pitchFamily="34" charset="0"/>
              <a:buChar char="•"/>
            </a:pPr>
            <a:r>
              <a:rPr lang="en-US">
                <a:solidFill>
                  <a:srgbClr val="000000"/>
                </a:solidFill>
              </a:rPr>
              <a:t>It’d be pretty weird (and challenging) to model the chance that your model is just wrong.</a:t>
            </a:r>
          </a:p>
        </p:txBody>
      </p:sp>
    </p:spTree>
    <p:extLst>
      <p:ext uri="{BB962C8B-B14F-4D97-AF65-F5344CB8AC3E}">
        <p14:creationId xmlns:p14="http://schemas.microsoft.com/office/powerpoint/2010/main" val="16737332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14286-70A4-88C0-87EA-E3C34B36ABD1}"/>
              </a:ext>
            </a:extLst>
          </p:cNvPr>
          <p:cNvSpPr>
            <a:spLocks noGrp="1"/>
          </p:cNvSpPr>
          <p:nvPr>
            <p:ph type="title"/>
          </p:nvPr>
        </p:nvSpPr>
        <p:spPr/>
        <p:txBody>
          <a:bodyPr/>
          <a:lstStyle/>
          <a:p>
            <a:r>
              <a:rPr lang="en-US"/>
              <a:t>The Probabilistic Foundation of CS70</a:t>
            </a:r>
          </a:p>
        </p:txBody>
      </p:sp>
      <p:sp>
        <p:nvSpPr>
          <p:cNvPr id="3" name="Content Placeholder 2">
            <a:extLst>
              <a:ext uri="{FF2B5EF4-FFF2-40B4-BE49-F238E27FC236}">
                <a16:creationId xmlns:a16="http://schemas.microsoft.com/office/drawing/2014/main" id="{E0D263EF-9710-C5E9-A3E1-D0E1450B2EFF}"/>
              </a:ext>
            </a:extLst>
          </p:cNvPr>
          <p:cNvSpPr>
            <a:spLocks noGrp="1"/>
          </p:cNvSpPr>
          <p:nvPr>
            <p:ph idx="1"/>
          </p:nvPr>
        </p:nvSpPr>
        <p:spPr/>
        <p:txBody>
          <a:bodyPr/>
          <a:lstStyle/>
          <a:p>
            <a:r>
              <a:rPr lang="en-US"/>
              <a:t>In the second half of CS70, we’ve built a probabilistic foundation.</a:t>
            </a:r>
          </a:p>
          <a:p>
            <a:pPr marL="342900" indent="-342900">
              <a:buFont typeface="Arial" panose="020B0604020202020204" pitchFamily="34" charset="0"/>
              <a:buChar char="•"/>
            </a:pPr>
            <a:r>
              <a:rPr lang="en-US"/>
              <a:t>Essential for being able to concisely and correctly reason about probabilistic scenarios.</a:t>
            </a:r>
          </a:p>
          <a:p>
            <a:pPr marL="342900" indent="-342900">
              <a:buFont typeface="Arial" panose="020B0604020202020204" pitchFamily="34" charset="0"/>
              <a:buChar char="•"/>
            </a:pPr>
            <a:r>
              <a:rPr lang="en-US"/>
              <a:t>The toolbox is shockingly powerful.</a:t>
            </a:r>
          </a:p>
          <a:p>
            <a:pPr marL="1028683" lvl="1" indent="-342900">
              <a:buFont typeface="Arial" panose="020B0604020202020204" pitchFamily="34" charset="0"/>
              <a:buChar char="•"/>
            </a:pPr>
            <a:r>
              <a:rPr lang="en-US"/>
              <a:t>But subtle and hard to get right.</a:t>
            </a:r>
          </a:p>
          <a:p>
            <a:endParaRPr lang="en-US"/>
          </a:p>
        </p:txBody>
      </p:sp>
    </p:spTree>
    <p:extLst>
      <p:ext uri="{BB962C8B-B14F-4D97-AF65-F5344CB8AC3E}">
        <p14:creationId xmlns:p14="http://schemas.microsoft.com/office/powerpoint/2010/main" val="8978388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4E780C-2440-12C2-8E15-CAEDFA383E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C772C7-2556-7CFC-FD47-3EDA82CF330D}"/>
              </a:ext>
            </a:extLst>
          </p:cNvPr>
          <p:cNvSpPr>
            <a:spLocks noGrp="1"/>
          </p:cNvSpPr>
          <p:nvPr>
            <p:ph type="title"/>
          </p:nvPr>
        </p:nvSpPr>
        <p:spPr/>
        <p:txBody>
          <a:bodyPr/>
          <a:lstStyle/>
          <a:p>
            <a:r>
              <a:rPr lang="en-US"/>
              <a:t>Want to Learn More AI/ML?</a:t>
            </a:r>
          </a:p>
        </p:txBody>
      </p:sp>
      <p:sp>
        <p:nvSpPr>
          <p:cNvPr id="3" name="Content Placeholder 2">
            <a:extLst>
              <a:ext uri="{FF2B5EF4-FFF2-40B4-BE49-F238E27FC236}">
                <a16:creationId xmlns:a16="http://schemas.microsoft.com/office/drawing/2014/main" id="{846F04E7-0B26-6CAD-961E-41E7B66A0D63}"/>
              </a:ext>
            </a:extLst>
          </p:cNvPr>
          <p:cNvSpPr>
            <a:spLocks noGrp="1"/>
          </p:cNvSpPr>
          <p:nvPr>
            <p:ph idx="1"/>
          </p:nvPr>
        </p:nvSpPr>
        <p:spPr>
          <a:xfrm>
            <a:off x="93657" y="516672"/>
            <a:ext cx="11488745" cy="5638732"/>
          </a:xfrm>
        </p:spPr>
        <p:txBody>
          <a:bodyPr/>
          <a:lstStyle/>
          <a:p>
            <a:r>
              <a:rPr lang="en-US" dirty="0"/>
              <a:t>This class is a great foundation for learning AI/ML rudiments. You’ll also need:</a:t>
            </a:r>
          </a:p>
          <a:p>
            <a:pPr marL="342900" indent="-342900">
              <a:buFont typeface="Arial" panose="020B0604020202020204" pitchFamily="34" charset="0"/>
              <a:buChar char="•"/>
            </a:pPr>
            <a:r>
              <a:rPr lang="en-US" dirty="0"/>
              <a:t>Linear algebra.</a:t>
            </a:r>
          </a:p>
          <a:p>
            <a:pPr marL="342900" indent="-342900">
              <a:buFont typeface="Arial" panose="020B0604020202020204" pitchFamily="34" charset="0"/>
              <a:buChar char="•"/>
            </a:pPr>
            <a:endParaRPr lang="en-US" dirty="0"/>
          </a:p>
          <a:p>
            <a:r>
              <a:rPr lang="en-US" dirty="0"/>
              <a:t>If you’re interested in today’s topics specifically: </a:t>
            </a:r>
          </a:p>
          <a:p>
            <a:pPr marL="342900" indent="-342900">
              <a:buFont typeface="Arial" panose="020B0604020202020204" pitchFamily="34" charset="0"/>
              <a:buChar char="•"/>
            </a:pPr>
            <a:r>
              <a:rPr lang="en-US" dirty="0"/>
              <a:t>Most related courses: CS189 and CS182: ML and Deep Learning.</a:t>
            </a:r>
          </a:p>
          <a:p>
            <a:pPr marL="342900" indent="-342900">
              <a:buFont typeface="Arial" panose="020B0604020202020204" pitchFamily="34" charset="0"/>
              <a:buChar char="•"/>
            </a:pPr>
            <a:r>
              <a:rPr lang="en-US" dirty="0"/>
              <a:t>CS189 is the basic course for all AI and ML in the department. Start there.</a:t>
            </a:r>
          </a:p>
          <a:p>
            <a:pPr marL="342900" indent="-342900">
              <a:buFont typeface="Arial" panose="020B0604020202020204" pitchFamily="34" charset="0"/>
              <a:buChar char="•"/>
            </a:pPr>
            <a:r>
              <a:rPr lang="en-US" dirty="0"/>
              <a:t>CS182 is the more advance course. Requires you to also take:</a:t>
            </a:r>
          </a:p>
          <a:p>
            <a:pPr marL="1028683" lvl="1" indent="-342900">
              <a:buFont typeface="Arial" panose="020B0604020202020204" pitchFamily="34" charset="0"/>
              <a:buChar char="•"/>
            </a:pPr>
            <a:r>
              <a:rPr lang="en-US" dirty="0"/>
              <a:t>More advanced probability (e.g. EECS 126).</a:t>
            </a:r>
          </a:p>
          <a:p>
            <a:pPr marL="1028683" lvl="1" indent="-342900">
              <a:buFont typeface="Arial" panose="020B0604020202020204" pitchFamily="34" charset="0"/>
              <a:buChar char="•"/>
            </a:pPr>
            <a:r>
              <a:rPr lang="en-US" dirty="0"/>
              <a:t>Optimization (e.g. EECS 127).</a:t>
            </a:r>
          </a:p>
          <a:p>
            <a:pPr marL="1028683"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7350803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74A1C-F076-E3B3-EAF8-06F8569CB002}"/>
              </a:ext>
            </a:extLst>
          </p:cNvPr>
          <p:cNvSpPr>
            <a:spLocks noGrp="1"/>
          </p:cNvSpPr>
          <p:nvPr>
            <p:ph type="title"/>
          </p:nvPr>
        </p:nvSpPr>
        <p:spPr/>
        <p:txBody>
          <a:bodyPr/>
          <a:lstStyle/>
          <a:p>
            <a:r>
              <a:rPr lang="en-US" dirty="0"/>
              <a:t>Reflections on Teaching 70 (from Josh and Manuel)</a:t>
            </a:r>
          </a:p>
        </p:txBody>
      </p:sp>
    </p:spTree>
    <p:extLst>
      <p:ext uri="{BB962C8B-B14F-4D97-AF65-F5344CB8AC3E}">
        <p14:creationId xmlns:p14="http://schemas.microsoft.com/office/powerpoint/2010/main" val="12031665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A801D-20CA-EBCF-6159-7BB84B46D38E}"/>
              </a:ext>
            </a:extLst>
          </p:cNvPr>
          <p:cNvSpPr>
            <a:spLocks noGrp="1"/>
          </p:cNvSpPr>
          <p:nvPr>
            <p:ph type="title"/>
          </p:nvPr>
        </p:nvSpPr>
        <p:spPr/>
        <p:txBody>
          <a:bodyPr/>
          <a:lstStyle/>
          <a:p>
            <a:r>
              <a:rPr lang="en-US"/>
              <a:t>Thanks!</a:t>
            </a:r>
          </a:p>
        </p:txBody>
      </p:sp>
      <p:sp>
        <p:nvSpPr>
          <p:cNvPr id="3" name="Content Placeholder 2">
            <a:extLst>
              <a:ext uri="{FF2B5EF4-FFF2-40B4-BE49-F238E27FC236}">
                <a16:creationId xmlns:a16="http://schemas.microsoft.com/office/drawing/2014/main" id="{FC7B57BB-45F1-A614-43E2-0AB94DEB9C83}"/>
              </a:ext>
            </a:extLst>
          </p:cNvPr>
          <p:cNvSpPr>
            <a:spLocks noGrp="1"/>
          </p:cNvSpPr>
          <p:nvPr>
            <p:ph idx="1"/>
          </p:nvPr>
        </p:nvSpPr>
        <p:spPr/>
        <p:txBody>
          <a:bodyPr/>
          <a:lstStyle/>
          <a:p>
            <a:r>
              <a:rPr lang="en-US" dirty="0"/>
              <a:t>Thanks to our TA team: Erica Liu, Gavin Zhang, Sam Poder, Andy Joe, Bharat Mekala, Celine Tan, Jay Yeung, Jia Jun Luo, Jonathan Quitoriano, Malia Kowal, Sriram Sridhar.</a:t>
            </a:r>
          </a:p>
          <a:p>
            <a:br>
              <a:rPr lang="en-US" dirty="0"/>
            </a:br>
            <a:r>
              <a:rPr lang="en-US" dirty="0"/>
              <a:t>As well as our readers: Aarush Chaubey, </a:t>
            </a:r>
            <a:r>
              <a:rPr lang="en-US" dirty="0" err="1"/>
              <a:t>Aathreya</a:t>
            </a:r>
            <a:r>
              <a:rPr lang="en-US" dirty="0"/>
              <a:t> Kadambi, Alex Li, Altay </a:t>
            </a:r>
            <a:r>
              <a:rPr lang="en-US" dirty="0" err="1"/>
              <a:t>Hodoglugil</a:t>
            </a:r>
            <a:r>
              <a:rPr lang="en-US" dirty="0"/>
              <a:t>, Aniket Kamat, Ava Yu, Cathy Sheng, Crisostomo Dunn, </a:t>
            </a:r>
            <a:r>
              <a:rPr lang="en-US" dirty="0" err="1"/>
              <a:t>Ijin</a:t>
            </a:r>
            <a:r>
              <a:rPr lang="en-US" dirty="0"/>
              <a:t> Yu, Isaac Tsang, Jessica Ng, Jude </a:t>
            </a:r>
            <a:r>
              <a:rPr lang="en-US" dirty="0" err="1"/>
              <a:t>Lifset</a:t>
            </a:r>
            <a:r>
              <a:rPr lang="en-US" dirty="0"/>
              <a:t>, Katie Wang, Lima Ondine, Nandita Tangirala, Pranav Bhatt.</a:t>
            </a:r>
          </a:p>
          <a:p>
            <a:br>
              <a:rPr lang="en-US" dirty="0"/>
            </a:br>
            <a:r>
              <a:rPr lang="en-US" dirty="0"/>
              <a:t>And teaching interns: Ahmed </a:t>
            </a:r>
            <a:r>
              <a:rPr lang="en-US" dirty="0" err="1"/>
              <a:t>Hugais</a:t>
            </a:r>
            <a:r>
              <a:rPr lang="en-US" dirty="0"/>
              <a:t>, Avyukth Harish, Jimmy Lee, Julian Robin, Matthew Qi, Michael Kong, Patrick Chi, Prathamesh Trivedi, Ryan Black, William Deng, </a:t>
            </a:r>
            <a:r>
              <a:rPr lang="en-US" dirty="0" err="1"/>
              <a:t>Yatindran</a:t>
            </a:r>
            <a:r>
              <a:rPr lang="en-US" dirty="0"/>
              <a:t> Dilip, Yolanda Wei.</a:t>
            </a:r>
          </a:p>
        </p:txBody>
      </p:sp>
    </p:spTree>
    <p:extLst>
      <p:ext uri="{BB962C8B-B14F-4D97-AF65-F5344CB8AC3E}">
        <p14:creationId xmlns:p14="http://schemas.microsoft.com/office/powerpoint/2010/main" val="1059656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CF7B43-5384-3D59-2E22-B1DC433C8A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B2239C-F0F5-97D3-3A64-F2470B713B0D}"/>
              </a:ext>
            </a:extLst>
          </p:cNvPr>
          <p:cNvSpPr>
            <a:spLocks noGrp="1"/>
          </p:cNvSpPr>
          <p:nvPr>
            <p:ph type="title"/>
          </p:nvPr>
        </p:nvSpPr>
        <p:spPr/>
        <p:txBody>
          <a:bodyPr/>
          <a:lstStyle/>
          <a:p>
            <a:r>
              <a:rPr lang="en-US" dirty="0"/>
              <a:t>Example 2: Stationary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8CAED9-7C54-9015-CBAB-8C08B21F9F4B}"/>
                  </a:ext>
                </a:extLst>
              </p:cNvPr>
              <p:cNvSpPr>
                <a:spLocks noGrp="1"/>
              </p:cNvSpPr>
              <p:nvPr>
                <p:ph idx="1"/>
              </p:nvPr>
            </p:nvSpPr>
            <p:spPr/>
            <p:txBody>
              <a:bodyPr/>
              <a:lstStyle/>
              <a:p>
                <a:r>
                  <a:rPr lang="en-US"/>
                  <a:t>Consider this Markov Chain:</a:t>
                </a:r>
              </a:p>
              <a:p>
                <a:endParaRPr lang="en-US"/>
              </a:p>
              <a:p>
                <a:endParaRPr lang="en-US"/>
              </a:p>
              <a:p>
                <a:endParaRPr lang="en-US"/>
              </a:p>
              <a:p>
                <a14:m>
                  <m:oMath xmlns:m="http://schemas.openxmlformats.org/officeDocument/2006/math">
                    <m:r>
                      <a:rPr lang="en-US" b="0" i="1" smtClean="0">
                        <a:latin typeface="Cambria Math" panose="02040503050406030204" pitchFamily="18" charset="0"/>
                      </a:rPr>
                      <m:t>𝜋</m:t>
                    </m:r>
                    <m:r>
                      <a:rPr lang="en-US" b="0" i="0" smtClean="0">
                        <a:latin typeface="Cambria Math" panose="02040503050406030204" pitchFamily="18" charset="0"/>
                      </a:rPr>
                      <m:t>=[</m:t>
                    </m:r>
                    <m:r>
                      <m:rPr>
                        <m:sty m:val="p"/>
                      </m:rPr>
                      <a:rPr lang="en-US" b="0" i="0" smtClean="0">
                        <a:latin typeface="Cambria Math" panose="02040503050406030204" pitchFamily="18" charset="0"/>
                      </a:rPr>
                      <m:t>a</m:t>
                    </m:r>
                    <m:r>
                      <a:rPr lang="en-US" b="0" i="0" smtClean="0">
                        <a:latin typeface="Cambria Math" panose="02040503050406030204" pitchFamily="18" charset="0"/>
                      </a:rPr>
                      <m:t> </m:t>
                    </m:r>
                    <m:r>
                      <m:rPr>
                        <m:sty m:val="p"/>
                      </m:rPr>
                      <a:rPr lang="en-US" b="0" i="0" smtClean="0">
                        <a:latin typeface="Cambria Math" panose="02040503050406030204" pitchFamily="18" charset="0"/>
                      </a:rPr>
                      <m:t>b</m:t>
                    </m:r>
                    <m:r>
                      <a:rPr lang="en-US" b="0" i="0" smtClean="0">
                        <a:latin typeface="Cambria Math" panose="02040503050406030204" pitchFamily="18" charset="0"/>
                      </a:rPr>
                      <m:t>]</m:t>
                    </m:r>
                  </m:oMath>
                </a14:m>
                <a:r>
                  <a:rPr lang="en-US"/>
                  <a:t> is stationary </a:t>
                </a:r>
                <a:r>
                  <a:rPr lang="en-US" err="1"/>
                  <a:t>iff</a:t>
                </a:r>
                <a:r>
                  <a:rPr lang="en-US"/>
                  <a:t>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𝑏</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𝑏</m:t>
                        </m:r>
                      </m:e>
                    </m:d>
                  </m:oMath>
                </a14:m>
                <a:r>
                  <a:rPr lang="en-US"/>
                  <a:t> </a:t>
                </a:r>
                <a14:m>
                  <m:oMath xmlns:m="http://schemas.openxmlformats.org/officeDocument/2006/math">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i="1">
                                  <a:latin typeface="Cambria Math" panose="02040503050406030204" pitchFamily="18" charset="0"/>
                                </a:rPr>
                                <m:t>1</m:t>
                              </m:r>
                            </m:e>
                          </m:mr>
                        </m:m>
                      </m:e>
                    </m:d>
                  </m:oMath>
                </a14:m>
                <a:r>
                  <a:rPr lang="en-US"/>
                  <a:t> </a:t>
                </a:r>
              </a:p>
              <a:p>
                <a:endParaRPr lang="en-US"/>
              </a:p>
              <a:p>
                <a:r>
                  <a:rPr lang="en-US"/>
                  <a:t>What distribution is stationary, i.e. what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 </m:t>
                    </m:r>
                  </m:oMath>
                </a14:m>
                <a:r>
                  <a:rPr lang="en-US"/>
                  <a:t>and </a:t>
                </a:r>
                <a14:m>
                  <m:oMath xmlns:m="http://schemas.openxmlformats.org/officeDocument/2006/math">
                    <m:r>
                      <a:rPr lang="en-US" b="0" i="1" smtClean="0">
                        <a:latin typeface="Cambria Math" panose="02040503050406030204" pitchFamily="18" charset="0"/>
                      </a:rPr>
                      <m:t>𝑏</m:t>
                    </m:r>
                  </m:oMath>
                </a14:m>
                <a:r>
                  <a:rPr lang="en-US"/>
                  <a:t> can we pick?</a:t>
                </a:r>
              </a:p>
            </p:txBody>
          </p:sp>
        </mc:Choice>
        <mc:Fallback xmlns="">
          <p:sp>
            <p:nvSpPr>
              <p:cNvPr id="3" name="Content Placeholder 2">
                <a:extLst>
                  <a:ext uri="{FF2B5EF4-FFF2-40B4-BE49-F238E27FC236}">
                    <a16:creationId xmlns:a16="http://schemas.microsoft.com/office/drawing/2014/main" id="{B88CAED9-7C54-9015-CBAB-8C08B21F9F4B}"/>
                  </a:ext>
                </a:extLst>
              </p:cNvPr>
              <p:cNvSpPr>
                <a:spLocks noGrp="1" noRot="1" noChangeAspect="1" noMove="1" noResize="1" noEditPoints="1" noAdjustHandles="1" noChangeArrowheads="1" noChangeShapeType="1" noTextEdit="1"/>
              </p:cNvSpPr>
              <p:nvPr>
                <p:ph idx="1"/>
              </p:nvPr>
            </p:nvSpPr>
            <p:spPr>
              <a:blipFill>
                <a:blip r:embed="rId2"/>
                <a:stretch>
                  <a:fillRect l="-796" t="-5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668E130-90FC-F85B-259D-12C3899632BC}"/>
                  </a:ext>
                </a:extLst>
              </p:cNvPr>
              <p:cNvSpPr txBox="1"/>
              <p:nvPr/>
            </p:nvSpPr>
            <p:spPr>
              <a:xfrm>
                <a:off x="528320" y="1421296"/>
                <a:ext cx="2900680" cy="708143"/>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Inter Light" panose="02000403000000020004" pitchFamily="2" charset="0"/>
                          <a:cs typeface="Inter Light" panose="02000403000000020004" pitchFamily="2" charset="0"/>
                        </a:rPr>
                        <m:t>𝑃</m:t>
                      </m:r>
                      <m:r>
                        <a:rPr lang="en-US" sz="2400" b="0" i="1" smtClean="0">
                          <a:latin typeface="Cambria Math" panose="02040503050406030204" pitchFamily="18" charset="0"/>
                          <a:ea typeface="Inter Light" panose="02000403000000020004" pitchFamily="2" charset="0"/>
                          <a:cs typeface="Inter Light" panose="02000403000000020004" pitchFamily="2" charset="0"/>
                        </a:rPr>
                        <m:t>=</m:t>
                      </m:r>
                      <m:d>
                        <m:dPr>
                          <m:begChr m:val="["/>
                          <m:endChr m:val="]"/>
                          <m:ctrlPr>
                            <a:rPr lang="en-US" sz="2400" i="1" smtClean="0">
                              <a:latin typeface="Cambria Math" panose="02040503050406030204" pitchFamily="18" charset="0"/>
                              <a:ea typeface="Inter Light" panose="02000403000000020004" pitchFamily="2" charset="0"/>
                              <a:cs typeface="Inter Light" panose="02000403000000020004" pitchFamily="2" charset="0"/>
                            </a:rPr>
                          </m:ctrlPr>
                        </m:dPr>
                        <m:e>
                          <m:m>
                            <m:mPr>
                              <m:mcs>
                                <m:mc>
                                  <m:mcPr>
                                    <m:count m:val="2"/>
                                    <m:mcJc m:val="center"/>
                                  </m:mcPr>
                                </m:mc>
                              </m:mcs>
                              <m:ctrlPr>
                                <a:rPr lang="en-US" sz="2400" i="1" smtClean="0">
                                  <a:latin typeface="Cambria Math" panose="02040503050406030204" pitchFamily="18" charset="0"/>
                                  <a:ea typeface="Inter Light" panose="02000403000000020004" pitchFamily="2" charset="0"/>
                                  <a:cs typeface="Inter Light" panose="02000403000000020004" pitchFamily="2" charset="0"/>
                                </a:rPr>
                              </m:ctrlPr>
                            </m:mPr>
                            <m:mr>
                              <m:e>
                                <m:r>
                                  <m:rPr>
                                    <m:brk m:alnAt="7"/>
                                  </m:rPr>
                                  <a:rPr lang="en-US" sz="2400" b="0" i="1" smtClean="0">
                                    <a:latin typeface="Cambria Math" panose="02040503050406030204" pitchFamily="18" charset="0"/>
                                    <a:ea typeface="Inter Light" panose="02000403000000020004" pitchFamily="2" charset="0"/>
                                    <a:cs typeface="Inter Light" panose="02000403000000020004" pitchFamily="2" charset="0"/>
                                  </a:rPr>
                                  <m:t>1</m:t>
                                </m:r>
                              </m:e>
                              <m:e>
                                <m:r>
                                  <a:rPr lang="en-US" sz="2400" b="0" i="1" smtClean="0">
                                    <a:latin typeface="Cambria Math" panose="02040503050406030204" pitchFamily="18" charset="0"/>
                                    <a:ea typeface="Inter Light" panose="02000403000000020004" pitchFamily="2" charset="0"/>
                                    <a:cs typeface="Inter Light" panose="02000403000000020004" pitchFamily="2" charset="0"/>
                                  </a:rPr>
                                  <m:t>0</m:t>
                                </m:r>
                              </m:e>
                            </m:mr>
                            <m:mr>
                              <m:e>
                                <m:r>
                                  <a:rPr lang="en-US" sz="2400" b="0" i="1" smtClean="0">
                                    <a:latin typeface="Cambria Math" panose="02040503050406030204" pitchFamily="18" charset="0"/>
                                    <a:ea typeface="Inter Light" panose="02000403000000020004" pitchFamily="2" charset="0"/>
                                    <a:cs typeface="Inter Light" panose="02000403000000020004" pitchFamily="2" charset="0"/>
                                  </a:rPr>
                                  <m:t>0</m:t>
                                </m:r>
                              </m:e>
                              <m:e>
                                <m:r>
                                  <a:rPr lang="en-US" sz="2400" b="0" i="1" smtClean="0">
                                    <a:latin typeface="Cambria Math" panose="02040503050406030204" pitchFamily="18" charset="0"/>
                                    <a:ea typeface="Inter Light" panose="02000403000000020004" pitchFamily="2" charset="0"/>
                                    <a:cs typeface="Inter Light" panose="02000403000000020004" pitchFamily="2" charset="0"/>
                                  </a:rPr>
                                  <m:t>1</m:t>
                                </m:r>
                              </m:e>
                            </m:mr>
                          </m:m>
                        </m:e>
                      </m:d>
                    </m:oMath>
                  </m:oMathPara>
                </a14:m>
                <a:endParaRPr lang="en-US" sz="2400">
                  <a:latin typeface="Inter Light" panose="02000403000000020004" pitchFamily="2" charset="0"/>
                  <a:ea typeface="Inter Light" panose="02000403000000020004" pitchFamily="2" charset="0"/>
                  <a:cs typeface="Inter Light" panose="02000403000000020004" pitchFamily="2" charset="0"/>
                </a:endParaRPr>
              </a:p>
            </p:txBody>
          </p:sp>
        </mc:Choice>
        <mc:Fallback xmlns="">
          <p:sp>
            <p:nvSpPr>
              <p:cNvPr id="5" name="TextBox 4">
                <a:extLst>
                  <a:ext uri="{FF2B5EF4-FFF2-40B4-BE49-F238E27FC236}">
                    <a16:creationId xmlns:a16="http://schemas.microsoft.com/office/drawing/2014/main" id="{F668E130-90FC-F85B-259D-12C3899632BC}"/>
                  </a:ext>
                </a:extLst>
              </p:cNvPr>
              <p:cNvSpPr txBox="1">
                <a:spLocks noRot="1" noChangeAspect="1" noMove="1" noResize="1" noEditPoints="1" noAdjustHandles="1" noChangeArrowheads="1" noChangeShapeType="1" noTextEdit="1"/>
              </p:cNvSpPr>
              <p:nvPr/>
            </p:nvSpPr>
            <p:spPr>
              <a:xfrm>
                <a:off x="528320" y="1421296"/>
                <a:ext cx="2900680" cy="708143"/>
              </a:xfrm>
              <a:prstGeom prst="rect">
                <a:avLst/>
              </a:prstGeom>
              <a:blipFill>
                <a:blip r:embed="rId3"/>
                <a:stretch>
                  <a:fillRect/>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6E18BA91-26D5-6D9E-2730-4B2D4135C7AD}"/>
              </a:ext>
            </a:extLst>
          </p:cNvPr>
          <p:cNvPicPr>
            <a:picLocks noChangeAspect="1"/>
          </p:cNvPicPr>
          <p:nvPr/>
        </p:nvPicPr>
        <p:blipFill>
          <a:blip r:embed="rId4"/>
          <a:stretch>
            <a:fillRect/>
          </a:stretch>
        </p:blipFill>
        <p:spPr>
          <a:xfrm>
            <a:off x="6075680" y="1188221"/>
            <a:ext cx="4864100" cy="1155700"/>
          </a:xfrm>
          <a:prstGeom prst="rect">
            <a:avLst/>
          </a:prstGeom>
        </p:spPr>
      </p:pic>
    </p:spTree>
    <p:extLst>
      <p:ext uri="{BB962C8B-B14F-4D97-AF65-F5344CB8AC3E}">
        <p14:creationId xmlns:p14="http://schemas.microsoft.com/office/powerpoint/2010/main" val="1858267819"/>
      </p:ext>
    </p:extLst>
  </p:cSld>
  <p:clrMapOvr>
    <a:masterClrMapping/>
  </p:clrMapOvr>
</p:sld>
</file>

<file path=ppt/theme/theme1.xml><?xml version="1.0" encoding="utf-8"?>
<a:theme xmlns:a="http://schemas.openxmlformats.org/drawingml/2006/main" name="Office Theme">
  <a:themeElements>
    <a:clrScheme name="LisaAndJoshColorScheme">
      <a:dk1>
        <a:srgbClr val="000000"/>
      </a:dk1>
      <a:lt1>
        <a:srgbClr val="FFFFFF"/>
      </a:lt1>
      <a:dk2>
        <a:srgbClr val="B7B7B7"/>
      </a:dk2>
      <a:lt2>
        <a:srgbClr val="C9DAF8"/>
      </a:lt2>
      <a:accent1>
        <a:srgbClr val="FCE5CD"/>
      </a:accent1>
      <a:accent2>
        <a:srgbClr val="CC4125"/>
      </a:accent2>
      <a:accent3>
        <a:srgbClr val="0B5394"/>
      </a:accent3>
      <a:accent4>
        <a:srgbClr val="BF9000"/>
      </a:accent4>
      <a:accent5>
        <a:srgbClr val="6AA84F"/>
      </a:accent5>
      <a:accent6>
        <a:srgbClr val="D9D9D9"/>
      </a:accent6>
      <a:hlink>
        <a:srgbClr val="4A86E8"/>
      </a:hlink>
      <a:folHlink>
        <a:srgbClr val="0097A7"/>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txDef>
      <a:spPr>
        <a:noFill/>
      </a:spPr>
      <a:bodyPr wrap="square">
        <a:spAutoFit/>
      </a:bodyPr>
      <a:lstStyle>
        <a:defPPr algn="l">
          <a:defRPr sz="2400" dirty="0">
            <a:latin typeface="Inter Light" panose="02000403000000020004" pitchFamily="2" charset="0"/>
            <a:ea typeface="Inter Light" panose="02000403000000020004" pitchFamily="2" charset="0"/>
            <a:cs typeface="Inter Light" panose="02000403000000020004" pitchFamily="2" charset="0"/>
          </a:defRPr>
        </a:defPPr>
      </a:lstStyle>
    </a:tx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1187</TotalTime>
  <Words>9335</Words>
  <Application>Microsoft Macintosh PowerPoint</Application>
  <PresentationFormat>Widescreen</PresentationFormat>
  <Paragraphs>953</Paragraphs>
  <Slides>87</Slides>
  <Notes>20</Notes>
  <HiddenSlides>6</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87</vt:i4>
      </vt:variant>
    </vt:vector>
  </HeadingPairs>
  <TitlesOfParts>
    <vt:vector size="99" baseType="lpstr">
      <vt:lpstr>Aptos</vt:lpstr>
      <vt:lpstr>Arial</vt:lpstr>
      <vt:lpstr>Cambria Math</vt:lpstr>
      <vt:lpstr>Consolas</vt:lpstr>
      <vt:lpstr>Courier New</vt:lpstr>
      <vt:lpstr>Inter</vt:lpstr>
      <vt:lpstr>Inter Light</vt:lpstr>
      <vt:lpstr>Inter Medium</vt:lpstr>
      <vt:lpstr>Open Sans</vt:lpstr>
      <vt:lpstr>Times New Roman</vt:lpstr>
      <vt:lpstr>Wingdings</vt:lpstr>
      <vt:lpstr>Office Theme</vt:lpstr>
      <vt:lpstr>Previous Lecture Summary</vt:lpstr>
      <vt:lpstr>The Stationary Distribution (Continued)</vt:lpstr>
      <vt:lpstr>Last Time: Long Term Behavior of Three State Markov Chain using Linear Algebra</vt:lpstr>
      <vt:lpstr>Last Time: Long Term Behavior of Three State Markov Chain using Linear Algebra</vt:lpstr>
      <vt:lpstr>Example 1: Stationary Distribution</vt:lpstr>
      <vt:lpstr>Example 2: Stationary Distribution</vt:lpstr>
      <vt:lpstr>Example 2: Stationary Distribution</vt:lpstr>
      <vt:lpstr>Example 2: Stationary Distribution</vt:lpstr>
      <vt:lpstr>Example 2: Stationary Distribution</vt:lpstr>
      <vt:lpstr>Example 2: Stationary Distribution</vt:lpstr>
      <vt:lpstr>Irreducibility and Periodicity</vt:lpstr>
      <vt:lpstr>The Fundamental Theorem of Markov Chains</vt:lpstr>
      <vt:lpstr>Irreducible Markov Chains</vt:lpstr>
      <vt:lpstr>Irreducible Markov Chains</vt:lpstr>
      <vt:lpstr>Irreducibility is Not Enough</vt:lpstr>
      <vt:lpstr>Periodicity</vt:lpstr>
      <vt:lpstr>Periodicity</vt:lpstr>
      <vt:lpstr>Periodicity</vt:lpstr>
      <vt:lpstr>The Fundamental Theorem of Markov Chains</vt:lpstr>
      <vt:lpstr>Generating Text with a Markov Chain</vt:lpstr>
      <vt:lpstr>Claude Shannon: A Mathematical Theory of Communication (1948)</vt:lpstr>
      <vt:lpstr>Claude Shannon: A Mathematical Theory of Communication (1948)</vt:lpstr>
      <vt:lpstr>The 2-Gram Model</vt:lpstr>
      <vt:lpstr>The 2-Gram Model</vt:lpstr>
      <vt:lpstr>The 2-Gram Model</vt:lpstr>
      <vt:lpstr>The 2-Gram Model</vt:lpstr>
      <vt:lpstr>The 2-Gram Model</vt:lpstr>
      <vt:lpstr>The 2-Gram Model</vt:lpstr>
      <vt:lpstr>The 2-Gram Model</vt:lpstr>
      <vt:lpstr>The 2-Gram Model</vt:lpstr>
      <vt:lpstr>The 2-Gram Model</vt:lpstr>
      <vt:lpstr>The 2-Gram Model</vt:lpstr>
      <vt:lpstr>The 3-Gram Model</vt:lpstr>
      <vt:lpstr>The 3-Gram Model</vt:lpstr>
      <vt:lpstr>The 3-Gram Model</vt:lpstr>
      <vt:lpstr>The 3-Gram Model</vt:lpstr>
      <vt:lpstr>The 3-Gram Model</vt:lpstr>
      <vt:lpstr>The 3-Gram Model</vt:lpstr>
      <vt:lpstr>The 3-Gram Model</vt:lpstr>
      <vt:lpstr>4-Gram Models and Beyond</vt:lpstr>
      <vt:lpstr>5 Gram Model Output</vt:lpstr>
      <vt:lpstr>CS70 Perspectie</vt:lpstr>
      <vt:lpstr>CS70 Perspectie</vt:lpstr>
      <vt:lpstr>CS70 Perspectie</vt:lpstr>
      <vt:lpstr>CS70 Perspectie</vt:lpstr>
      <vt:lpstr>CS70 Perspectie</vt:lpstr>
      <vt:lpstr>Beyond English</vt:lpstr>
      <vt:lpstr>Shannon’s Model Outputs</vt:lpstr>
      <vt:lpstr>Word Level Markov Chains</vt:lpstr>
      <vt:lpstr>Markov Chains</vt:lpstr>
      <vt:lpstr>Shannon’s Model Outputs</vt:lpstr>
      <vt:lpstr>High-K Word Level Markov Chains on Moby Dick</vt:lpstr>
      <vt:lpstr>Limitations of K-Gram Models for Autocomplete</vt:lpstr>
      <vt:lpstr>Embeddings and Tokenization</vt:lpstr>
      <vt:lpstr>Note</vt:lpstr>
      <vt:lpstr>Better Language Modeling</vt:lpstr>
      <vt:lpstr>The Consequence of the Transformer</vt:lpstr>
      <vt:lpstr>PowerPoint Presentation</vt:lpstr>
      <vt:lpstr>Tiny Peek Inside How This Works </vt:lpstr>
      <vt:lpstr>Embedding Example</vt:lpstr>
      <vt:lpstr>Embedding Demo</vt:lpstr>
      <vt:lpstr>Quick GPT Demo</vt:lpstr>
      <vt:lpstr>Tokenization</vt:lpstr>
      <vt:lpstr>Inference</vt:lpstr>
      <vt:lpstr>Tokenization and Counting Strings</vt:lpstr>
      <vt:lpstr>Modifying Token Meaning with Vector Operations</vt:lpstr>
      <vt:lpstr>Example: Completing “He devoured the orange”</vt:lpstr>
      <vt:lpstr>Tokens to Embeddings</vt:lpstr>
      <vt:lpstr>Transformation</vt:lpstr>
      <vt:lpstr>Transformation</vt:lpstr>
      <vt:lpstr>Inference So Far</vt:lpstr>
      <vt:lpstr>Generating the Next Token Using Enriched Tokens</vt:lpstr>
      <vt:lpstr>Using Our Final Enriched Token</vt:lpstr>
      <vt:lpstr>Using Our Final Enriched Token</vt:lpstr>
      <vt:lpstr>The Actual Distribution Generated by GPT 3.5</vt:lpstr>
      <vt:lpstr>Summary</vt:lpstr>
      <vt:lpstr>Continuing the Process</vt:lpstr>
      <vt:lpstr>Point to Ponder</vt:lpstr>
      <vt:lpstr>The Great Surprise</vt:lpstr>
      <vt:lpstr>LLMs in General</vt:lpstr>
      <vt:lpstr>Reflections on CS70</vt:lpstr>
      <vt:lpstr>The 9 Percent Chance of Doom</vt:lpstr>
      <vt:lpstr>The 9 Percent Chance of Doom</vt:lpstr>
      <vt:lpstr>The Probabilistic Foundation of CS70</vt:lpstr>
      <vt:lpstr>Want to Learn More AI/ML?</vt:lpstr>
      <vt:lpstr>Reflections on Teaching 70 (from Josh and Manuel)</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Joshua Hug</dc:creator>
  <cp:lastModifiedBy>Hug, J.A. (Josh)</cp:lastModifiedBy>
  <cp:revision>2</cp:revision>
  <cp:lastPrinted>2024-11-15T01:08:20Z</cp:lastPrinted>
  <dcterms:created xsi:type="dcterms:W3CDTF">2024-10-03T17:23:53Z</dcterms:created>
  <dcterms:modified xsi:type="dcterms:W3CDTF">2025-12-05T00:03:22Z</dcterms:modified>
</cp:coreProperties>
</file>